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256" r:id="rId5"/>
    <p:sldId id="257" r:id="rId6"/>
    <p:sldId id="264" r:id="rId7"/>
    <p:sldId id="260" r:id="rId8"/>
    <p:sldId id="263" r:id="rId9"/>
    <p:sldId id="289" r:id="rId10"/>
    <p:sldId id="259" r:id="rId11"/>
    <p:sldId id="267" r:id="rId12"/>
    <p:sldId id="268" r:id="rId13"/>
    <p:sldId id="269" r:id="rId14"/>
    <p:sldId id="270" r:id="rId15"/>
    <p:sldId id="271" r:id="rId16"/>
    <p:sldId id="272" r:id="rId17"/>
    <p:sldId id="273" r:id="rId18"/>
    <p:sldId id="274" r:id="rId19"/>
    <p:sldId id="288" r:id="rId20"/>
    <p:sldId id="275" r:id="rId21"/>
    <p:sldId id="276" r:id="rId22"/>
    <p:sldId id="277" r:id="rId23"/>
    <p:sldId id="278" r:id="rId24"/>
    <p:sldId id="282" r:id="rId25"/>
    <p:sldId id="283" r:id="rId26"/>
    <p:sldId id="284" r:id="rId27"/>
    <p:sldId id="285" r:id="rId28"/>
    <p:sldId id="286" r:id="rId29"/>
    <p:sldId id="287" r:id="rId30"/>
    <p:sldId id="26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y Leonard" initials="OL" lastIdx="4" clrIdx="0">
    <p:extLst>
      <p:ext uri="{19B8F6BF-5375-455C-9EA6-DF929625EA0E}">
        <p15:presenceInfo xmlns:p15="http://schemas.microsoft.com/office/powerpoint/2012/main" userId="S::oleonard@iqsolutions.com::d3515a4b-1f80-4414-bb59-36bc72fc0a85" providerId="AD"/>
      </p:ext>
    </p:extLst>
  </p:cmAuthor>
  <p:cmAuthor id="2" name="Mccallion, Aidan" initials="MA" lastIdx="1" clrIdx="1">
    <p:extLst>
      <p:ext uri="{19B8F6BF-5375-455C-9EA6-DF929625EA0E}">
        <p15:presenceInfo xmlns:p15="http://schemas.microsoft.com/office/powerpoint/2012/main" userId="S::amccallion@aarp.org::ac0eaaff-6d80-41b1-8a44-04b26979b156" providerId="AD"/>
      </p:ext>
    </p:extLst>
  </p:cmAuthor>
  <p:cmAuthor id="3" name="Boyle, Mary" initials="BM" lastIdx="2" clrIdx="2">
    <p:extLst>
      <p:ext uri="{19B8F6BF-5375-455C-9EA6-DF929625EA0E}">
        <p15:presenceInfo xmlns:p15="http://schemas.microsoft.com/office/powerpoint/2012/main" userId="S::mboyle@aarp.org::ec76cd91-1993-4f3a-9f0c-27009c7f2f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664"/>
    <a:srgbClr val="013663"/>
    <a:srgbClr val="062541"/>
    <a:srgbClr val="F3FA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8508" autoAdjust="0"/>
  </p:normalViewPr>
  <p:slideViewPr>
    <p:cSldViewPr snapToGrid="0" showGuides="1">
      <p:cViewPr varScale="1">
        <p:scale>
          <a:sx n="72" d="100"/>
          <a:sy n="72" d="100"/>
        </p:scale>
        <p:origin x="1956" y="66"/>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659342-A0CB-46D3-BE4C-BFE03AC4DE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D17E46-FDF2-47B3-A02F-CCACB4CE6A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D47A87-C604-4575-A6D8-03EE5BA060FA}" type="datetimeFigureOut">
              <a:rPr lang="en-US" smtClean="0"/>
              <a:t>9/16/2024</a:t>
            </a:fld>
            <a:endParaRPr lang="en-US"/>
          </a:p>
        </p:txBody>
      </p:sp>
      <p:sp>
        <p:nvSpPr>
          <p:cNvPr id="4" name="Footer Placeholder 3">
            <a:extLst>
              <a:ext uri="{FF2B5EF4-FFF2-40B4-BE49-F238E27FC236}">
                <a16:creationId xmlns:a16="http://schemas.microsoft.com/office/drawing/2014/main" id="{C17C701C-B7EC-4852-87EB-4DCFD357A7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67571E-C6A6-4FB2-A2A9-79EBF78D0F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2177B-A53B-4261-A1DD-37F153680CAF}" type="slidenum">
              <a:rPr lang="en-US" smtClean="0"/>
              <a:t>‹#›</a:t>
            </a:fld>
            <a:endParaRPr lang="en-US"/>
          </a:p>
        </p:txBody>
      </p:sp>
    </p:spTree>
    <p:extLst>
      <p:ext uri="{BB962C8B-B14F-4D97-AF65-F5344CB8AC3E}">
        <p14:creationId xmlns:p14="http://schemas.microsoft.com/office/powerpoint/2010/main" val="789878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170C-B1F0-42FF-8FB0-086F4A82F7A6}"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9806E-FAB3-4E0D-8E4E-30CEEFF7CBD2}" type="slidenum">
              <a:rPr lang="en-US" smtClean="0"/>
              <a:t>‹#›</a:t>
            </a:fld>
            <a:endParaRPr lang="en-US"/>
          </a:p>
        </p:txBody>
      </p:sp>
    </p:spTree>
    <p:extLst>
      <p:ext uri="{BB962C8B-B14F-4D97-AF65-F5344CB8AC3E}">
        <p14:creationId xmlns:p14="http://schemas.microsoft.com/office/powerpoint/2010/main" val="277797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1</a:t>
            </a:fld>
            <a:endParaRPr lang="en-US"/>
          </a:p>
        </p:txBody>
      </p:sp>
    </p:spTree>
    <p:extLst>
      <p:ext uri="{BB962C8B-B14F-4D97-AF65-F5344CB8AC3E}">
        <p14:creationId xmlns:p14="http://schemas.microsoft.com/office/powerpoint/2010/main" val="255593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pandemic has laid bare these inequities and the correlating health disparities that have plagued us for generations. The effects of the pandemic on health were especially severe for people making low incomes and older Americans living in long-term care facilities.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Pandemic-related financial challenges have also disproportionately impacted those who were already struggling. People of color and those with low income are more likely to live in crowded housing, rely on public transportation, and be essential workers. They are also more likely to lack health insurance and less likely to be able to access care. In short, they are at higher risk of getting sick or dying from COVID.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study after another bears all of this out.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r>
              <a:rPr lang="en-US" sz="1000" i="1" kern="1200" dirty="0">
                <a:solidFill>
                  <a:schemeClr val="tx1"/>
                </a:solidFill>
                <a:effectLst/>
                <a:latin typeface="Arial" panose="020B0604020202020204" pitchFamily="34" charset="0"/>
                <a:ea typeface="+mn-ea"/>
                <a:cs typeface="Arial" panose="020B0604020202020204" pitchFamily="34" charset="0"/>
              </a:rPr>
              <a:t>A presenter might opt to leave out some/all of the below examples for the sake of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mid-2021, a Centers for Disease Control and Prevention study, adjusting for population age differences, estimated that Native Americans, Latinos and Blacks are two to three times more likely than white people to die of COVID-19.</a:t>
            </a:r>
          </a:p>
          <a:p>
            <a:r>
              <a:rPr lang="en-US" sz="1200" kern="1200" dirty="0">
                <a:solidFill>
                  <a:schemeClr val="tx1"/>
                </a:solidFill>
                <a:effectLst/>
                <a:latin typeface="+mn-lt"/>
                <a:ea typeface="+mn-ea"/>
                <a:cs typeface="+mn-cs"/>
              </a:rPr>
              <a:t>The Associated Press followed up those numbers and found that Latinos were dying at much younger ages than other groups.  Hispanic people between 30 and 39 have died at five times the rate of white people in the same age group.</a:t>
            </a:r>
          </a:p>
          <a:p>
            <a:r>
              <a:rPr lang="en-US" sz="1200" kern="1200" dirty="0">
                <a:solidFill>
                  <a:schemeClr val="tx1"/>
                </a:solidFill>
                <a:effectLst/>
                <a:latin typeface="+mn-lt"/>
                <a:ea typeface="+mn-ea"/>
                <a:cs typeface="+mn-cs"/>
              </a:rPr>
              <a:t>An October 2021 study published in the Annals of Internal Medicine found, and I am quoting: “Age-standardized excess deaths per 100 000 persons among Black, American Indian/Alaska Native (AI/AN), and Latino males and females were more than double those in White and Asian males and females. Non–COVID-19 excess deaths also disproportionately affected Black, AI/AN, and Latino persons. Compared with White males and females, non–COVID-19 excess deaths per 100 000 persons were 2 to 4 times higher in Black, AI/AN, and Latino males and females, including deaths due to diabetes, heart disease, cerebrovascular disease, and Alzheimer disease. Excess deaths in 2020 resulted in substantial widening of racial/ethnic disparities in all-cause mortality from 2019 to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Income has also been a factor. One team of researchers trying to understand geographic variation in COVID death rates found that, quote “that preexisting inequality is a powerful force generating inequality in death.”</a:t>
            </a:r>
          </a:p>
          <a:p>
            <a:r>
              <a:rPr lang="en-US" sz="1200" kern="1200" dirty="0">
                <a:solidFill>
                  <a:schemeClr val="tx1"/>
                </a:solidFill>
                <a:effectLst/>
                <a:latin typeface="+mn-lt"/>
                <a:ea typeface="+mn-ea"/>
                <a:cs typeface="+mn-cs"/>
              </a:rPr>
              <a:t>Another study focused on Social Determinants of Health and COVID concluded: “With respect to income, COVID-19 deaths are disproportionately among middle- and lower-income people. Those making below the median income, which is the $55,000–$64,999 category, make up 67.5% of deaths.…”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Lastly, nursing home residents and staff. Together they are less than 1% of the U.S. population, yet they make up about a third 40% of COVID-19 deaths. Older, often frail residents of these facilities are powerless to protect themselves and have become sick and died in heart wrenching numbers.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r>
              <a:rPr lang="en-US" sz="1000" i="1" kern="1200" dirty="0">
                <a:solidFill>
                  <a:schemeClr val="tx1"/>
                </a:solidFill>
                <a:effectLst/>
                <a:latin typeface="+mn-lt"/>
                <a:ea typeface="+mn-ea"/>
                <a:cs typeface="+mn-cs"/>
              </a:rPr>
              <a:t>https://apnews.com/article/baltimore-california-coronavirus-pandemic-race-and-ethnicity-health-341950a902affc651dc268dba6d83264</a:t>
            </a:r>
          </a:p>
          <a:p>
            <a:r>
              <a:rPr lang="en-US" sz="1000" i="1" kern="1200" dirty="0">
                <a:solidFill>
                  <a:schemeClr val="tx1"/>
                </a:solidFill>
                <a:effectLst/>
                <a:latin typeface="+mn-lt"/>
                <a:ea typeface="+mn-ea"/>
                <a:cs typeface="+mn-cs"/>
              </a:rPr>
              <a:t>https://www.acpjournals.org/doi/10.7326/M21-2134</a:t>
            </a:r>
          </a:p>
          <a:p>
            <a:r>
              <a:rPr lang="en-US" sz="1000" i="1" kern="1200" dirty="0">
                <a:solidFill>
                  <a:schemeClr val="tx1"/>
                </a:solidFill>
                <a:effectLst/>
                <a:latin typeface="+mn-lt"/>
                <a:ea typeface="+mn-ea"/>
                <a:cs typeface="+mn-cs"/>
              </a:rPr>
              <a:t>https://insight.kellogg.northwestern.edu/article/covid-19-death-rates-income-inequality</a:t>
            </a:r>
          </a:p>
          <a:p>
            <a:r>
              <a:rPr lang="en-US" sz="1000" i="1" kern="1200" dirty="0">
                <a:solidFill>
                  <a:schemeClr val="tx1"/>
                </a:solidFill>
                <a:effectLst/>
                <a:latin typeface="+mn-lt"/>
                <a:ea typeface="+mn-ea"/>
                <a:cs typeface="+mn-cs"/>
              </a:rPr>
              <a:t>https://journals.plos.org/plosmedicine/article?id=10.1371/journal.pmed.1003490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10</a:t>
            </a:fld>
            <a:endParaRPr lang="en-US"/>
          </a:p>
        </p:txBody>
      </p:sp>
    </p:spTree>
    <p:extLst>
      <p:ext uri="{BB962C8B-B14F-4D97-AF65-F5344CB8AC3E}">
        <p14:creationId xmlns:p14="http://schemas.microsoft.com/office/powerpoint/2010/main" val="3650623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nation cannot fully thrive until everyone—no matter who they are, where they live, or how much money they make—can live their healthiest possible life, and helping people live their healthiest life is and has always been the essential role of nurses. Nurses have a critical role to play in achieving the goal of health equity, but they need robust education, supportive work environments, and autonomy, the National Academy of Medicine study found. </a:t>
            </a:r>
          </a:p>
          <a:p>
            <a:endParaRPr lang="en-US" dirty="0"/>
          </a:p>
          <a:p>
            <a:r>
              <a:rPr lang="en-US" dirty="0"/>
              <a:t>I will review four key takeaways from the NAM report and then move to the NAM’s </a:t>
            </a:r>
            <a:r>
              <a:rPr lang="en-US" sz="1200" kern="1200" dirty="0">
                <a:solidFill>
                  <a:schemeClr val="tx1"/>
                </a:solidFill>
                <a:effectLst/>
                <a:latin typeface="+mn-lt"/>
                <a:ea typeface="+mn-ea"/>
                <a:cs typeface="+mn-cs"/>
              </a:rPr>
              <a:t>nine detailed actionable recommendations for nursing to advance health equity.  </a:t>
            </a:r>
          </a:p>
        </p:txBody>
      </p:sp>
      <p:sp>
        <p:nvSpPr>
          <p:cNvPr id="4" name="Slide Number Placeholder 3"/>
          <p:cNvSpPr>
            <a:spLocks noGrp="1"/>
          </p:cNvSpPr>
          <p:nvPr>
            <p:ph type="sldNum" sz="quarter" idx="5"/>
          </p:nvPr>
        </p:nvSpPr>
        <p:spPr/>
        <p:txBody>
          <a:bodyPr/>
          <a:lstStyle/>
          <a:p>
            <a:fld id="{43F9806E-FAB3-4E0D-8E4E-30CEEFF7CBD2}" type="slidenum">
              <a:rPr lang="en-US" smtClean="0"/>
              <a:t>11</a:t>
            </a:fld>
            <a:endParaRPr lang="en-US"/>
          </a:p>
        </p:txBody>
      </p:sp>
    </p:spTree>
    <p:extLst>
      <p:ext uri="{BB962C8B-B14F-4D97-AF65-F5344CB8AC3E}">
        <p14:creationId xmlns:p14="http://schemas.microsoft.com/office/powerpoint/2010/main" val="4293512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achieve these four “takeaway” goals, the National Academy of Medicine suggested actions for each, and I will go through them in the next several slides.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first -- preparing nurses to advance health equity for all -- the NAM urges nursing schools and nurse education leaders to commit to dismantling interpersonal and structural racism within their own institutions by: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Changing curricula, which have historically focused on the contributions of white and female nurses.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Having difficult conversations about privilege and power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Dismantling long-standing, exclusionary traditions that exclude some groups over others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Understanding how interpersonal and structural racism shapes the student experience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Reviewing and detecting biases in curricula routinely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12</a:t>
            </a:fld>
            <a:endParaRPr lang="en-US"/>
          </a:p>
        </p:txBody>
      </p:sp>
    </p:spTree>
    <p:extLst>
      <p:ext uri="{BB962C8B-B14F-4D97-AF65-F5344CB8AC3E}">
        <p14:creationId xmlns:p14="http://schemas.microsoft.com/office/powerpoint/2010/main" val="3518708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pandemic has reinforced that all nurses regardless of where they practice should possess deep, empathetic, real-world knowledge and understanding of the social, economic, and environmental factors that affect health and well-being. But many nurses are still not taught about these issues in the classroom.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Most nursing schools cover health equity and the social determinants of health as a siloed topic, leaving nurses unprepared to work in a wide variety of settings and with people from diverse backgrounds.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good example of a nursing education program that is effectively preparing students to address the social determinants of health and collaborate across disciplines is based in Topeka, Kansas at Washburn University. In 2017, the university partnered with the Topeka Housing Authority to open the Pine Ridge Family Health Center. A nurse practitioner is leading the effort and leads the center, which focuses on providing care to community members, many of whom have low incomes and limited access to care.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university uses the community-based center as an educational forum for students, including those from the School of Nursing, with a curriculum that covers topics ranging from social justice to trauma-informed care. The center is also a dedicated training site for nurse practitioner students, giving them real-world training in addressing the social factors that affect health.</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13</a:t>
            </a:fld>
            <a:endParaRPr lang="en-US"/>
          </a:p>
        </p:txBody>
      </p:sp>
    </p:spTree>
    <p:extLst>
      <p:ext uri="{BB962C8B-B14F-4D97-AF65-F5344CB8AC3E}">
        <p14:creationId xmlns:p14="http://schemas.microsoft.com/office/powerpoint/2010/main" val="380139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All organizations, including state and federal entities and employing organizations, should enable ALL nurses to practice to the full extent of their education and training by removing: Regulatory and public and private payment limitations and restrictive policies and practices. </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Nurses face barriers every day in all settings.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Nurses currently face two types of barriers: those relating to scope of practice, which can be lifted through policy changes; and institutional ones, that affect where nurses are working, learning, and training.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example rose to the forefront amid COVID-19. Before the pandemic, many APRNs were not allowed to bill for telehealth services.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during the crisis, the Centers for Medicare &amp; Medicaid Services temporarily broadened telehealth access for Medicare beneficiaries. Nurse practitioners and other healthcare professionals have used telehealth to screen people for COVID-19 and treat noncritical illnesses that can be managed at home.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address these barriers, the report recommends that: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Policymakers support full practice authority for APRNs in all settings. Federal authority should be used to supersede restrictive state laws.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Employers and government agencies need to remove institutional barriers, such as telehealth restrictions and restrictive workplace policies.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 related changes in policies and state and federal laws adopted in response to COVID-19 should be made permanent. We’ve seen since the start of the pandemic these changes really do work.</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14</a:t>
            </a:fld>
            <a:endParaRPr lang="en-US"/>
          </a:p>
        </p:txBody>
      </p:sp>
    </p:spTree>
    <p:extLst>
      <p:ext uri="{BB962C8B-B14F-4D97-AF65-F5344CB8AC3E}">
        <p14:creationId xmlns:p14="http://schemas.microsoft.com/office/powerpoint/2010/main" val="25466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 the COVID-19 pandemic has starkly revealed, responding to crises takes a serious toll on nurses’ mental and physical health. Nurse well-being is a cycle that affects all aspects of their work.</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truth is that nurses were experiencing a well-being crisis long before this:</a:t>
            </a:r>
          </a:p>
          <a:p>
            <a:pPr marL="685800" lvl="1" indent="-228600">
              <a:buFont typeface="Wingdings" pitchFamily="2" charset="2"/>
              <a:buChar char="§"/>
            </a:pPr>
            <a:r>
              <a:rPr lang="en-US" sz="1200" kern="1200" dirty="0">
                <a:solidFill>
                  <a:schemeClr val="tx1"/>
                </a:solidFill>
                <a:effectLst/>
                <a:latin typeface="+mn-lt"/>
                <a:ea typeface="+mn-ea"/>
                <a:cs typeface="+mn-cs"/>
              </a:rPr>
              <a:t>Estimated rates of burnout among nurses range from 35 to 45 percent.</a:t>
            </a:r>
          </a:p>
          <a:p>
            <a:pPr marL="685800" lvl="1" indent="-228600">
              <a:buFont typeface="Wingdings" pitchFamily="2" charset="2"/>
              <a:buChar char="§"/>
            </a:pPr>
            <a:r>
              <a:rPr lang="en-US" sz="1200" kern="1200" dirty="0">
                <a:solidFill>
                  <a:schemeClr val="tx1"/>
                </a:solidFill>
                <a:effectLst/>
                <a:latin typeface="+mn-lt"/>
                <a:ea typeface="+mn-ea"/>
                <a:cs typeface="+mn-cs"/>
              </a:rPr>
              <a:t>Nurses are at higher risk than the general population for suicide.</a:t>
            </a:r>
          </a:p>
          <a:p>
            <a:pPr marL="685800" lvl="1" indent="-228600">
              <a:buFont typeface="Wingdings" pitchFamily="2" charset="2"/>
              <a:buChar char="§"/>
            </a:pPr>
            <a:r>
              <a:rPr lang="en-US" sz="1200" kern="1200" dirty="0">
                <a:solidFill>
                  <a:schemeClr val="tx1"/>
                </a:solidFill>
                <a:effectLst/>
                <a:latin typeface="+mn-lt"/>
                <a:ea typeface="+mn-ea"/>
                <a:cs typeface="+mn-cs"/>
              </a:rPr>
              <a:t>There is an “expected culture” within nursing in which young or new nurses routinely encounter bullying, intimidation, hostility and even hazing from other staff nurses, supervisors and managers. </a:t>
            </a:r>
          </a:p>
          <a:p>
            <a:pPr marL="685800" lvl="1" indent="-228600">
              <a:buFont typeface="Wingdings" pitchFamily="2" charset="2"/>
              <a:buChar char="§"/>
            </a:pPr>
            <a:r>
              <a:rPr lang="en-US" sz="1200" kern="1200" dirty="0">
                <a:solidFill>
                  <a:schemeClr val="tx1"/>
                </a:solidFill>
                <a:effectLst/>
                <a:latin typeface="+mn-lt"/>
                <a:ea typeface="+mn-ea"/>
                <a:cs typeface="+mn-cs"/>
              </a:rPr>
              <a:t>Nurses who work in long-term care settings face stressors such as physical or verbal abuse from residents with dementia and exposure to death and declining health.</a:t>
            </a:r>
          </a:p>
          <a:p>
            <a:pPr marL="685800" lvl="1" indent="-228600">
              <a:buFont typeface="Wingdings" pitchFamily="2" charset="2"/>
              <a:buChar char="§"/>
            </a:pPr>
            <a:r>
              <a:rPr lang="en-US" sz="1200" kern="1200" dirty="0">
                <a:solidFill>
                  <a:schemeClr val="tx1"/>
                </a:solidFill>
                <a:effectLst/>
                <a:latin typeface="+mn-lt"/>
                <a:ea typeface="+mn-ea"/>
                <a:cs typeface="+mn-cs"/>
              </a:rPr>
              <a:t>Nurses of color experience discrimination and bias within the workplace and educational settings, compounded by the lack of diversity among the nursing workforce and faculty.</a:t>
            </a:r>
          </a:p>
          <a:p>
            <a:pPr marL="685800" lvl="1" indent="-228600">
              <a:buFont typeface="Wingdings" pitchFamily="2" charset="2"/>
              <a:buChar char="§"/>
            </a:pPr>
            <a:r>
              <a:rPr lang="en-US" sz="1200" kern="1200" dirty="0">
                <a:solidFill>
                  <a:schemeClr val="tx1"/>
                </a:solidFill>
                <a:effectLst/>
                <a:latin typeface="+mn-lt"/>
                <a:ea typeface="+mn-ea"/>
                <a:cs typeface="+mn-cs"/>
              </a:rPr>
              <a:t>Not surprisingly, and tragically, more than half of the nurses who have died from COVID or COVID complications have been nurses of color.</a:t>
            </a:r>
          </a:p>
          <a:p>
            <a:pPr marL="457200" lvl="1" indent="0">
              <a:buFont typeface="Wingdings" pitchFamily="2" charset="2"/>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universities have started to take steps to address this challenge. </a:t>
            </a:r>
          </a:p>
          <a:p>
            <a:r>
              <a:rPr lang="en-US" sz="1200" b="0" i="1" kern="1200" dirty="0">
                <a:solidFill>
                  <a:schemeClr val="tx1"/>
                </a:solidFill>
                <a:effectLst/>
                <a:latin typeface="+mn-lt"/>
                <a:ea typeface="+mn-ea"/>
                <a:cs typeface="+mn-cs"/>
              </a:rPr>
              <a:t>Presenters can adjust length and detail below depending on preference</a:t>
            </a:r>
          </a:p>
          <a:p>
            <a:endParaRPr lang="en-US"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example, the University of Virginia’s School of Nursing’s Compassionate Care Initiative serves students, faculty, and staff and promotes well-being through focused coursework, resiliency activities, workshops, retreats, and meditation and yoga classes. CCI conducts research on things like compassion, resilience and self care and has an ambassador program in which student-clinicians, faculty, and community members meet monthly to share successes and challenges.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Associations and other professional organizations are also taking steps to promote nurse well-being.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Pathways to Excellence Program, an initiative of the ANCC, recognizes health care organizations that demonstrate a culture that fosters a work environment that promotes wellbeing.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Institutions that meet the 12 standards focusing on workplace excellence are seeing improved patient care, decreased emotional exhaustion, and higher job satisfaction.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May 2020, the ANA Foundation, the philanthropic arm of the American Nurses Association, launched a national well-being initiative for nurses to address the increased stress due to COVID. This is a collaboration between ANA and other nursing groups, including the American Psychiatric Nurses Association. It includes peer-to-peer conversations, hotlines, cognitive processing techniques, and apps for stress reduction.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National Black Nurses Association has an affirmations webpage in which nurses can share favorite quotes or positive affirmations; and the National Association of Hispanic Nurses conducts educational programming that includes webinars focused on stress and compassion fatigue.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SOURCE: https://www.nationalnursesunited.org/sites/default/files/nnu/documents/0920_Covid19_SinsOfOmission_Data_Report.pdf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3F9806E-FAB3-4E0D-8E4E-30CEEFF7CBD2}" type="slidenum">
              <a:rPr lang="en-US" smtClean="0"/>
              <a:t>15</a:t>
            </a:fld>
            <a:endParaRPr lang="en-US"/>
          </a:p>
        </p:txBody>
      </p:sp>
    </p:spTree>
    <p:extLst>
      <p:ext uri="{BB962C8B-B14F-4D97-AF65-F5344CB8AC3E}">
        <p14:creationId xmlns:p14="http://schemas.microsoft.com/office/powerpoint/2010/main" val="3317364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12192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current payment systems are not designed to pay for services that address social needs and social determinants of health (SDOH), nor advance health equity. </a:t>
            </a:r>
          </a:p>
          <a:p>
            <a:r>
              <a:rPr lang="en-US" sz="1200" kern="1200" dirty="0">
                <a:solidFill>
                  <a:schemeClr val="tx1"/>
                </a:solidFill>
                <a:effectLst/>
                <a:latin typeface="+mn-lt"/>
                <a:ea typeface="+mn-ea"/>
                <a:cs typeface="+mn-cs"/>
              </a:rPr>
              <a:t>By supporting team-based care, improved communication, and proven interventions and strategies that can reduce health disparities – including school and public health nursing – payment systems can enable nurses to make these essential contributions to improving care and outcomes for all patients. </a:t>
            </a:r>
          </a:p>
          <a:p>
            <a:endParaRPr lang="en-US" sz="1200" kern="1200" dirty="0">
              <a:solidFill>
                <a:schemeClr val="tx1"/>
              </a:solidFill>
              <a:effectLst/>
              <a:latin typeface="+mn-lt"/>
              <a:ea typeface="+mn-ea"/>
              <a:cs typeface="+mn-cs"/>
            </a:endParaRPr>
          </a:p>
          <a:p>
            <a:r>
              <a:rPr lang="en-US" sz="1100" i="1" kern="1200" dirty="0">
                <a:solidFill>
                  <a:schemeClr val="tx1"/>
                </a:solidFill>
                <a:effectLst/>
                <a:latin typeface="Arial" panose="020B0604020202020204" pitchFamily="34" charset="0"/>
                <a:ea typeface="+mn-ea"/>
                <a:cs typeface="Arial" panose="020B0604020202020204" pitchFamily="34" charset="0"/>
              </a:rPr>
              <a:t>Presenters should modify below for length and detail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does that look like in practice?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example would be to reform fee-for-service payment models by ensuring that the Current Procedure Terminology (CPT) code set includes codes to describe, and reimburse, for nurse- led services such as case management, care coordination, and team-based care to address behavioral health, addiction, SDOH, and health equity. </a:t>
            </a:r>
          </a:p>
          <a:p>
            <a:r>
              <a:rPr lang="en-US" sz="1200" kern="1200" dirty="0">
                <a:solidFill>
                  <a:schemeClr val="tx1"/>
                </a:solidFill>
                <a:effectLst/>
                <a:latin typeface="+mn-lt"/>
                <a:ea typeface="+mn-ea"/>
                <a:cs typeface="+mn-cs"/>
              </a:rPr>
              <a:t>Another example would be to reform value-based payment by using clinical performance measures stratified by risk factors such as race, ethnicity, and socioeconomic status. That could include measures that incentivize reductions in health disparities between more and less advantaged populations, improvements in measures for at-risk populations, and attainment of absolute target levels of high-quality performance for at-risk populations.</a:t>
            </a:r>
          </a:p>
          <a:p>
            <a:r>
              <a:rPr lang="en-US" sz="1200" kern="1200" dirty="0">
                <a:solidFill>
                  <a:schemeClr val="tx1"/>
                </a:solidFill>
                <a:effectLst/>
                <a:latin typeface="+mn-lt"/>
                <a:ea typeface="+mn-ea"/>
                <a:cs typeface="+mn-cs"/>
              </a:rPr>
              <a:t>Another example that’s very important is ensuring adequate funding for school and public health nursing. Allow school nurses to bill Medicaid. Reimburse school nursing services that include collaboration with clinical and community health care providers. Use competitive pay scales for public health nurses.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Federal, state, local and private payers all need to get together on payment systems that recognize the immense value that public health nursing has for addressing and intervening in health inequities.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https://www.gettyimages.com/detail/photo/nurse-talking-to-girl-while-parents-listen-during-royalty-free-image/1309074902</a:t>
            </a:r>
          </a:p>
          <a:p>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16</a:t>
            </a:fld>
            <a:endParaRPr lang="en-US"/>
          </a:p>
        </p:txBody>
      </p:sp>
    </p:spTree>
    <p:extLst>
      <p:ext uri="{BB962C8B-B14F-4D97-AF65-F5344CB8AC3E}">
        <p14:creationId xmlns:p14="http://schemas.microsoft.com/office/powerpoint/2010/main" val="3609728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follows are the NAM’s nine recommendations for nurses, working with others, to lead in advancing health equity.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presenters can customize here: Go through them all, dive deeper on certain </a:t>
            </a:r>
            <a:r>
              <a:rPr lang="en-US" sz="1200" b="1" kern="1200" dirty="0" err="1">
                <a:solidFill>
                  <a:schemeClr val="tx1"/>
                </a:solidFill>
                <a:effectLst/>
                <a:latin typeface="+mn-lt"/>
                <a:ea typeface="+mn-ea"/>
                <a:cs typeface="+mn-cs"/>
              </a:rPr>
              <a:t>reccs</a:t>
            </a:r>
            <a:r>
              <a:rPr lang="en-US" sz="1200" b="1" kern="1200" dirty="0">
                <a:solidFill>
                  <a:schemeClr val="tx1"/>
                </a:solidFill>
                <a:effectLst/>
                <a:latin typeface="+mn-lt"/>
                <a:ea typeface="+mn-ea"/>
                <a:cs typeface="+mn-cs"/>
              </a:rPr>
              <a:t>, include </a:t>
            </a:r>
            <a:r>
              <a:rPr lang="en-US" sz="1200" b="1" kern="1200" dirty="0" err="1">
                <a:solidFill>
                  <a:schemeClr val="tx1"/>
                </a:solidFill>
                <a:effectLst/>
                <a:latin typeface="+mn-lt"/>
                <a:ea typeface="+mn-ea"/>
                <a:cs typeface="+mn-cs"/>
              </a:rPr>
              <a:t>subrecommendations</a:t>
            </a:r>
            <a:r>
              <a:rPr lang="en-US" sz="1200" b="1" kern="1200" dirty="0">
                <a:solidFill>
                  <a:schemeClr val="tx1"/>
                </a:solidFill>
                <a:effectLst/>
                <a:latin typeface="+mn-lt"/>
                <a:ea typeface="+mn-ea"/>
                <a:cs typeface="+mn-cs"/>
              </a:rPr>
              <a:t>, etc.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17</a:t>
            </a:fld>
            <a:endParaRPr lang="en-US"/>
          </a:p>
        </p:txBody>
      </p:sp>
    </p:spTree>
    <p:extLst>
      <p:ext uri="{BB962C8B-B14F-4D97-AF65-F5344CB8AC3E}">
        <p14:creationId xmlns:p14="http://schemas.microsoft.com/office/powerpoint/2010/main" val="3270658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national nursing organizations should initiate work to develop a shared agenda for addressing social determinants of health and achieving health equity. This agenda should include explicit priorities across nursing practice, education, leadership, and health policy engagement.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18</a:t>
            </a:fld>
            <a:endParaRPr lang="en-US"/>
          </a:p>
        </p:txBody>
      </p:sp>
    </p:spTree>
    <p:extLst>
      <p:ext uri="{BB962C8B-B14F-4D97-AF65-F5344CB8AC3E}">
        <p14:creationId xmlns:p14="http://schemas.microsoft.com/office/powerpoint/2010/main" val="297237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By 2023, state and federal government agencies, health care and public health organizations, payers, and foundations should initiate substantive actions to enable the nursing workforce to address social determinants of health and health equity more comprehensively, regardless of practice setting. </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19</a:t>
            </a:fld>
            <a:endParaRPr lang="en-US"/>
          </a:p>
        </p:txBody>
      </p:sp>
    </p:spTree>
    <p:extLst>
      <p:ext uri="{BB962C8B-B14F-4D97-AF65-F5344CB8AC3E}">
        <p14:creationId xmlns:p14="http://schemas.microsoft.com/office/powerpoint/2010/main" val="350894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is an initiative of AARP Foundation, AARP’s charitable arm, AARP, the nation’s largest nonprofit, nonpartisan organization dedicated to empowering people to choose how they live as they age, and the Robert Wood Johnson Foundation, the country’s largest philanthropy devoted to building a Culture of health.  The fact that AARP</a:t>
            </a:r>
            <a:r>
              <a:rPr lang="en-US" b="0" i="0" dirty="0">
                <a:solidFill>
                  <a:srgbClr val="333333"/>
                </a:solidFill>
                <a:effectLst/>
                <a:latin typeface="verdana" panose="020B0604030504040204" pitchFamily="34" charset="0"/>
              </a:rPr>
              <a:t>, which advocates for the more than 100 million Americans age 50 and older, </a:t>
            </a:r>
            <a:r>
              <a:rPr lang="en-US" sz="1200" kern="1200" dirty="0">
                <a:solidFill>
                  <a:schemeClr val="tx1"/>
                </a:solidFill>
                <a:effectLst/>
                <a:latin typeface="+mn-lt"/>
                <a:ea typeface="+mn-ea"/>
                <a:cs typeface="+mn-cs"/>
              </a:rPr>
              <a:t>made it an ideal organization to join with RWJF to fortify the nursing profession to build a healthier America. Today,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is a powerful network of state and national coalitions working with nearly </a:t>
            </a:r>
            <a:r>
              <a:rPr lang="en-US" sz="1200" b="0" kern="1200" dirty="0">
                <a:solidFill>
                  <a:schemeClr val="tx1"/>
                </a:solidFill>
                <a:effectLst/>
                <a:latin typeface="+mn-lt"/>
                <a:ea typeface="+mn-ea"/>
                <a:cs typeface="+mn-cs"/>
              </a:rPr>
              <a:t>2,000 organizations on a vision that everyone in America can live a healthier life, supported by nurses as essential partners in providing care and promoting health equity and well-being.</a:t>
            </a:r>
          </a:p>
        </p:txBody>
      </p:sp>
      <p:sp>
        <p:nvSpPr>
          <p:cNvPr id="4" name="Slide Number Placeholder 3"/>
          <p:cNvSpPr>
            <a:spLocks noGrp="1"/>
          </p:cNvSpPr>
          <p:nvPr>
            <p:ph type="sldNum" sz="quarter" idx="5"/>
          </p:nvPr>
        </p:nvSpPr>
        <p:spPr/>
        <p:txBody>
          <a:bodyPr/>
          <a:lstStyle/>
          <a:p>
            <a:fld id="{43F9806E-FAB3-4E0D-8E4E-30CEEFF7CBD2}" type="slidenum">
              <a:rPr lang="en-US" smtClean="0"/>
              <a:t>2</a:t>
            </a:fld>
            <a:endParaRPr lang="en-US"/>
          </a:p>
        </p:txBody>
      </p:sp>
    </p:spTree>
    <p:extLst>
      <p:ext uri="{BB962C8B-B14F-4D97-AF65-F5344CB8AC3E}">
        <p14:creationId xmlns:p14="http://schemas.microsoft.com/office/powerpoint/2010/main" val="2510364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Nursing education programs, employers, nursing leaders, licensing boards, and nursing organizations should initiate the implementation of structures, systems, and evidence-based interventions to promote nurses’ health and well-being, especially as they take on new roles to advance health equity.</a:t>
            </a:r>
          </a:p>
        </p:txBody>
      </p:sp>
      <p:sp>
        <p:nvSpPr>
          <p:cNvPr id="4" name="Slide Number Placeholder 3"/>
          <p:cNvSpPr>
            <a:spLocks noGrp="1"/>
          </p:cNvSpPr>
          <p:nvPr>
            <p:ph type="sldNum" sz="quarter" idx="5"/>
          </p:nvPr>
        </p:nvSpPr>
        <p:spPr/>
        <p:txBody>
          <a:bodyPr/>
          <a:lstStyle/>
          <a:p>
            <a:fld id="{43F9806E-FAB3-4E0D-8E4E-30CEEFF7CBD2}" type="slidenum">
              <a:rPr lang="en-US" smtClean="0"/>
              <a:t>20</a:t>
            </a:fld>
            <a:endParaRPr lang="en-US"/>
          </a:p>
        </p:txBody>
      </p:sp>
    </p:spTree>
    <p:extLst>
      <p:ext uri="{BB962C8B-B14F-4D97-AF65-F5344CB8AC3E}">
        <p14:creationId xmlns:p14="http://schemas.microsoft.com/office/powerpoint/2010/main" val="3414132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organizations, including state and federal entities and employing organizations, should enable nurses to practice to the full extent of their education and training by removing barriers that prevent them from more fully addressing social needs and social determinants of health and by improving health care access, quality, and value. These barriers include regulatory and public and private payment limitations; restrictive policies and practices; and other legal, professional, and commercial impediments.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21</a:t>
            </a:fld>
            <a:endParaRPr lang="en-US"/>
          </a:p>
        </p:txBody>
      </p:sp>
    </p:spTree>
    <p:extLst>
      <p:ext uri="{BB962C8B-B14F-4D97-AF65-F5344CB8AC3E}">
        <p14:creationId xmlns:p14="http://schemas.microsoft.com/office/powerpoint/2010/main" val="1128208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Federal, tribal, state, local, and private payers and public health agencies should establish sustainable and flexible payment mechanisms to support nurses in both health care and public health, including school nurses, in addressing social needs, social determinants of health, and health equity.</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22</a:t>
            </a:fld>
            <a:endParaRPr lang="en-US"/>
          </a:p>
        </p:txBody>
      </p:sp>
    </p:spTree>
    <p:extLst>
      <p:ext uri="{BB962C8B-B14F-4D97-AF65-F5344CB8AC3E}">
        <p14:creationId xmlns:p14="http://schemas.microsoft.com/office/powerpoint/2010/main" val="3753771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All public and private health care systems should incorporate nursing expertise in designing, generating, analyzing and applying data to support initiatives focused on social determinants of health and health equity using diverse digital platforms, artificial intelligence, and other innovative technologies.</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23</a:t>
            </a:fld>
            <a:endParaRPr lang="en-US"/>
          </a:p>
        </p:txBody>
      </p:sp>
    </p:spTree>
    <p:extLst>
      <p:ext uri="{BB962C8B-B14F-4D97-AF65-F5344CB8AC3E}">
        <p14:creationId xmlns:p14="http://schemas.microsoft.com/office/powerpoint/2010/main" val="3262335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Nursing education programs, including continuing education, and accreditors and the National Council of State Boards of Nursing should ensure that nurses are prepared to address social determinants of health and achieve health equity.</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24</a:t>
            </a:fld>
            <a:endParaRPr lang="en-US"/>
          </a:p>
        </p:txBody>
      </p:sp>
    </p:spTree>
    <p:extLst>
      <p:ext uri="{BB962C8B-B14F-4D97-AF65-F5344CB8AC3E}">
        <p14:creationId xmlns:p14="http://schemas.microsoft.com/office/powerpoint/2010/main" val="3195911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 enable nurses to address inequities within communities, federal agencies and other key stakeholders within and outside the nursing profession should strengthen and protect the nursing workforce during the response to such public health emergencies as the COVID-19 pandemic and natural disasters, including those related to climate change.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25</a:t>
            </a:fld>
            <a:endParaRPr lang="en-US"/>
          </a:p>
        </p:txBody>
      </p:sp>
    </p:spTree>
    <p:extLst>
      <p:ext uri="{BB962C8B-B14F-4D97-AF65-F5344CB8AC3E}">
        <p14:creationId xmlns:p14="http://schemas.microsoft.com/office/powerpoint/2010/main" val="2592571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National Institutes of Health, the Centers for Medicare &amp; Medicaid Services, the Centers for Disease Control and Prevention, the Health Resources and Services Administration, the Agency for Healthcare Research and Quality, the Administration for Children and Families, the Administration for Community Living, and private associations and foundations should convene representatives from nursing, public health, and health care to develop and support a research agenda and evidence base describing the impact of nursing interventions, including multisector collaboration, on social determinants of health, environmental health, health equity, and nurses’ health and well-being.</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26</a:t>
            </a:fld>
            <a:endParaRPr lang="en-US"/>
          </a:p>
        </p:txBody>
      </p:sp>
    </p:spTree>
    <p:extLst>
      <p:ext uri="{BB962C8B-B14F-4D97-AF65-F5344CB8AC3E}">
        <p14:creationId xmlns:p14="http://schemas.microsoft.com/office/powerpoint/2010/main" val="682220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Health systems, businesses, social justice movements, government, everyone and you … has an interest in working with nursing and supporting nursing to help move the nation toward health equity.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report is a comprehensive roadmap for getting us as a profession where we want to be. No one group can get it all done. If there is a recommendation that resonates with your, your organization or your community, take it on. Take ownership. Develop an action plan for achieving that goal on whatever scale makes sense….</a:t>
            </a:r>
          </a:p>
        </p:txBody>
      </p:sp>
      <p:sp>
        <p:nvSpPr>
          <p:cNvPr id="4" name="Slide Number Placeholder 3"/>
          <p:cNvSpPr>
            <a:spLocks noGrp="1"/>
          </p:cNvSpPr>
          <p:nvPr>
            <p:ph type="sldNum" sz="quarter" idx="5"/>
          </p:nvPr>
        </p:nvSpPr>
        <p:spPr/>
        <p:txBody>
          <a:bodyPr/>
          <a:lstStyle/>
          <a:p>
            <a:fld id="{43F9806E-FAB3-4E0D-8E4E-30CEEFF7CBD2}" type="slidenum">
              <a:rPr lang="en-US" smtClean="0"/>
              <a:t>27</a:t>
            </a:fld>
            <a:endParaRPr lang="en-US"/>
          </a:p>
        </p:txBody>
      </p:sp>
    </p:spTree>
    <p:extLst>
      <p:ext uri="{BB962C8B-B14F-4D97-AF65-F5344CB8AC3E}">
        <p14:creationId xmlns:p14="http://schemas.microsoft.com/office/powerpoint/2010/main" val="358935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Center to Champion Nursing in America (CCNA) runs the </a:t>
            </a:r>
            <a:r>
              <a:rPr lang="en-US" sz="1200" i="1" kern="1200" dirty="0">
                <a:solidFill>
                  <a:schemeClr val="tx1"/>
                </a:solidFill>
                <a:effectLst/>
                <a:latin typeface="+mn-lt"/>
                <a:ea typeface="+mn-ea"/>
                <a:cs typeface="+mn-cs"/>
              </a:rPr>
              <a:t>Campaign for Action</a:t>
            </a:r>
            <a:r>
              <a:rPr lang="en-US" sz="1200" kern="1200" dirty="0">
                <a:solidFill>
                  <a:schemeClr val="tx1"/>
                </a:solidFill>
                <a:effectLst/>
                <a:latin typeface="+mn-lt"/>
                <a:ea typeface="+mn-ea"/>
                <a:cs typeface="+mn-cs"/>
              </a:rPr>
              <a:t>. Like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CCNA is an initiative of AARP Foundation, AARP and the Robert Wood Johnson Foundation. CCNA’s mission is to see that Americans have a highly skilled nurse when and where they need one.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3</a:t>
            </a:fld>
            <a:endParaRPr lang="en-US"/>
          </a:p>
        </p:txBody>
      </p:sp>
    </p:spTree>
    <p:extLst>
      <p:ext uri="{BB962C8B-B14F-4D97-AF65-F5344CB8AC3E}">
        <p14:creationId xmlns:p14="http://schemas.microsoft.com/office/powerpoint/2010/main" val="139619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was launched to implement recommendations in the Institute of Medicine’s 2010 report, The Future of Nursing: </a:t>
            </a:r>
            <a:r>
              <a:rPr lang="en-US" sz="1200" i="1" kern="1200" dirty="0">
                <a:solidFill>
                  <a:schemeClr val="tx1"/>
                </a:solidFill>
                <a:effectLst/>
                <a:latin typeface="+mn-lt"/>
                <a:ea typeface="+mn-ea"/>
                <a:cs typeface="+mn-cs"/>
              </a:rPr>
              <a:t>Leading Change, Advancing Health</a:t>
            </a:r>
            <a:r>
              <a:rPr lang="en-US" sz="1200" kern="1200" dirty="0">
                <a:solidFill>
                  <a:schemeClr val="tx1"/>
                </a:solidFill>
                <a:effectLst/>
                <a:latin typeface="+mn-lt"/>
                <a:ea typeface="+mn-ea"/>
                <a:cs typeface="+mn-cs"/>
              </a:rPr>
              <a:t>, which was focused on building a robust nursing profession. But not just for its own sake. We need a larger, more highly skilled nurse workforce to give more people more access to health care. Today, we are leading efforts to implement recommendations from the National Academy of Medicine’s latest report on nursing, </a:t>
            </a:r>
            <a:r>
              <a:rPr lang="en-US" sz="1200" i="1" kern="1200" dirty="0">
                <a:solidFill>
                  <a:schemeClr val="tx1"/>
                </a:solidFill>
                <a:effectLst/>
                <a:latin typeface="+mn-lt"/>
                <a:ea typeface="+mn-ea"/>
                <a:cs typeface="+mn-cs"/>
              </a:rPr>
              <a:t>The Future of Nursing 2020-2030: Charting a Path to Achieve Health Equity.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4</a:t>
            </a:fld>
            <a:endParaRPr lang="en-US"/>
          </a:p>
        </p:txBody>
      </p:sp>
    </p:spTree>
    <p:extLst>
      <p:ext uri="{BB962C8B-B14F-4D97-AF65-F5344CB8AC3E}">
        <p14:creationId xmlns:p14="http://schemas.microsoft.com/office/powerpoint/2010/main" val="2906317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i="1" kern="1200" dirty="0">
                <a:solidFill>
                  <a:schemeClr val="tx1"/>
                </a:solidFill>
                <a:effectLst/>
                <a:latin typeface="+mn-lt"/>
                <a:ea typeface="+mn-ea"/>
                <a:cs typeface="+mn-cs"/>
              </a:rPr>
              <a:t> Campaign</a:t>
            </a:r>
            <a:r>
              <a:rPr lang="en-US" sz="1200" kern="1200" dirty="0">
                <a:solidFill>
                  <a:schemeClr val="tx1"/>
                </a:solidFill>
                <a:effectLst/>
                <a:latin typeface="+mn-lt"/>
                <a:ea typeface="+mn-ea"/>
                <a:cs typeface="+mn-cs"/>
              </a:rPr>
              <a:t> functions as a convener, a facilitator, equipping a multi-sector network to advance a mission. We have invested in building tools and resources to put into the hands of partners and our state coalitions. Here are a few examples: </a:t>
            </a:r>
          </a:p>
          <a:p>
            <a:endParaRPr lang="en-US" sz="1200" kern="1200" dirty="0">
              <a:solidFill>
                <a:schemeClr val="tx1"/>
              </a:solidFill>
              <a:effectLst/>
              <a:latin typeface="+mn-lt"/>
              <a:ea typeface="+mn-ea"/>
              <a:cs typeface="+mn-cs"/>
            </a:endParaRPr>
          </a:p>
          <a:p>
            <a:pPr lvl="0">
              <a:defRPr/>
            </a:pPr>
            <a:r>
              <a:rPr lang="en-US" sz="1200" kern="1200" dirty="0">
                <a:solidFill>
                  <a:schemeClr val="tx1"/>
                </a:solidFill>
                <a:effectLst/>
                <a:latin typeface="+mn-lt"/>
                <a:ea typeface="+mn-ea"/>
                <a:cs typeface="+mn-cs"/>
              </a:rPr>
              <a:t>Our </a:t>
            </a:r>
            <a:r>
              <a:rPr lang="en-US" sz="1200" b="1" kern="1200" dirty="0">
                <a:solidFill>
                  <a:schemeClr val="tx1"/>
                </a:solidFill>
                <a:effectLst/>
                <a:latin typeface="+mn-lt"/>
                <a:ea typeface="+mn-ea"/>
                <a:cs typeface="+mn-cs"/>
              </a:rPr>
              <a:t>Action Hub </a:t>
            </a:r>
            <a:r>
              <a:rPr lang="en-US" dirty="0"/>
              <a:t>is where we share ideas and resources about how to implement recommendations from the National Academy of Medicine’s Future of Nursing 2030 report.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Campaign for Action</a:t>
            </a:r>
            <a:r>
              <a:rPr lang="en-US" sz="1200" b="1" kern="1200" dirty="0">
                <a:solidFill>
                  <a:schemeClr val="tx1"/>
                </a:solidFill>
                <a:effectLst/>
                <a:latin typeface="+mn-lt"/>
                <a:ea typeface="+mn-ea"/>
                <a:cs typeface="+mn-cs"/>
              </a:rPr>
              <a:t> Dashboard</a:t>
            </a:r>
            <a:r>
              <a:rPr lang="en-US" sz="1200" kern="1200" dirty="0">
                <a:solidFill>
                  <a:schemeClr val="tx1"/>
                </a:solidFill>
                <a:effectLst/>
                <a:latin typeface="+mn-lt"/>
                <a:ea typeface="+mn-ea"/>
                <a:cs typeface="+mn-cs"/>
              </a:rPr>
              <a:t> is updated twice a year and measures our progress by primary indicators that look at metrics around key areas, including nursing education, state practice environment, diversity and leadership. We also have a secondary dashboard with additional measures.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Health Equity Toolkit</a:t>
            </a:r>
            <a:r>
              <a:rPr lang="en-US" sz="1200" kern="1200" dirty="0">
                <a:solidFill>
                  <a:schemeClr val="tx1"/>
                </a:solidFill>
                <a:effectLst/>
                <a:latin typeface="+mn-lt"/>
                <a:ea typeface="+mn-ea"/>
                <a:cs typeface="+mn-cs"/>
              </a:rPr>
              <a:t> helps nurses help their communities by tackling the social determinants of health—those conditions in which people are born, grow, live, work and age, including social and economic factors that have a great influence on people’s health.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Nursing Innovations Fund </a:t>
            </a:r>
            <a:r>
              <a:rPr lang="en-US" sz="1200" kern="1200" dirty="0">
                <a:solidFill>
                  <a:schemeClr val="tx1"/>
                </a:solidFill>
                <a:effectLst/>
                <a:latin typeface="+mn-lt"/>
                <a:ea typeface="+mn-ea"/>
                <a:cs typeface="+mn-cs"/>
              </a:rPr>
              <a:t>awards creative, replicable and evidence-based solutions that highlight nurses leading in improving health equity. We have awarded over $850,000 to 23 state coalitions, and they have raised over $1 million in matching funds. In fact, our state coalitions have raised more than $93 million in the past decade.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Learning Collaboratives</a:t>
            </a:r>
            <a:r>
              <a:rPr lang="en-US" sz="1200" kern="1200" dirty="0">
                <a:solidFill>
                  <a:schemeClr val="tx1"/>
                </a:solidFill>
                <a:effectLst/>
                <a:latin typeface="+mn-lt"/>
                <a:ea typeface="+mn-ea"/>
                <a:cs typeface="+mn-cs"/>
              </a:rPr>
              <a:t> are opportunities to learn and share knowledge about priority issues with each other, subject matter experts and</a:t>
            </a:r>
            <a:r>
              <a:rPr lang="en-US" sz="1200" i="1" kern="1200" dirty="0">
                <a:solidFill>
                  <a:schemeClr val="tx1"/>
                </a:solidFill>
                <a:effectLst/>
                <a:latin typeface="+mn-lt"/>
                <a:ea typeface="+mn-ea"/>
                <a:cs typeface="+mn-cs"/>
              </a:rPr>
              <a:t> Campaign </a:t>
            </a:r>
            <a:r>
              <a:rPr lang="en-US" sz="1200" kern="1200" dirty="0">
                <a:solidFill>
                  <a:schemeClr val="tx1"/>
                </a:solidFill>
                <a:effectLst/>
                <a:latin typeface="+mn-lt"/>
                <a:ea typeface="+mn-ea"/>
                <a:cs typeface="+mn-cs"/>
              </a:rPr>
              <a:t>stakeholders.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up: A quick look at the Campaign’s accomplishments in the past decade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5</a:t>
            </a:fld>
            <a:endParaRPr lang="en-US"/>
          </a:p>
        </p:txBody>
      </p:sp>
    </p:spTree>
    <p:extLst>
      <p:ext uri="{BB962C8B-B14F-4D97-AF65-F5344CB8AC3E}">
        <p14:creationId xmlns:p14="http://schemas.microsoft.com/office/powerpoint/2010/main" val="109411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Campaign’s</a:t>
            </a:r>
            <a:r>
              <a:rPr lang="en-US" sz="1200" kern="1200" dirty="0">
                <a:solidFill>
                  <a:schemeClr val="tx1"/>
                </a:solidFill>
                <a:effectLst/>
                <a:latin typeface="+mn-lt"/>
                <a:ea typeface="+mn-ea"/>
                <a:cs typeface="+mn-cs"/>
              </a:rPr>
              <a:t> founding coincided with the passage of the Affordable Care Act, which gave so many more Americans access to health care. A major goal was to help meet the demand by building a workforce of highly skilled nurses. To do that,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focused early on transforming nursing education and nurse empowerment.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hit critical important milestones.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800" kern="1200">
                <a:solidFill>
                  <a:srgbClr val="000000"/>
                </a:solidFill>
                <a:effectLst/>
                <a:latin typeface="Calibri" panose="020F0502020204030204" pitchFamily="34" charset="0"/>
                <a:ea typeface="+mn-ea"/>
                <a:cs typeface="+mn-cs"/>
              </a:rPr>
              <a:t>Ninety-eight </a:t>
            </a:r>
            <a:r>
              <a:rPr lang="en-US" sz="1800" kern="1200" dirty="0">
                <a:solidFill>
                  <a:srgbClr val="000000"/>
                </a:solidFill>
                <a:effectLst/>
                <a:latin typeface="Calibri" panose="020F0502020204030204" pitchFamily="34" charset="0"/>
                <a:ea typeface="+mn-ea"/>
                <a:cs typeface="+mn-cs"/>
              </a:rPr>
              <a:t>million people in 27 states and the District of Columbia have direct access to  nurse practitioners.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nursing work force should reflect the communities it serves. And while we still have a long way to go – the workforce is largely made up of white nurses -- data do that show that the number of pre-licensure registered nursing school graduates from underrepresented groups increased by almost 80 percent from 2009 to 2019. These groups include American Indian/Alaskan Native, Asian, Black, Hispanic, Native Hawaiian or other Pacific Islander, plus those who identify as having two or more races.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Knowing that nurses represent the voices of consumers, we have helped place more than 10,000 nurses on boards or decision-making bodies with strategic influence to improve the health of communities.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RN-to-BSN graduates grew 252 percent from 2009 to 2020, while the number of </a:t>
            </a:r>
            <a:r>
              <a:rPr lang="en-US" sz="1200" kern="1200" dirty="0" err="1">
                <a:solidFill>
                  <a:schemeClr val="tx1"/>
                </a:solidFill>
                <a:effectLst/>
                <a:latin typeface="+mn-lt"/>
                <a:ea typeface="+mn-ea"/>
                <a:cs typeface="+mn-cs"/>
              </a:rPr>
              <a:t>doctorally</a:t>
            </a:r>
            <a:r>
              <a:rPr lang="en-US" sz="1200" kern="1200" dirty="0">
                <a:solidFill>
                  <a:schemeClr val="tx1"/>
                </a:solidFill>
                <a:effectLst/>
                <a:latin typeface="+mn-lt"/>
                <a:ea typeface="+mn-ea"/>
                <a:cs typeface="+mn-cs"/>
              </a:rPr>
              <a:t> prepared nurses jumped more than 300 percent. </a:t>
            </a:r>
          </a:p>
        </p:txBody>
      </p:sp>
      <p:sp>
        <p:nvSpPr>
          <p:cNvPr id="4" name="Slide Number Placeholder 3"/>
          <p:cNvSpPr>
            <a:spLocks noGrp="1"/>
          </p:cNvSpPr>
          <p:nvPr>
            <p:ph type="sldNum" sz="quarter" idx="5"/>
          </p:nvPr>
        </p:nvSpPr>
        <p:spPr/>
        <p:txBody>
          <a:bodyPr/>
          <a:lstStyle/>
          <a:p>
            <a:fld id="{43F9806E-FAB3-4E0D-8E4E-30CEEFF7CBD2}" type="slidenum">
              <a:rPr lang="en-US" smtClean="0"/>
              <a:t>6</a:t>
            </a:fld>
            <a:endParaRPr lang="en-US"/>
          </a:p>
        </p:txBody>
      </p:sp>
    </p:spTree>
    <p:extLst>
      <p:ext uri="{BB962C8B-B14F-4D97-AF65-F5344CB8AC3E}">
        <p14:creationId xmlns:p14="http://schemas.microsoft.com/office/powerpoint/2010/main" val="423548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2018, RWJF asked the National Academy of Medicine to chart a path for the nursing profession to create a culture of health, reduce health inequities, and improve the health and well-being of the nation -- and the Academy went to work to work on this report.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Input was solicited from many sources, including three regional “town hall” meetings in 2019 – in Chicago, Philadelphia and Seattle.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the report committee was in the midst of writing the report, the pandemic happened, followed by renewed calls for racial justice. The report was delayed and modified to incorporate the lessons of the pandemic, </a:t>
            </a:r>
            <a:r>
              <a:rPr lang="en-US" dirty="0"/>
              <a:t>its</a:t>
            </a:r>
            <a:r>
              <a:rPr lang="en-US" sz="1200" kern="1200" dirty="0">
                <a:solidFill>
                  <a:schemeClr val="tx1"/>
                </a:solidFill>
                <a:effectLst/>
                <a:latin typeface="+mn-lt"/>
                <a:ea typeface="+mn-ea"/>
                <a:cs typeface="+mn-cs"/>
              </a:rPr>
              <a:t> devastating toll on nurses, and the imperative to confront structural inequities, including racism.  </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Over the next few slides, I will review terms </a:t>
            </a:r>
            <a:r>
              <a:rPr lang="en-US" b="0" dirty="0"/>
              <a:t>such as </a:t>
            </a:r>
            <a:r>
              <a:rPr lang="en-US" sz="1200" b="0" kern="1200" dirty="0">
                <a:solidFill>
                  <a:schemeClr val="tx1"/>
                </a:solidFill>
                <a:effectLst/>
                <a:latin typeface="+mn-lt"/>
                <a:ea typeface="+mn-ea"/>
                <a:cs typeface="+mn-cs"/>
              </a:rPr>
              <a:t>health equity, which can mean different things to different people. After that, we’ll dig into four key takeaways from the NAM report and then go through its nine major recommendations for nursing to advance health equity. </a:t>
            </a:r>
          </a:p>
        </p:txBody>
      </p:sp>
      <p:sp>
        <p:nvSpPr>
          <p:cNvPr id="4" name="Slide Number Placeholder 3"/>
          <p:cNvSpPr>
            <a:spLocks noGrp="1"/>
          </p:cNvSpPr>
          <p:nvPr>
            <p:ph type="sldNum" sz="quarter" idx="5"/>
          </p:nvPr>
        </p:nvSpPr>
        <p:spPr/>
        <p:txBody>
          <a:bodyPr/>
          <a:lstStyle/>
          <a:p>
            <a:fld id="{43F9806E-FAB3-4E0D-8E4E-30CEEFF7CBD2}" type="slidenum">
              <a:rPr lang="en-US" smtClean="0"/>
              <a:t>7</a:t>
            </a:fld>
            <a:endParaRPr lang="en-US"/>
          </a:p>
        </p:txBody>
      </p:sp>
    </p:spTree>
    <p:extLst>
      <p:ext uri="{BB962C8B-B14F-4D97-AF65-F5344CB8AC3E}">
        <p14:creationId xmlns:p14="http://schemas.microsoft.com/office/powerpoint/2010/main" val="294459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country, we have long failed to give everyone a fair and just opportunity for health. We know that health is greatly influenced by non-medical factors that affect communities, such as safe </a:t>
            </a:r>
            <a:r>
              <a:rPr lang="en-US" sz="1200" kern="1200">
                <a:solidFill>
                  <a:schemeClr val="tx1"/>
                </a:solidFill>
                <a:effectLst/>
                <a:latin typeface="+mn-lt"/>
                <a:ea typeface="+mn-ea"/>
                <a:cs typeface="+mn-cs"/>
              </a:rPr>
              <a:t>and affordable housing, access to jobs that pay a living wage, reliable transportation, walkable neighborhoods, good schools, fresh food, and adequate green spaces. </a:t>
            </a:r>
            <a:r>
              <a:rPr lang="en-US" sz="1200" kern="1200" dirty="0">
                <a:solidFill>
                  <a:schemeClr val="tx1"/>
                </a:solidFill>
                <a:effectLst/>
                <a:latin typeface="+mn-lt"/>
                <a:ea typeface="+mn-ea"/>
                <a:cs typeface="+mn-cs"/>
              </a:rPr>
              <a:t>Factors like our race and ethnicity, income level, sexual orientation, disabilities, and the conditions where we live – including in rural and remote areas -- predict whether we are more likely to suffer from preventable, costly medical conditions, and live shorter lives. </a:t>
            </a:r>
          </a:p>
        </p:txBody>
      </p:sp>
      <p:sp>
        <p:nvSpPr>
          <p:cNvPr id="4" name="Slide Number Placeholder 3"/>
          <p:cNvSpPr>
            <a:spLocks noGrp="1"/>
          </p:cNvSpPr>
          <p:nvPr>
            <p:ph type="sldNum" sz="quarter" idx="5"/>
          </p:nvPr>
        </p:nvSpPr>
        <p:spPr/>
        <p:txBody>
          <a:bodyPr/>
          <a:lstStyle/>
          <a:p>
            <a:fld id="{43F9806E-FAB3-4E0D-8E4E-30CEEFF7CBD2}" type="slidenum">
              <a:rPr lang="en-US" smtClean="0"/>
              <a:t>8</a:t>
            </a:fld>
            <a:endParaRPr lang="en-US"/>
          </a:p>
        </p:txBody>
      </p:sp>
    </p:spTree>
    <p:extLst>
      <p:ext uri="{BB962C8B-B14F-4D97-AF65-F5344CB8AC3E}">
        <p14:creationId xmlns:p14="http://schemas.microsoft.com/office/powerpoint/2010/main" val="1366575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Health inequities mirror economic inequities mirror social inequities, and on and on. </a:t>
            </a:r>
          </a:p>
          <a:p>
            <a:r>
              <a:rPr lang="en-US" dirty="0">
                <a:latin typeface="Calibri" panose="020F0502020204030204" pitchFamily="34" charset="0"/>
                <a:ea typeface="Calibri" panose="020F0502020204030204" pitchFamily="34" charset="0"/>
                <a:cs typeface="Times New Roman" panose="02020603050405020304" pitchFamily="18" charset="0"/>
              </a:rPr>
              <a:t>Health disparities between different ethnic and racial groups have been documented for decades. They reflect longstanding structural and systemic inequities rooted in racism and discrimination.</a:t>
            </a:r>
          </a:p>
          <a:p>
            <a:r>
              <a:rPr lang="en-US" dirty="0">
                <a:latin typeface="Calibri" panose="020F0502020204030204" pitchFamily="34" charset="0"/>
                <a:ea typeface="Calibri" panose="020F0502020204030204" pitchFamily="34" charset="0"/>
                <a:cs typeface="Times New Roman" panose="02020603050405020304" pitchFamily="18" charset="0"/>
              </a:rPr>
              <a:t>The social determinants of health are real.</a:t>
            </a:r>
          </a:p>
          <a:p>
            <a:r>
              <a:rPr lang="en-US" dirty="0">
                <a:latin typeface="Calibri" panose="020F0502020204030204" pitchFamily="34" charset="0"/>
                <a:ea typeface="Calibri" panose="020F0502020204030204" pitchFamily="34" charset="0"/>
                <a:cs typeface="Times New Roman" panose="02020603050405020304" pitchFamily="18" charset="0"/>
              </a:rPr>
              <a:t>For example, Black and American Indian or Alaska Native (AIAN) people fare worse compared to White people across most indicators: birth risks; infant mortality rates; HIV and AIDS diagnosis and death rates; and death rates due to certain chronic conditions.</a:t>
            </a:r>
          </a:p>
          <a:p>
            <a:r>
              <a:rPr lang="en-US" dirty="0">
                <a:latin typeface="Calibri" panose="020F0502020204030204" pitchFamily="34" charset="0"/>
                <a:ea typeface="Calibri" panose="020F0502020204030204" pitchFamily="34" charset="0"/>
                <a:cs typeface="Times New Roman" panose="02020603050405020304" pitchFamily="18" charset="0"/>
              </a:rPr>
              <a:t>For example, nonelderly Hispanic people are nearly three times as likely as White people to lack health coverage, and nonelderly American Indian or Alaska Native people are over three times as likely to be uninsured.</a:t>
            </a:r>
          </a:p>
          <a:p>
            <a:r>
              <a:rPr lang="en-US" dirty="0">
                <a:latin typeface="Calibri" panose="020F0502020204030204" pitchFamily="34" charset="0"/>
                <a:ea typeface="Calibri" panose="020F0502020204030204" pitchFamily="34" charset="0"/>
                <a:cs typeface="Times New Roman" panose="02020603050405020304" pitchFamily="18" charset="0"/>
              </a:rPr>
              <a:t>These kinds of disparities occur across socioeconomic status, age, geography, language, gender, disability status, citizenship status, and sexual identity and orientation -- in intersecting ways.</a:t>
            </a:r>
          </a:p>
          <a:p>
            <a:r>
              <a:rPr lang="en-US" dirty="0">
                <a:latin typeface="Calibri" panose="020F0502020204030204" pitchFamily="34" charset="0"/>
                <a:ea typeface="Calibri" panose="020F0502020204030204" pitchFamily="34" charset="0"/>
                <a:cs typeface="Times New Roman" panose="02020603050405020304" pitchFamily="18" charset="0"/>
              </a:rPr>
              <a:t>The </a:t>
            </a:r>
            <a:r>
              <a:rPr lang="en-US" i="1" dirty="0">
                <a:latin typeface="Calibri" panose="020F0502020204030204" pitchFamily="34" charset="0"/>
                <a:ea typeface="Calibri" panose="020F0502020204030204" pitchFamily="34" charset="0"/>
                <a:cs typeface="Times New Roman" panose="02020603050405020304" pitchFamily="18" charset="0"/>
              </a:rPr>
              <a:t>Campaign</a:t>
            </a:r>
            <a:r>
              <a:rPr lang="en-US" dirty="0">
                <a:latin typeface="Calibri" panose="020F0502020204030204" pitchFamily="34" charset="0"/>
                <a:ea typeface="Calibri" panose="020F0502020204030204" pitchFamily="34" charset="0"/>
                <a:cs typeface="Times New Roman" panose="02020603050405020304" pitchFamily="18" charset="0"/>
              </a:rPr>
              <a:t> believes that our pathway to equity is to help build better health for all through nursing.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9</a:t>
            </a:fld>
            <a:endParaRPr lang="en-US"/>
          </a:p>
        </p:txBody>
      </p:sp>
    </p:spTree>
    <p:extLst>
      <p:ext uri="{BB962C8B-B14F-4D97-AF65-F5344CB8AC3E}">
        <p14:creationId xmlns:p14="http://schemas.microsoft.com/office/powerpoint/2010/main" val="2665142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89C97B-92C1-4828-81A1-D243317A8009}"/>
              </a:ext>
            </a:extLst>
          </p:cNvPr>
          <p:cNvSpPr/>
          <p:nvPr userDrawn="1"/>
        </p:nvSpPr>
        <p:spPr>
          <a:xfrm>
            <a:off x="0" y="8969"/>
            <a:ext cx="12192000" cy="6944787"/>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115EDB-F78B-4CE9-B1EF-8E63D4D7BE2E}"/>
              </a:ext>
            </a:extLst>
          </p:cNvPr>
          <p:cNvSpPr/>
          <p:nvPr userDrawn="1"/>
        </p:nvSpPr>
        <p:spPr>
          <a:xfrm>
            <a:off x="1" y="5642054"/>
            <a:ext cx="12192000" cy="1311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64A1E-075A-42E0-9190-2CF53C769892}"/>
              </a:ext>
            </a:extLst>
          </p:cNvPr>
          <p:cNvSpPr>
            <a:spLocks noGrp="1"/>
          </p:cNvSpPr>
          <p:nvPr>
            <p:ph type="ctrTitle"/>
          </p:nvPr>
        </p:nvSpPr>
        <p:spPr>
          <a:xfrm>
            <a:off x="2818605" y="275423"/>
            <a:ext cx="8915463" cy="2054558"/>
          </a:xfrm>
        </p:spPr>
        <p:txBody>
          <a:bodyPr anchor="ctr">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D24B49-D844-411A-97B1-831B1325BC8A}"/>
              </a:ext>
            </a:extLst>
          </p:cNvPr>
          <p:cNvSpPr>
            <a:spLocks noGrp="1"/>
          </p:cNvSpPr>
          <p:nvPr>
            <p:ph type="subTitle" idx="1" hasCustomPrompt="1"/>
          </p:nvPr>
        </p:nvSpPr>
        <p:spPr>
          <a:xfrm>
            <a:off x="3040047" y="3461426"/>
            <a:ext cx="8694021" cy="1655762"/>
          </a:xfrm>
        </p:spPr>
        <p:txBody>
          <a:bodyPr anchor="b"/>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First Name Last Name</a:t>
            </a:r>
          </a:p>
          <a:p>
            <a:r>
              <a:rPr lang="en-US"/>
              <a:t>Date</a:t>
            </a:r>
          </a:p>
        </p:txBody>
      </p:sp>
      <p:pic>
        <p:nvPicPr>
          <p:cNvPr id="10" name="Picture 9" descr="Text&#10;&#10;Description automatically generated">
            <a:extLst>
              <a:ext uri="{FF2B5EF4-FFF2-40B4-BE49-F238E27FC236}">
                <a16:creationId xmlns:a16="http://schemas.microsoft.com/office/drawing/2014/main" id="{B645B884-836B-4BC3-BF28-13FF281FC8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31569" y="5713588"/>
            <a:ext cx="8323013" cy="1142827"/>
          </a:xfrm>
          <a:prstGeom prst="rect">
            <a:avLst/>
          </a:prstGeom>
        </p:spPr>
      </p:pic>
      <p:sp>
        <p:nvSpPr>
          <p:cNvPr id="27" name="Rectangle 26">
            <a:extLst>
              <a:ext uri="{FF2B5EF4-FFF2-40B4-BE49-F238E27FC236}">
                <a16:creationId xmlns:a16="http://schemas.microsoft.com/office/drawing/2014/main" id="{E885FE6C-1CF4-46DF-81BD-05CED620BB02}"/>
              </a:ext>
            </a:extLst>
          </p:cNvPr>
          <p:cNvSpPr/>
          <p:nvPr userDrawn="1"/>
        </p:nvSpPr>
        <p:spPr>
          <a:xfrm>
            <a:off x="478503" y="-952295"/>
            <a:ext cx="12330019" cy="571351"/>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6E3DE81A-6589-CF4F-BEC1-5124201FEC6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flipH="1">
            <a:off x="531434" y="642247"/>
            <a:ext cx="2232351" cy="2230586"/>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6E0E37C-F3D6-7D43-B07D-B7DF4DE7954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39429"/>
          <a:stretch/>
        </p:blipFill>
        <p:spPr>
          <a:xfrm rot="327223">
            <a:off x="2435158" y="1558199"/>
            <a:ext cx="2322207" cy="2232049"/>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4E2BE0A-4CB2-4BA0-8ED7-03F4EC402416}"/>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47038" y="2498557"/>
            <a:ext cx="2601142" cy="2600645"/>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BonnierRWJFJune2011-2355.JPG">
            <a:extLst>
              <a:ext uri="{FF2B5EF4-FFF2-40B4-BE49-F238E27FC236}">
                <a16:creationId xmlns:a16="http://schemas.microsoft.com/office/drawing/2014/main" id="{9B0B6C33-E312-4BB7-9367-63662CDC13F0}"/>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2268985" y="2808781"/>
            <a:ext cx="2599816" cy="2600645"/>
          </a:xfrm>
          <a:prstGeom prst="ellipse">
            <a:avLst/>
          </a:prstGeom>
          <a:ln w="63500" cap="rnd">
            <a:noFill/>
          </a:ln>
          <a:effectLst>
            <a:outerShdw blurRad="194171" dist="73719" dir="2700000" sx="102000" sy="102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867133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C4E7362-BE78-45EC-9EC3-F55AB2F0DF0C}"/>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B6EBE2C6-A8D1-4E31-B5F9-12B0A7BCD00A}"/>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4" name="Text Placeholder 3">
            <a:extLst>
              <a:ext uri="{FF2B5EF4-FFF2-40B4-BE49-F238E27FC236}">
                <a16:creationId xmlns:a16="http://schemas.microsoft.com/office/drawing/2014/main" id="{05C3CEAE-341A-4BD7-9973-A0AE12E1427A}"/>
              </a:ext>
            </a:extLst>
          </p:cNvPr>
          <p:cNvSpPr>
            <a:spLocks noGrp="1"/>
          </p:cNvSpPr>
          <p:nvPr>
            <p:ph type="body" sz="half" idx="2"/>
          </p:nvPr>
        </p:nvSpPr>
        <p:spPr>
          <a:xfrm>
            <a:off x="1181818" y="1440611"/>
            <a:ext cx="4030163" cy="4830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2">
            <a:extLst>
              <a:ext uri="{FF2B5EF4-FFF2-40B4-BE49-F238E27FC236}">
                <a16:creationId xmlns:a16="http://schemas.microsoft.com/office/drawing/2014/main" id="{C4E78745-18F1-4A41-A2F2-9AF1B1E2D0B5}"/>
              </a:ext>
            </a:extLst>
          </p:cNvPr>
          <p:cNvSpPr>
            <a:spLocks noGrp="1"/>
          </p:cNvSpPr>
          <p:nvPr>
            <p:ph idx="1"/>
          </p:nvPr>
        </p:nvSpPr>
        <p:spPr>
          <a:xfrm>
            <a:off x="5520906" y="1440611"/>
            <a:ext cx="6314536" cy="4808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BEB89F27-242B-4701-8D0F-E5B8EA2E0429}"/>
              </a:ext>
            </a:extLst>
          </p:cNvPr>
          <p:cNvSpPr txBox="1">
            <a:spLocks/>
          </p:cNvSpPr>
          <p:nvPr userDrawn="1"/>
        </p:nvSpPr>
        <p:spPr>
          <a:xfrm>
            <a:off x="2443154" y="136526"/>
            <a:ext cx="7296070" cy="12125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rgbClr val="023664"/>
                </a:solidFill>
                <a:latin typeface="Arial" panose="020B0604020202020204" pitchFamily="34" charset="0"/>
                <a:ea typeface="+mj-ea"/>
                <a:cs typeface="Arial" panose="020B0604020202020204" pitchFamily="34" charset="0"/>
              </a:defRPr>
            </a:lvl1pPr>
          </a:lstStyle>
          <a:p>
            <a:pPr algn="ctr"/>
            <a:r>
              <a:rPr lang="en-US"/>
              <a:t>Click to edit Master title style</a:t>
            </a:r>
            <a:br>
              <a:rPr lang="en-US"/>
            </a:br>
            <a:endParaRPr lang="en-US"/>
          </a:p>
        </p:txBody>
      </p:sp>
    </p:spTree>
    <p:extLst>
      <p:ext uri="{BB962C8B-B14F-4D97-AF65-F5344CB8AC3E}">
        <p14:creationId xmlns:p14="http://schemas.microsoft.com/office/powerpoint/2010/main" val="410943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3F87D3-32D7-486F-BF9B-DBA4F9940738}"/>
              </a:ext>
            </a:extLst>
          </p:cNvPr>
          <p:cNvSpPr>
            <a:spLocks noGrp="1"/>
          </p:cNvSpPr>
          <p:nvPr>
            <p:ph type="ftr" sz="quarter" idx="10"/>
          </p:nvPr>
        </p:nvSpPr>
        <p:spPr/>
        <p:txBody>
          <a:bodyPr/>
          <a:lstStyle/>
          <a:p>
            <a:pPr algn="l"/>
            <a:r>
              <a:rPr lang="en-US"/>
              <a:t>[Venue/Audience] [Date]</a:t>
            </a:r>
          </a:p>
        </p:txBody>
      </p:sp>
      <p:sp>
        <p:nvSpPr>
          <p:cNvPr id="4" name="Slide Number Placeholder 3">
            <a:extLst>
              <a:ext uri="{FF2B5EF4-FFF2-40B4-BE49-F238E27FC236}">
                <a16:creationId xmlns:a16="http://schemas.microsoft.com/office/drawing/2014/main" id="{340A8390-E728-4D67-9E02-D0C1685AE16D}"/>
              </a:ext>
            </a:extLst>
          </p:cNvPr>
          <p:cNvSpPr>
            <a:spLocks noGrp="1"/>
          </p:cNvSpPr>
          <p:nvPr>
            <p:ph type="sldNum" sz="quarter" idx="11"/>
          </p:nvPr>
        </p:nvSpPr>
        <p:spPr/>
        <p:txBody>
          <a:bodyPr/>
          <a:lstStyle/>
          <a:p>
            <a:fld id="{17FE5B51-FEA8-439F-A5CB-10471CBA3F6E}" type="slidenum">
              <a:rPr lang="en-US" smtClean="0"/>
              <a:pPr/>
              <a:t>‹#›</a:t>
            </a:fld>
            <a:endParaRPr lang="en-US"/>
          </a:p>
        </p:txBody>
      </p:sp>
      <p:grpSp>
        <p:nvGrpSpPr>
          <p:cNvPr id="11" name="Group 10">
            <a:extLst>
              <a:ext uri="{FF2B5EF4-FFF2-40B4-BE49-F238E27FC236}">
                <a16:creationId xmlns:a16="http://schemas.microsoft.com/office/drawing/2014/main" id="{F5D774F4-2DB5-422E-A583-497DD1DCF07E}"/>
              </a:ext>
            </a:extLst>
          </p:cNvPr>
          <p:cNvGrpSpPr/>
          <p:nvPr userDrawn="1"/>
        </p:nvGrpSpPr>
        <p:grpSpPr>
          <a:xfrm>
            <a:off x="-207025" y="1383593"/>
            <a:ext cx="12611166" cy="3171158"/>
            <a:chOff x="0" y="1340456"/>
            <a:chExt cx="12192000" cy="3065756"/>
          </a:xfrm>
        </p:grpSpPr>
        <p:pic>
          <p:nvPicPr>
            <p:cNvPr id="8" name="Picture 7" descr="A picture containing text, person&#10;&#10;Description automatically generated">
              <a:extLst>
                <a:ext uri="{FF2B5EF4-FFF2-40B4-BE49-F238E27FC236}">
                  <a16:creationId xmlns:a16="http://schemas.microsoft.com/office/drawing/2014/main" id="{3DB8B3EB-DCDA-475B-A9C9-686ED622606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340456"/>
              <a:ext cx="12192000" cy="2688080"/>
            </a:xfrm>
            <a:prstGeom prst="rect">
              <a:avLst/>
            </a:prstGeom>
          </p:spPr>
        </p:pic>
        <p:pic>
          <p:nvPicPr>
            <p:cNvPr id="5" name="Picture 4">
              <a:extLst>
                <a:ext uri="{FF2B5EF4-FFF2-40B4-BE49-F238E27FC236}">
                  <a16:creationId xmlns:a16="http://schemas.microsoft.com/office/drawing/2014/main" id="{E5054E69-048D-4FA8-87F5-3EB8BA8D010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5"/>
            <a:stretch/>
          </p:blipFill>
          <p:spPr>
            <a:xfrm>
              <a:off x="2152092" y="3804250"/>
              <a:ext cx="8147849" cy="601962"/>
            </a:xfrm>
            <a:prstGeom prst="rect">
              <a:avLst/>
            </a:prstGeom>
          </p:spPr>
        </p:pic>
        <p:pic>
          <p:nvPicPr>
            <p:cNvPr id="9" name="Picture 8" descr="A picture containing text, person&#10;&#10;Description automatically generated">
              <a:extLst>
                <a:ext uri="{FF2B5EF4-FFF2-40B4-BE49-F238E27FC236}">
                  <a16:creationId xmlns:a16="http://schemas.microsoft.com/office/drawing/2014/main" id="{8F73F55E-8D0C-44AF-A082-5A9DA830D59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1703131"/>
              <a:ext cx="2152092" cy="2688080"/>
            </a:xfrm>
            <a:prstGeom prst="rect">
              <a:avLst/>
            </a:prstGeom>
          </p:spPr>
        </p:pic>
        <p:pic>
          <p:nvPicPr>
            <p:cNvPr id="10" name="Picture 9" descr="A picture containing text, person&#10;&#10;Description automatically generated">
              <a:extLst>
                <a:ext uri="{FF2B5EF4-FFF2-40B4-BE49-F238E27FC236}">
                  <a16:creationId xmlns:a16="http://schemas.microsoft.com/office/drawing/2014/main" id="{408DEAE4-5B5D-4586-8E5A-B38A0406D5A2}"/>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0278872" y="1718132"/>
              <a:ext cx="1913128" cy="2688080"/>
            </a:xfrm>
            <a:prstGeom prst="rect">
              <a:avLst/>
            </a:prstGeom>
          </p:spPr>
        </p:pic>
      </p:grpSp>
      <p:sp>
        <p:nvSpPr>
          <p:cNvPr id="14" name="Title 1">
            <a:extLst>
              <a:ext uri="{FF2B5EF4-FFF2-40B4-BE49-F238E27FC236}">
                <a16:creationId xmlns:a16="http://schemas.microsoft.com/office/drawing/2014/main" id="{576563BF-C01F-426E-9C08-387BAB243966}"/>
              </a:ext>
            </a:extLst>
          </p:cNvPr>
          <p:cNvSpPr>
            <a:spLocks noGrp="1"/>
          </p:cNvSpPr>
          <p:nvPr>
            <p:ph type="title"/>
          </p:nvPr>
        </p:nvSpPr>
        <p:spPr>
          <a:xfrm>
            <a:off x="2443154" y="136526"/>
            <a:ext cx="7296070" cy="1212556"/>
          </a:xfrm>
        </p:spPr>
        <p:txBody>
          <a:bodyPr/>
          <a:lstStyle/>
          <a:p>
            <a:r>
              <a:rPr lang="en-US"/>
              <a:t>Click to edit Master title style</a:t>
            </a:r>
          </a:p>
        </p:txBody>
      </p:sp>
    </p:spTree>
    <p:extLst>
      <p:ext uri="{BB962C8B-B14F-4D97-AF65-F5344CB8AC3E}">
        <p14:creationId xmlns:p14="http://schemas.microsoft.com/office/powerpoint/2010/main" val="2701874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89C97B-92C1-4828-81A1-D243317A8009}"/>
              </a:ext>
            </a:extLst>
          </p:cNvPr>
          <p:cNvSpPr/>
          <p:nvPr userDrawn="1"/>
        </p:nvSpPr>
        <p:spPr>
          <a:xfrm>
            <a:off x="0" y="8969"/>
            <a:ext cx="12321397" cy="6944787"/>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4E2BE0A-4CB2-4BA0-8ED7-03F4EC40241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919446" y="502"/>
            <a:ext cx="3416300" cy="341564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Rectangle 26">
            <a:extLst>
              <a:ext uri="{FF2B5EF4-FFF2-40B4-BE49-F238E27FC236}">
                <a16:creationId xmlns:a16="http://schemas.microsoft.com/office/drawing/2014/main" id="{E885FE6C-1CF4-46DF-81BD-05CED620BB02}"/>
              </a:ext>
            </a:extLst>
          </p:cNvPr>
          <p:cNvSpPr/>
          <p:nvPr userDrawn="1"/>
        </p:nvSpPr>
        <p:spPr>
          <a:xfrm>
            <a:off x="478503" y="-952295"/>
            <a:ext cx="12330019" cy="571351"/>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utterstock_46389250.jpg">
            <a:extLst>
              <a:ext uri="{FF2B5EF4-FFF2-40B4-BE49-F238E27FC236}">
                <a16:creationId xmlns:a16="http://schemas.microsoft.com/office/drawing/2014/main" id="{D6E0E37C-F3D6-7D43-B07D-B7DF4DE7954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253"/>
          <a:stretch/>
        </p:blipFill>
        <p:spPr>
          <a:xfrm>
            <a:off x="-2" y="-11289"/>
            <a:ext cx="3378844" cy="32006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a:extLst>
              <a:ext uri="{FF2B5EF4-FFF2-40B4-BE49-F238E27FC236}">
                <a16:creationId xmlns:a16="http://schemas.microsoft.com/office/drawing/2014/main" id="{13092BDF-3808-2549-883F-2E8F87434CB7}"/>
              </a:ext>
            </a:extLst>
          </p:cNvPr>
          <p:cNvPicPr>
            <a:picLocks noChangeAspect="1" noChangeArrowheads="1"/>
          </p:cNvPicPr>
          <p:nvPr userDrawn="1"/>
        </p:nvPicPr>
        <p:blipFill rotWithShape="1">
          <a:blip r:embed="rId4" cstate="hqprint">
            <a:extLst>
              <a:ext uri="{28A0092B-C50C-407E-A947-70E740481C1C}">
                <a14:useLocalDpi xmlns:a14="http://schemas.microsoft.com/office/drawing/2010/main"/>
              </a:ext>
            </a:extLst>
          </a:blip>
          <a:srcRect/>
          <a:stretch/>
        </p:blipFill>
        <p:spPr bwMode="auto">
          <a:xfrm flipH="1">
            <a:off x="8909631" y="3250911"/>
            <a:ext cx="3610423" cy="25183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BonnierRWJFJune2011-2355.JPG">
            <a:extLst>
              <a:ext uri="{FF2B5EF4-FFF2-40B4-BE49-F238E27FC236}">
                <a16:creationId xmlns:a16="http://schemas.microsoft.com/office/drawing/2014/main" id="{9B0B6C33-E312-4BB7-9367-63662CDC13F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flipH="1">
            <a:off x="-1" y="3126623"/>
            <a:ext cx="3405111" cy="25183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31B1A2CA-B810-E04B-BCFA-0AB5CBB78DFD}"/>
              </a:ext>
            </a:extLst>
          </p:cNvPr>
          <p:cNvSpPr/>
          <p:nvPr userDrawn="1"/>
        </p:nvSpPr>
        <p:spPr>
          <a:xfrm>
            <a:off x="2668575" y="-2279348"/>
            <a:ext cx="6812672" cy="10600974"/>
          </a:xfrm>
          <a:prstGeom prst="ellipse">
            <a:avLst/>
          </a:prstGeom>
          <a:solidFill>
            <a:srgbClr val="0136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B6F64A1E-075A-42E0-9190-2CF53C769892}"/>
              </a:ext>
            </a:extLst>
          </p:cNvPr>
          <p:cNvSpPr>
            <a:spLocks noGrp="1"/>
          </p:cNvSpPr>
          <p:nvPr>
            <p:ph type="ctrTitle"/>
          </p:nvPr>
        </p:nvSpPr>
        <p:spPr>
          <a:xfrm>
            <a:off x="2812422" y="317896"/>
            <a:ext cx="6524978" cy="3482619"/>
          </a:xfrm>
        </p:spPr>
        <p:txBody>
          <a:bodyPr anchor="ctr">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D24B49-D844-411A-97B1-831B1325BC8A}"/>
              </a:ext>
            </a:extLst>
          </p:cNvPr>
          <p:cNvSpPr>
            <a:spLocks noGrp="1"/>
          </p:cNvSpPr>
          <p:nvPr>
            <p:ph type="subTitle" idx="1" hasCustomPrompt="1"/>
          </p:nvPr>
        </p:nvSpPr>
        <p:spPr>
          <a:xfrm>
            <a:off x="2981756" y="3938462"/>
            <a:ext cx="6186311" cy="1311702"/>
          </a:xfrm>
        </p:spPr>
        <p:txBody>
          <a:bodyPr anchor="b"/>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Presenter: First Name Last Name</a:t>
            </a:r>
          </a:p>
          <a:p>
            <a:r>
              <a:rPr lang="en-US"/>
              <a:t>Date</a:t>
            </a:r>
          </a:p>
        </p:txBody>
      </p:sp>
      <p:sp>
        <p:nvSpPr>
          <p:cNvPr id="13" name="Rectangle 12">
            <a:extLst>
              <a:ext uri="{FF2B5EF4-FFF2-40B4-BE49-F238E27FC236}">
                <a16:creationId xmlns:a16="http://schemas.microsoft.com/office/drawing/2014/main" id="{39115EDB-F78B-4CE9-B1EF-8E63D4D7BE2E}"/>
              </a:ext>
            </a:extLst>
          </p:cNvPr>
          <p:cNvSpPr/>
          <p:nvPr userDrawn="1"/>
        </p:nvSpPr>
        <p:spPr>
          <a:xfrm>
            <a:off x="0" y="5642054"/>
            <a:ext cx="12350095" cy="1311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B645B884-836B-4BC3-BF28-13FF281FC8C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931569" y="5726491"/>
            <a:ext cx="8323013" cy="1142827"/>
          </a:xfrm>
          <a:prstGeom prst="rect">
            <a:avLst/>
          </a:prstGeom>
        </p:spPr>
      </p:pic>
    </p:spTree>
    <p:extLst>
      <p:ext uri="{BB962C8B-B14F-4D97-AF65-F5344CB8AC3E}">
        <p14:creationId xmlns:p14="http://schemas.microsoft.com/office/powerpoint/2010/main" val="34980261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F72689-3D1D-48A7-A340-20AD58DDA71E}"/>
              </a:ext>
            </a:extLst>
          </p:cNvPr>
          <p:cNvSpPr>
            <a:spLocks noGrp="1"/>
          </p:cNvSpPr>
          <p:nvPr>
            <p:ph idx="1"/>
          </p:nvPr>
        </p:nvSpPr>
        <p:spPr>
          <a:xfrm>
            <a:off x="215659" y="1431984"/>
            <a:ext cx="11731925" cy="4830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93AFF5A2-7C22-45BB-9698-C89D0CA69865}"/>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10" name="Slide Number Placeholder 5">
            <a:extLst>
              <a:ext uri="{FF2B5EF4-FFF2-40B4-BE49-F238E27FC236}">
                <a16:creationId xmlns:a16="http://schemas.microsoft.com/office/drawing/2014/main" id="{98762260-A560-4263-B20F-53F456C566FF}"/>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BF50A083-DAB1-4DBA-A8D5-995CB3C435C7}"/>
              </a:ext>
            </a:extLst>
          </p:cNvPr>
          <p:cNvSpPr>
            <a:spLocks noGrp="1"/>
          </p:cNvSpPr>
          <p:nvPr>
            <p:ph type="title"/>
          </p:nvPr>
        </p:nvSpPr>
        <p:spPr>
          <a:xfrm>
            <a:off x="2467153" y="106343"/>
            <a:ext cx="7263441" cy="1213499"/>
          </a:xfrm>
          <a:prstGeom prst="rect">
            <a:avLst/>
          </a:prstGeom>
        </p:spPr>
        <p:txBody>
          <a:bodyPr vert="horz" lIns="91440" tIns="45720" rIns="91440" bIns="45720" rtlCol="0" anchor="t">
            <a:normAutofit/>
          </a:bodyPr>
          <a:lstStyle>
            <a:lvl1pPr algn="ctr">
              <a:defRPr/>
            </a:lvl1pPr>
          </a:lstStyle>
          <a:p>
            <a:r>
              <a:rPr lang="en-US"/>
              <a:t>Click to edit Master title style</a:t>
            </a:r>
          </a:p>
        </p:txBody>
      </p:sp>
    </p:spTree>
    <p:extLst>
      <p:ext uri="{BB962C8B-B14F-4D97-AF65-F5344CB8AC3E}">
        <p14:creationId xmlns:p14="http://schemas.microsoft.com/office/powerpoint/2010/main" val="138028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591061-B212-4451-9C8B-DA3A4D4E7645}"/>
              </a:ext>
            </a:extLst>
          </p:cNvPr>
          <p:cNvSpPr/>
          <p:nvPr userDrawn="1"/>
        </p:nvSpPr>
        <p:spPr>
          <a:xfrm>
            <a:off x="1121434" y="1207698"/>
            <a:ext cx="11070566"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656A28-E321-4558-8C9C-606BF7895593}"/>
              </a:ext>
            </a:extLst>
          </p:cNvPr>
          <p:cNvSpPr>
            <a:spLocks noGrp="1"/>
          </p:cNvSpPr>
          <p:nvPr>
            <p:ph type="body" idx="1"/>
          </p:nvPr>
        </p:nvSpPr>
        <p:spPr>
          <a:xfrm>
            <a:off x="1181818" y="2855565"/>
            <a:ext cx="1065362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4">
            <a:extLst>
              <a:ext uri="{FF2B5EF4-FFF2-40B4-BE49-F238E27FC236}">
                <a16:creationId xmlns:a16="http://schemas.microsoft.com/office/drawing/2014/main" id="{7AA45CBF-12C9-4D53-A2F6-A39EE8E6F9B8}"/>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9265FD99-965A-4128-83AF-5E8F16B1DE52}"/>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FB86FE3F-D871-4D1E-B4E2-A3963EE15C8F}"/>
              </a:ext>
            </a:extLst>
          </p:cNvPr>
          <p:cNvSpPr>
            <a:spLocks noGrp="1"/>
          </p:cNvSpPr>
          <p:nvPr>
            <p:ph type="title"/>
          </p:nvPr>
        </p:nvSpPr>
        <p:spPr>
          <a:xfrm>
            <a:off x="1181818" y="1615949"/>
            <a:ext cx="10653624" cy="1178996"/>
          </a:xfrm>
          <a:prstGeom prst="rect">
            <a:avLst/>
          </a:prstGeom>
        </p:spPr>
        <p:txBody>
          <a:bodyPr vert="horz" lIns="91440" tIns="45720" rIns="91440" bIns="45720" rtlCol="0" anchor="t">
            <a:normAutofit/>
          </a:bodyPr>
          <a:lstStyle/>
          <a:p>
            <a:r>
              <a:rPr lang="en-US"/>
              <a:t>Click to edit Master title style</a:t>
            </a:r>
            <a:br>
              <a:rPr lang="en-US"/>
            </a:br>
            <a:endParaRPr lang="en-US"/>
          </a:p>
        </p:txBody>
      </p:sp>
    </p:spTree>
    <p:extLst>
      <p:ext uri="{BB962C8B-B14F-4D97-AF65-F5344CB8AC3E}">
        <p14:creationId xmlns:p14="http://schemas.microsoft.com/office/powerpoint/2010/main" val="378226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E0FD9-A026-441D-BEDB-3364AE35655F}"/>
              </a:ext>
            </a:extLst>
          </p:cNvPr>
          <p:cNvSpPr>
            <a:spLocks noGrp="1"/>
          </p:cNvSpPr>
          <p:nvPr>
            <p:ph sz="half" idx="1"/>
          </p:nvPr>
        </p:nvSpPr>
        <p:spPr>
          <a:xfrm>
            <a:off x="1181818" y="1507855"/>
            <a:ext cx="5257800" cy="4669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EF9BC1-1E17-4AAA-A10E-EBFA37185505}"/>
              </a:ext>
            </a:extLst>
          </p:cNvPr>
          <p:cNvSpPr>
            <a:spLocks noGrp="1"/>
          </p:cNvSpPr>
          <p:nvPr>
            <p:ph sz="half" idx="2"/>
          </p:nvPr>
        </p:nvSpPr>
        <p:spPr>
          <a:xfrm>
            <a:off x="6581955" y="1507855"/>
            <a:ext cx="5253487" cy="4669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2AEEB66-EC31-4CAF-8005-C7EC7D6BEFE8}"/>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02FA03EE-87D6-4DE9-B12C-3572AE8964AC}"/>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E0887756-AF64-4E97-BCC2-FAFB9027315F}"/>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3348577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D9F37C-0D7D-4CFB-BDEB-95C3CB81536C}"/>
              </a:ext>
            </a:extLst>
          </p:cNvPr>
          <p:cNvSpPr>
            <a:spLocks noGrp="1"/>
          </p:cNvSpPr>
          <p:nvPr>
            <p:ph type="body" idx="1"/>
          </p:nvPr>
        </p:nvSpPr>
        <p:spPr>
          <a:xfrm>
            <a:off x="1181818" y="1681163"/>
            <a:ext cx="481575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8FF905-395F-4E70-81AC-17685717DB9A}"/>
              </a:ext>
            </a:extLst>
          </p:cNvPr>
          <p:cNvSpPr>
            <a:spLocks noGrp="1"/>
          </p:cNvSpPr>
          <p:nvPr>
            <p:ph sz="half" idx="2"/>
          </p:nvPr>
        </p:nvSpPr>
        <p:spPr>
          <a:xfrm>
            <a:off x="1181818" y="2505075"/>
            <a:ext cx="481575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A9FE60-3D3C-4821-9396-B95C104FB3E3}"/>
              </a:ext>
            </a:extLst>
          </p:cNvPr>
          <p:cNvSpPr>
            <a:spLocks noGrp="1"/>
          </p:cNvSpPr>
          <p:nvPr>
            <p:ph type="body" sz="quarter" idx="3"/>
          </p:nvPr>
        </p:nvSpPr>
        <p:spPr>
          <a:xfrm>
            <a:off x="665225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6C1CD7-AD0D-47BA-B64E-DA5B5627F895}"/>
              </a:ext>
            </a:extLst>
          </p:cNvPr>
          <p:cNvSpPr>
            <a:spLocks noGrp="1"/>
          </p:cNvSpPr>
          <p:nvPr>
            <p:ph sz="quarter" idx="4"/>
          </p:nvPr>
        </p:nvSpPr>
        <p:spPr>
          <a:xfrm>
            <a:off x="665225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B61215A9-6A01-4F30-805E-E4DAC6FF16F1}"/>
              </a:ext>
            </a:extLst>
          </p:cNvPr>
          <p:cNvSpPr>
            <a:spLocks noGrp="1"/>
          </p:cNvSpPr>
          <p:nvPr>
            <p:ph type="ftr" sz="quarter" idx="10"/>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12" name="Slide Number Placeholder 5">
            <a:extLst>
              <a:ext uri="{FF2B5EF4-FFF2-40B4-BE49-F238E27FC236}">
                <a16:creationId xmlns:a16="http://schemas.microsoft.com/office/drawing/2014/main" id="{88C02681-A6ED-46E2-86D7-5D94C4C285C3}"/>
              </a:ext>
            </a:extLst>
          </p:cNvPr>
          <p:cNvSpPr>
            <a:spLocks noGrp="1"/>
          </p:cNvSpPr>
          <p:nvPr>
            <p:ph type="sldNum" sz="quarter" idx="11"/>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4" name="Title Placeholder 1">
            <a:extLst>
              <a:ext uri="{FF2B5EF4-FFF2-40B4-BE49-F238E27FC236}">
                <a16:creationId xmlns:a16="http://schemas.microsoft.com/office/drawing/2014/main" id="{C2A7776A-1D7C-4EA6-BAED-61C269830C5C}"/>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225836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67F4-8694-4D6C-B917-B94D6B2584CF}"/>
              </a:ext>
            </a:extLst>
          </p:cNvPr>
          <p:cNvSpPr>
            <a:spLocks noGrp="1"/>
          </p:cNvSpPr>
          <p:nvPr>
            <p:ph type="title"/>
          </p:nvPr>
        </p:nvSpPr>
        <p:spPr>
          <a:xfrm>
            <a:off x="1155940" y="2766218"/>
            <a:ext cx="10774392" cy="1325563"/>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A0DCA807-D2D9-46D4-B717-9CFE5A9FAFAF}"/>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7" name="Slide Number Placeholder 5">
            <a:extLst>
              <a:ext uri="{FF2B5EF4-FFF2-40B4-BE49-F238E27FC236}">
                <a16:creationId xmlns:a16="http://schemas.microsoft.com/office/drawing/2014/main" id="{20594763-4475-4649-A998-5E42F9893612}"/>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8" name="Rectangle 7">
            <a:extLst>
              <a:ext uri="{FF2B5EF4-FFF2-40B4-BE49-F238E27FC236}">
                <a16:creationId xmlns:a16="http://schemas.microsoft.com/office/drawing/2014/main" id="{DFE4A73A-4CEE-48F9-AC72-F7CA50C8DC95}"/>
              </a:ext>
            </a:extLst>
          </p:cNvPr>
          <p:cNvSpPr/>
          <p:nvPr userDrawn="1"/>
        </p:nvSpPr>
        <p:spPr>
          <a:xfrm>
            <a:off x="0" y="1207698"/>
            <a:ext cx="12192000"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482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4F72B2-4BC1-4A35-AA0B-C5440211F47B}"/>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6" name="Slide Number Placeholder 5">
            <a:extLst>
              <a:ext uri="{FF2B5EF4-FFF2-40B4-BE49-F238E27FC236}">
                <a16:creationId xmlns:a16="http://schemas.microsoft.com/office/drawing/2014/main" id="{DA49A41A-ED89-4167-A97E-9DB6332037B7}"/>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7" name="Rectangle 6">
            <a:extLst>
              <a:ext uri="{FF2B5EF4-FFF2-40B4-BE49-F238E27FC236}">
                <a16:creationId xmlns:a16="http://schemas.microsoft.com/office/drawing/2014/main" id="{581CCA92-0AE6-4EB6-9C4F-191C6EE04F5F}"/>
              </a:ext>
            </a:extLst>
          </p:cNvPr>
          <p:cNvSpPr/>
          <p:nvPr userDrawn="1"/>
        </p:nvSpPr>
        <p:spPr>
          <a:xfrm>
            <a:off x="0" y="1207698"/>
            <a:ext cx="12192000"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41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C4E7362-BE78-45EC-9EC3-F55AB2F0DF0C}"/>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B6EBE2C6-A8D1-4E31-B5F9-12B0A7BCD00A}"/>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3" name="Picture Placeholder 2">
            <a:extLst>
              <a:ext uri="{FF2B5EF4-FFF2-40B4-BE49-F238E27FC236}">
                <a16:creationId xmlns:a16="http://schemas.microsoft.com/office/drawing/2014/main" id="{1291CE44-5BEE-4E2D-A9A8-CE8E83AFC13D}"/>
              </a:ext>
            </a:extLst>
          </p:cNvPr>
          <p:cNvSpPr>
            <a:spLocks noGrp="1"/>
          </p:cNvSpPr>
          <p:nvPr>
            <p:ph type="pic" idx="1"/>
          </p:nvPr>
        </p:nvSpPr>
        <p:spPr>
          <a:xfrm>
            <a:off x="5623143" y="1440611"/>
            <a:ext cx="6212297" cy="48221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C3CEAE-341A-4BD7-9973-A0AE12E1427A}"/>
              </a:ext>
            </a:extLst>
          </p:cNvPr>
          <p:cNvSpPr>
            <a:spLocks noGrp="1"/>
          </p:cNvSpPr>
          <p:nvPr>
            <p:ph type="body" sz="half" idx="2"/>
          </p:nvPr>
        </p:nvSpPr>
        <p:spPr>
          <a:xfrm>
            <a:off x="1181818" y="1440611"/>
            <a:ext cx="4030163" cy="4830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itle Placeholder 1">
            <a:extLst>
              <a:ext uri="{FF2B5EF4-FFF2-40B4-BE49-F238E27FC236}">
                <a16:creationId xmlns:a16="http://schemas.microsoft.com/office/drawing/2014/main" id="{8D44A5A8-C3EB-4AA9-A321-4E08FD2295F6}"/>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411180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B7731C-8A29-43AF-83B8-43A6CC41BE69}"/>
              </a:ext>
            </a:extLst>
          </p:cNvPr>
          <p:cNvSpPr/>
          <p:nvPr userDrawn="1"/>
        </p:nvSpPr>
        <p:spPr>
          <a:xfrm>
            <a:off x="0" y="6254151"/>
            <a:ext cx="12192000" cy="60384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6219112-EC57-446D-81F9-B2AFE6243FD4}"/>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A452A3EE-9331-4675-B422-FB4AC6AF8F7C}"/>
              </a:ext>
            </a:extLst>
          </p:cNvPr>
          <p:cNvSpPr>
            <a:spLocks noGrp="1"/>
          </p:cNvSpPr>
          <p:nvPr>
            <p:ph type="body" idx="1"/>
          </p:nvPr>
        </p:nvSpPr>
        <p:spPr>
          <a:xfrm>
            <a:off x="1181818" y="1430667"/>
            <a:ext cx="10653624" cy="4823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CC18093-198C-46A1-961A-F9FF3756E281}"/>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6" name="Slide Number Placeholder 5">
            <a:extLst>
              <a:ext uri="{FF2B5EF4-FFF2-40B4-BE49-F238E27FC236}">
                <a16:creationId xmlns:a16="http://schemas.microsoft.com/office/drawing/2014/main" id="{8FA86F43-247B-4997-8BFD-08F4FD65E38B}"/>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pic>
        <p:nvPicPr>
          <p:cNvPr id="16" name="Picture 15" descr="Text&#10;&#10;Description automatically generated">
            <a:extLst>
              <a:ext uri="{FF2B5EF4-FFF2-40B4-BE49-F238E27FC236}">
                <a16:creationId xmlns:a16="http://schemas.microsoft.com/office/drawing/2014/main" id="{FADF2B6F-168E-4A4E-912E-F0CBCB66AD55}"/>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65241" y="53170"/>
            <a:ext cx="2233153" cy="457200"/>
          </a:xfrm>
          <a:prstGeom prst="rect">
            <a:avLst/>
          </a:prstGeom>
        </p:spPr>
      </p:pic>
    </p:spTree>
    <p:extLst>
      <p:ext uri="{BB962C8B-B14F-4D97-AF65-F5344CB8AC3E}">
        <p14:creationId xmlns:p14="http://schemas.microsoft.com/office/powerpoint/2010/main" val="145216030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Lst>
  <p:hf hdr="0" dt="0"/>
  <p:txStyles>
    <p:titleStyle>
      <a:lvl1pPr algn="ctr" defTabSz="914400" rtl="0" eaLnBrk="1" latinLnBrk="0" hangingPunct="1">
        <a:lnSpc>
          <a:spcPct val="90000"/>
        </a:lnSpc>
        <a:spcBef>
          <a:spcPct val="0"/>
        </a:spcBef>
        <a:buNone/>
        <a:defRPr sz="3200" kern="1200">
          <a:solidFill>
            <a:srgbClr val="02366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hyperlink" Target="https://campaignforaction.org/resource/learning-collaboratives/" TargetMode="External"/><Relationship Id="rId3" Type="http://schemas.openxmlformats.org/officeDocument/2006/relationships/hyperlink" Target="https://campaignforaction.org/action-hub" TargetMode="External"/><Relationship Id="rId7" Type="http://schemas.openxmlformats.org/officeDocument/2006/relationships/hyperlink" Target="https://campaignforaction.org/learning-collaborative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campaignforaction.org/nursing-innovations" TargetMode="External"/><Relationship Id="rId5" Type="http://schemas.openxmlformats.org/officeDocument/2006/relationships/hyperlink" Target="https://campaignforaction.org/equity-toolkit/" TargetMode="External"/><Relationship Id="rId4" Type="http://schemas.openxmlformats.org/officeDocument/2006/relationships/hyperlink" Target="https://campaignforaction.org/campaign-dashboard" TargetMode="Externa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02FC6-DDCF-4964-A5EC-7CB3B1DC93D1}"/>
              </a:ext>
            </a:extLst>
          </p:cNvPr>
          <p:cNvSpPr>
            <a:spLocks noGrp="1"/>
          </p:cNvSpPr>
          <p:nvPr>
            <p:ph type="ctrTitle"/>
          </p:nvPr>
        </p:nvSpPr>
        <p:spPr>
          <a:xfrm>
            <a:off x="2818605" y="1009941"/>
            <a:ext cx="8915463" cy="2054558"/>
          </a:xfrm>
        </p:spPr>
        <p:txBody>
          <a:bodyPr>
            <a:normAutofit fontScale="90000"/>
          </a:bodyPr>
          <a:lstStyle/>
          <a:p>
            <a:pPr>
              <a:lnSpc>
                <a:spcPct val="100000"/>
              </a:lnSpc>
              <a:spcBef>
                <a:spcPts val="0"/>
              </a:spcBef>
              <a:spcAft>
                <a:spcPts val="3600"/>
              </a:spcAft>
            </a:pPr>
            <a:r>
              <a:rPr lang="en-US" sz="4000" dirty="0"/>
              <a:t>Presentation Title</a:t>
            </a:r>
            <a:br>
              <a:rPr lang="en-US" sz="4000" i="1" dirty="0"/>
            </a:br>
            <a:br>
              <a:rPr lang="en-US" sz="3600" i="1" dirty="0"/>
            </a:br>
            <a:r>
              <a:rPr lang="en-US" sz="3600" b="1" i="1" dirty="0"/>
              <a:t>C</a:t>
            </a:r>
            <a:r>
              <a:rPr lang="en-US" b="1" dirty="0"/>
              <a:t>ampaignforAction.org</a:t>
            </a:r>
            <a:br>
              <a:rPr lang="en-US" dirty="0"/>
            </a:br>
            <a:endParaRPr lang="en-US" sz="2800" dirty="0"/>
          </a:p>
        </p:txBody>
      </p:sp>
      <p:sp>
        <p:nvSpPr>
          <p:cNvPr id="2" name="Subtitle 1">
            <a:extLst>
              <a:ext uri="{FF2B5EF4-FFF2-40B4-BE49-F238E27FC236}">
                <a16:creationId xmlns:a16="http://schemas.microsoft.com/office/drawing/2014/main" id="{60DAA471-1A41-E147-AF80-958649142DF1}"/>
              </a:ext>
            </a:extLst>
          </p:cNvPr>
          <p:cNvSpPr>
            <a:spLocks noGrp="1"/>
          </p:cNvSpPr>
          <p:nvPr>
            <p:ph type="subTitle" idx="1"/>
          </p:nvPr>
        </p:nvSpPr>
        <p:spPr/>
        <p:txBody>
          <a:bodyPr>
            <a:normAutofit/>
          </a:bodyPr>
          <a:lstStyle/>
          <a:p>
            <a:r>
              <a:rPr lang="en-US"/>
              <a:t>Title of Event/Audience</a:t>
            </a:r>
          </a:p>
          <a:p>
            <a:r>
              <a:rPr lang="en-US"/>
              <a:t>Presenter</a:t>
            </a:r>
          </a:p>
          <a:p>
            <a:r>
              <a:rPr lang="en-US"/>
              <a:t>Date</a:t>
            </a:r>
          </a:p>
        </p:txBody>
      </p:sp>
    </p:spTree>
    <p:extLst>
      <p:ext uri="{BB962C8B-B14F-4D97-AF65-F5344CB8AC3E}">
        <p14:creationId xmlns:p14="http://schemas.microsoft.com/office/powerpoint/2010/main" val="33211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COVID-19 and Health Inequities</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10</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2408952" y="1362998"/>
            <a:ext cx="7374095" cy="4898600"/>
          </a:xfrm>
          <a:effectLst/>
        </p:spPr>
      </p:pic>
      <p:sp>
        <p:nvSpPr>
          <p:cNvPr id="6" name="Rectangle 5">
            <a:extLst>
              <a:ext uri="{FF2B5EF4-FFF2-40B4-BE49-F238E27FC236}">
                <a16:creationId xmlns:a16="http://schemas.microsoft.com/office/drawing/2014/main" id="{ED4DF259-CFD5-2A47-AC5E-F7A31F81BB7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32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Key Takeaways of the NAM Report</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11</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212"/>
          <a:stretch/>
        </p:blipFill>
        <p:spPr>
          <a:xfrm>
            <a:off x="5887453" y="1397890"/>
            <a:ext cx="6304548" cy="4868091"/>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3"/>
            <a:ext cx="5257293" cy="42868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Permanently remove barriers</a:t>
            </a:r>
          </a:p>
          <a:p>
            <a:endParaRPr lang="en-US" dirty="0"/>
          </a:p>
          <a:p>
            <a:r>
              <a:rPr lang="en-US" dirty="0"/>
              <a:t>Value nurses’ contributions</a:t>
            </a:r>
          </a:p>
          <a:p>
            <a:endParaRPr lang="en-US" dirty="0"/>
          </a:p>
          <a:p>
            <a:r>
              <a:rPr lang="en-US" dirty="0"/>
              <a:t>Prepare nurses to advance health equity</a:t>
            </a:r>
          </a:p>
          <a:p>
            <a:endParaRPr lang="en-US" dirty="0"/>
          </a:p>
          <a:p>
            <a:r>
              <a:rPr lang="en-US" dirty="0"/>
              <a:t>Diversify the nursing workforce</a:t>
            </a:r>
          </a:p>
        </p:txBody>
      </p:sp>
      <p:sp>
        <p:nvSpPr>
          <p:cNvPr id="8" name="Rectangle 7">
            <a:extLst>
              <a:ext uri="{FF2B5EF4-FFF2-40B4-BE49-F238E27FC236}">
                <a16:creationId xmlns:a16="http://schemas.microsoft.com/office/drawing/2014/main" id="{598E1881-D77E-2145-8798-BAAEC90836B7}"/>
              </a:ext>
            </a:extLst>
          </p:cNvPr>
          <p:cNvSpPr/>
          <p:nvPr/>
        </p:nvSpPr>
        <p:spPr>
          <a:xfrm>
            <a:off x="0" y="135118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996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1: </a:t>
            </a:r>
            <a:r>
              <a:rPr lang="en-US" dirty="0"/>
              <a:t>Prepare Nurses to Advance Health Equity for All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12</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5339465" y="1394929"/>
            <a:ext cx="6852535" cy="4865159"/>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4"/>
            <a:ext cx="5078235" cy="41005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Nursing schools should:</a:t>
            </a:r>
          </a:p>
          <a:p>
            <a:pPr lvl="0"/>
            <a:r>
              <a:rPr lang="en-US"/>
              <a:t>Cultivate an inclusive environment  </a:t>
            </a:r>
          </a:p>
          <a:p>
            <a:pPr lvl="0"/>
            <a:r>
              <a:rPr lang="en-US"/>
              <a:t>Recruit and admit diverse students</a:t>
            </a:r>
          </a:p>
          <a:p>
            <a:pPr lvl="0"/>
            <a:r>
              <a:rPr lang="en-US"/>
              <a:t>Provide students with support and mentorship</a:t>
            </a:r>
          </a:p>
          <a:p>
            <a:pPr lvl="0"/>
            <a:r>
              <a:rPr lang="en-US"/>
              <a:t>Ensure that all nurses practice cultural humility and are aware of their biases</a:t>
            </a:r>
          </a:p>
        </p:txBody>
      </p:sp>
      <p:sp>
        <p:nvSpPr>
          <p:cNvPr id="8" name="Rectangle 7">
            <a:extLst>
              <a:ext uri="{FF2B5EF4-FFF2-40B4-BE49-F238E27FC236}">
                <a16:creationId xmlns:a16="http://schemas.microsoft.com/office/drawing/2014/main" id="{B6D2A243-3EC6-2848-BCAA-45B67C177586}"/>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605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Prepare Nurses to Advance Health Equity</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13</a:t>
            </a:fld>
            <a:endParaRPr lang="en-US"/>
          </a:p>
        </p:txBody>
      </p:sp>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600199"/>
            <a:ext cx="5933997" cy="46523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Nursing schools should:</a:t>
            </a:r>
          </a:p>
          <a:p>
            <a:pPr lvl="0"/>
            <a:r>
              <a:rPr lang="en-US"/>
              <a:t>Integrate content about the drivers of health, health inequities, and population health concepts throughout</a:t>
            </a:r>
            <a:br>
              <a:rPr lang="en-US"/>
            </a:br>
            <a:r>
              <a:rPr lang="en-US"/>
              <a:t>the curriculum. </a:t>
            </a:r>
          </a:p>
          <a:p>
            <a:pPr lvl="0"/>
            <a:r>
              <a:rPr lang="en-US"/>
              <a:t>Expand community learning opportunities</a:t>
            </a:r>
          </a:p>
          <a:p>
            <a:pPr lvl="0"/>
            <a:r>
              <a:rPr lang="en-US"/>
              <a:t>Increase number of nurses </a:t>
            </a:r>
            <a:br>
              <a:rPr lang="en-US"/>
            </a:br>
            <a:r>
              <a:rPr lang="en-US"/>
              <a:t>with PhDs who focus on health equity and nurse well-being</a:t>
            </a:r>
          </a:p>
        </p:txBody>
      </p:sp>
      <p:sp>
        <p:nvSpPr>
          <p:cNvPr id="8" name="Rectangle 7">
            <a:extLst>
              <a:ext uri="{FF2B5EF4-FFF2-40B4-BE49-F238E27FC236}">
                <a16:creationId xmlns:a16="http://schemas.microsoft.com/office/drawing/2014/main" id="{77F9CC18-2108-DD4B-8532-63FE98B70D92}"/>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C99A99B-691A-8646-AF27-F3AC3E73C6C9}"/>
              </a:ext>
            </a:extLst>
          </p:cNvPr>
          <p:cNvPicPr>
            <a:picLocks noChangeAspect="1"/>
          </p:cNvPicPr>
          <p:nvPr/>
        </p:nvPicPr>
        <p:blipFill rotWithShape="1">
          <a:blip r:embed="rId3">
            <a:extLst>
              <a:ext uri="{28A0092B-C50C-407E-A947-70E740481C1C}">
                <a14:useLocalDpi xmlns:a14="http://schemas.microsoft.com/office/drawing/2010/main" val="0"/>
              </a:ext>
            </a:extLst>
          </a:blip>
          <a:srcRect r="18538"/>
          <a:stretch/>
        </p:blipFill>
        <p:spPr>
          <a:xfrm>
            <a:off x="6258003" y="1404079"/>
            <a:ext cx="5933996" cy="4851491"/>
          </a:xfrm>
          <a:prstGeom prst="rect">
            <a:avLst/>
          </a:prstGeom>
        </p:spPr>
      </p:pic>
    </p:spTree>
    <p:extLst>
      <p:ext uri="{BB962C8B-B14F-4D97-AF65-F5344CB8AC3E}">
        <p14:creationId xmlns:p14="http://schemas.microsoft.com/office/powerpoint/2010/main" val="4104202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2: </a:t>
            </a:r>
            <a:r>
              <a:rPr lang="en-US" dirty="0"/>
              <a:t>Permanently Remove </a:t>
            </a:r>
            <a:br>
              <a:rPr lang="en-US" dirty="0"/>
            </a:br>
            <a:r>
              <a:rPr lang="en-US" dirty="0"/>
              <a:t>Nurse Practice Barriers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14</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4842377" y="1381056"/>
            <a:ext cx="7349623" cy="4882343"/>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4"/>
            <a:ext cx="5078235" cy="4100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Modernize Scope of </a:t>
            </a:r>
          </a:p>
          <a:p>
            <a:pPr marL="0" lvl="0" indent="0">
              <a:buNone/>
            </a:pPr>
            <a:r>
              <a:rPr lang="en-US" dirty="0"/>
              <a:t>  Practice Laws and </a:t>
            </a:r>
          </a:p>
          <a:p>
            <a:pPr marL="0" lvl="0" indent="0">
              <a:buNone/>
            </a:pPr>
            <a:r>
              <a:rPr lang="en-US" dirty="0"/>
              <a:t>  Regulations </a:t>
            </a:r>
          </a:p>
          <a:p>
            <a:pPr lvl="0"/>
            <a:r>
              <a:rPr lang="en-US" dirty="0"/>
              <a:t>Remove Restrictions</a:t>
            </a:r>
          </a:p>
        </p:txBody>
      </p:sp>
      <p:sp>
        <p:nvSpPr>
          <p:cNvPr id="8" name="Rectangle 7">
            <a:extLst>
              <a:ext uri="{FF2B5EF4-FFF2-40B4-BE49-F238E27FC236}">
                <a16:creationId xmlns:a16="http://schemas.microsoft.com/office/drawing/2014/main" id="{A3C74E59-B5AD-FE4B-89C9-1B92AC484503}"/>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459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3: </a:t>
            </a:r>
            <a:r>
              <a:rPr lang="en-US" dirty="0"/>
              <a:t>Fully Support All Nurses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15</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0608"/>
          <a:stretch/>
        </p:blipFill>
        <p:spPr>
          <a:xfrm>
            <a:off x="6402866" y="1389214"/>
            <a:ext cx="5789133" cy="4866807"/>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59" y="2154412"/>
            <a:ext cx="5691999" cy="3817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a:t>To promote nurses’ health </a:t>
            </a:r>
            <a:br>
              <a:rPr lang="en-US" sz="3200"/>
            </a:br>
            <a:r>
              <a:rPr lang="en-US" sz="3200"/>
              <a:t>and well-being, nursing organizations should initiate the implementation of structures, systems and evidence-based interventions.</a:t>
            </a:r>
          </a:p>
        </p:txBody>
      </p:sp>
      <p:sp>
        <p:nvSpPr>
          <p:cNvPr id="8" name="Rectangle 7">
            <a:extLst>
              <a:ext uri="{FF2B5EF4-FFF2-40B4-BE49-F238E27FC236}">
                <a16:creationId xmlns:a16="http://schemas.microsoft.com/office/drawing/2014/main" id="{DF855153-C3A7-A145-942C-5E114CFA2010}"/>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038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759CC4-5DC2-45B4-956F-D8DADE8BB5FF}"/>
              </a:ext>
            </a:extLst>
          </p:cNvPr>
          <p:cNvSpPr>
            <a:spLocks noGrp="1"/>
          </p:cNvSpPr>
          <p:nvPr>
            <p:ph idx="1"/>
          </p:nvPr>
        </p:nvSpPr>
        <p:spPr>
          <a:xfrm>
            <a:off x="215660" y="1319842"/>
            <a:ext cx="3908472" cy="4942935"/>
          </a:xfrm>
        </p:spPr>
        <p:txBody>
          <a:bodyPr/>
          <a:lstStyle/>
          <a:p>
            <a:pPr marL="0" indent="0">
              <a:buNone/>
            </a:pPr>
            <a:r>
              <a:rPr lang="en-US" dirty="0"/>
              <a:t>Establish sustainable and flexible payment mechanisms to support nurses in both health care and public health, including school nurses, in addressing social needs, social determinants of health, and health equity. </a:t>
            </a:r>
          </a:p>
        </p:txBody>
      </p:sp>
      <p:sp>
        <p:nvSpPr>
          <p:cNvPr id="3" name="Footer Placeholder 2">
            <a:extLst>
              <a:ext uri="{FF2B5EF4-FFF2-40B4-BE49-F238E27FC236}">
                <a16:creationId xmlns:a16="http://schemas.microsoft.com/office/drawing/2014/main" id="{5BDCFC2E-01BB-4556-97FC-438BF111C614}"/>
              </a:ext>
            </a:extLst>
          </p:cNvPr>
          <p:cNvSpPr>
            <a:spLocks noGrp="1"/>
          </p:cNvSpPr>
          <p:nvPr>
            <p:ph type="ftr" sz="quarter" idx="3"/>
          </p:nvPr>
        </p:nvSpPr>
        <p:spPr/>
        <p:txBody>
          <a:bodyPr/>
          <a:lstStyle/>
          <a:p>
            <a:pPr algn="l"/>
            <a:r>
              <a:rPr lang="en-US"/>
              <a:t>[Venue/Audience] [Date]</a:t>
            </a:r>
          </a:p>
        </p:txBody>
      </p:sp>
      <p:sp>
        <p:nvSpPr>
          <p:cNvPr id="4" name="Slide Number Placeholder 3">
            <a:extLst>
              <a:ext uri="{FF2B5EF4-FFF2-40B4-BE49-F238E27FC236}">
                <a16:creationId xmlns:a16="http://schemas.microsoft.com/office/drawing/2014/main" id="{ED55E696-76F4-4215-852C-D7D0AB94CDAA}"/>
              </a:ext>
            </a:extLst>
          </p:cNvPr>
          <p:cNvSpPr>
            <a:spLocks noGrp="1"/>
          </p:cNvSpPr>
          <p:nvPr>
            <p:ph type="sldNum" sz="quarter" idx="4"/>
          </p:nvPr>
        </p:nvSpPr>
        <p:spPr/>
        <p:txBody>
          <a:bodyPr/>
          <a:lstStyle/>
          <a:p>
            <a:fld id="{17FE5B51-FEA8-439F-A5CB-10471CBA3F6E}" type="slidenum">
              <a:rPr lang="en-US" smtClean="0"/>
              <a:pPr/>
              <a:t>16</a:t>
            </a:fld>
            <a:endParaRPr lang="en-US"/>
          </a:p>
        </p:txBody>
      </p:sp>
      <p:sp>
        <p:nvSpPr>
          <p:cNvPr id="5" name="Title 4">
            <a:extLst>
              <a:ext uri="{FF2B5EF4-FFF2-40B4-BE49-F238E27FC236}">
                <a16:creationId xmlns:a16="http://schemas.microsoft.com/office/drawing/2014/main" id="{26A5882E-4156-47CB-9BC1-FF06166EFC5E}"/>
              </a:ext>
            </a:extLst>
          </p:cNvPr>
          <p:cNvSpPr>
            <a:spLocks noGrp="1"/>
          </p:cNvSpPr>
          <p:nvPr>
            <p:ph type="title"/>
          </p:nvPr>
        </p:nvSpPr>
        <p:spPr/>
        <p:txBody>
          <a:bodyPr/>
          <a:lstStyle/>
          <a:p>
            <a:r>
              <a:rPr lang="en-US" b="1" dirty="0"/>
              <a:t>Takeaway 4: </a:t>
            </a:r>
            <a:r>
              <a:rPr lang="en-US" dirty="0"/>
              <a:t>Value Nurses’ Contributions</a:t>
            </a:r>
          </a:p>
        </p:txBody>
      </p:sp>
      <p:pic>
        <p:nvPicPr>
          <p:cNvPr id="7" name="Picture 6">
            <a:extLst>
              <a:ext uri="{FF2B5EF4-FFF2-40B4-BE49-F238E27FC236}">
                <a16:creationId xmlns:a16="http://schemas.microsoft.com/office/drawing/2014/main" id="{D6823E12-4B67-4BA6-92F0-DF75A49A7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710" y="1374307"/>
            <a:ext cx="6574768" cy="4383600"/>
          </a:xfrm>
          <a:prstGeom prst="rect">
            <a:avLst/>
          </a:prstGeom>
        </p:spPr>
      </p:pic>
      <p:sp>
        <p:nvSpPr>
          <p:cNvPr id="8" name="Rectangle 7">
            <a:extLst>
              <a:ext uri="{FF2B5EF4-FFF2-40B4-BE49-F238E27FC236}">
                <a16:creationId xmlns:a16="http://schemas.microsoft.com/office/drawing/2014/main" id="{C381CBD7-6817-4095-A9F7-06A775F6E2C0}"/>
              </a:ext>
            </a:extLst>
          </p:cNvPr>
          <p:cNvSpPr/>
          <p:nvPr/>
        </p:nvSpPr>
        <p:spPr>
          <a:xfrm>
            <a:off x="-1" y="1300464"/>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840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Nine Recommendations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17</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l="17500" t="12345" r="13376" b="4769"/>
          <a:stretch/>
        </p:blipFill>
        <p:spPr>
          <a:xfrm>
            <a:off x="3846506" y="1396924"/>
            <a:ext cx="4071668" cy="4882343"/>
          </a:xfrm>
          <a:effectLst/>
        </p:spPr>
      </p:pic>
      <p:sp>
        <p:nvSpPr>
          <p:cNvPr id="8" name="Rectangle 7">
            <a:extLst>
              <a:ext uri="{FF2B5EF4-FFF2-40B4-BE49-F238E27FC236}">
                <a16:creationId xmlns:a16="http://schemas.microsoft.com/office/drawing/2014/main" id="{6C7B42B0-AE5E-C54A-BFBD-11AC21DA4815}"/>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390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64280" y="114969"/>
            <a:ext cx="7263441" cy="1213499"/>
          </a:xfrm>
        </p:spPr>
        <p:txBody>
          <a:bodyPr anchor="ctr">
            <a:normAutofit/>
          </a:bodyPr>
          <a:lstStyle/>
          <a:p>
            <a:r>
              <a:rPr lang="en-US" sz="2900" b="1"/>
              <a:t>Recommendation 1: </a:t>
            </a:r>
            <a:br>
              <a:rPr lang="en-US" sz="2900"/>
            </a:br>
            <a:r>
              <a:rPr lang="en-US" sz="2900"/>
              <a:t>CREATING A SHARED AGENDA</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18</a:t>
            </a:fld>
            <a:endParaRPr lang="en-US"/>
          </a:p>
        </p:txBody>
      </p:sp>
      <p:pic>
        <p:nvPicPr>
          <p:cNvPr id="9" name="Content Placeholder 12">
            <a:extLst>
              <a:ext uri="{FF2B5EF4-FFF2-40B4-BE49-F238E27FC236}">
                <a16:creationId xmlns:a16="http://schemas.microsoft.com/office/drawing/2014/main" id="{AF4079EC-2177-B74A-8C31-D671C355B5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18" r="-4463"/>
          <a:stretch/>
        </p:blipFill>
        <p:spPr>
          <a:xfrm>
            <a:off x="2937022" y="1283498"/>
            <a:ext cx="6317956" cy="4937802"/>
          </a:xfrm>
          <a:prstGeom prst="rect">
            <a:avLst/>
          </a:prstGeom>
          <a:effectLst/>
        </p:spPr>
      </p:pic>
      <p:sp>
        <p:nvSpPr>
          <p:cNvPr id="10" name="Rectangle 9">
            <a:extLst>
              <a:ext uri="{FF2B5EF4-FFF2-40B4-BE49-F238E27FC236}">
                <a16:creationId xmlns:a16="http://schemas.microsoft.com/office/drawing/2014/main" id="{85553058-0B69-9E4E-BF8C-CA023948179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050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1" y="125602"/>
            <a:ext cx="12191998" cy="1213499"/>
          </a:xfrm>
        </p:spPr>
        <p:txBody>
          <a:bodyPr anchor="ctr">
            <a:normAutofit/>
          </a:bodyPr>
          <a:lstStyle/>
          <a:p>
            <a:r>
              <a:rPr lang="en-US" sz="2900" b="1"/>
              <a:t>Recommendation 2: </a:t>
            </a:r>
            <a:br>
              <a:rPr lang="en-US" sz="2900" b="1"/>
            </a:br>
            <a:r>
              <a:rPr lang="en-US" sz="2900"/>
              <a:t>SUPPORTING NURSES TO ADVANCE HEALTH EQUITY</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19</a:t>
            </a:fld>
            <a:endParaRPr lang="en-US"/>
          </a:p>
        </p:txBody>
      </p:sp>
      <p:pic>
        <p:nvPicPr>
          <p:cNvPr id="8" name="Content Placeholder 12">
            <a:extLst>
              <a:ext uri="{FF2B5EF4-FFF2-40B4-BE49-F238E27FC236}">
                <a16:creationId xmlns:a16="http://schemas.microsoft.com/office/drawing/2014/main" id="{48539121-9E58-7241-8750-4482BA7DF3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46318" y="1401806"/>
            <a:ext cx="7303324" cy="4868882"/>
          </a:xfrm>
          <a:prstGeom prst="rect">
            <a:avLst/>
          </a:prstGeom>
          <a:effectLst/>
        </p:spPr>
      </p:pic>
      <p:sp>
        <p:nvSpPr>
          <p:cNvPr id="10" name="Rectangle 9">
            <a:extLst>
              <a:ext uri="{FF2B5EF4-FFF2-40B4-BE49-F238E27FC236}">
                <a16:creationId xmlns:a16="http://schemas.microsoft.com/office/drawing/2014/main" id="{15C9EC8D-879C-8B41-8797-EA35E7334C10}"/>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731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443FF12-D2EF-4284-8846-6AC433B65700}"/>
              </a:ext>
            </a:extLst>
          </p:cNvPr>
          <p:cNvSpPr>
            <a:spLocks noGrp="1"/>
          </p:cNvSpPr>
          <p:nvPr>
            <p:ph idx="1"/>
          </p:nvPr>
        </p:nvSpPr>
        <p:spPr>
          <a:xfrm>
            <a:off x="593558" y="2702410"/>
            <a:ext cx="5807242" cy="3030884"/>
          </a:xfrm>
        </p:spPr>
        <p:txBody>
          <a:bodyPr>
            <a:noAutofit/>
          </a:bodyPr>
          <a:lstStyle/>
          <a:p>
            <a:pPr marL="0" indent="0">
              <a:lnSpc>
                <a:spcPct val="110000"/>
              </a:lnSpc>
              <a:buNone/>
            </a:pPr>
            <a:r>
              <a:rPr lang="en-US"/>
              <a:t>and…</a:t>
            </a:r>
          </a:p>
          <a:p>
            <a:pPr marL="0" indent="0">
              <a:lnSpc>
                <a:spcPct val="110000"/>
              </a:lnSpc>
              <a:buNone/>
            </a:pPr>
            <a:r>
              <a:rPr lang="en-US"/>
              <a:t>A network of multi-sector national and state coalitions working together to improve health and health equity through nursing so all people in the US can lead longer, healthier lives. </a:t>
            </a:r>
          </a:p>
        </p:txBody>
      </p:sp>
      <p:sp>
        <p:nvSpPr>
          <p:cNvPr id="4" name="Title 3">
            <a:extLst>
              <a:ext uri="{FF2B5EF4-FFF2-40B4-BE49-F238E27FC236}">
                <a16:creationId xmlns:a16="http://schemas.microsoft.com/office/drawing/2014/main" id="{539AB55F-610B-4AE7-BFEA-F25547F4E5AB}"/>
              </a:ext>
            </a:extLst>
          </p:cNvPr>
          <p:cNvSpPr>
            <a:spLocks noGrp="1"/>
          </p:cNvSpPr>
          <p:nvPr>
            <p:ph type="title"/>
          </p:nvPr>
        </p:nvSpPr>
        <p:spPr/>
        <p:txBody>
          <a:bodyPr anchor="ctr"/>
          <a:lstStyle/>
          <a:p>
            <a:r>
              <a:rPr lang="en-US" dirty="0"/>
              <a:t>The </a:t>
            </a:r>
            <a:r>
              <a:rPr lang="en-US" i="1" dirty="0"/>
              <a:t>Campaign</a:t>
            </a:r>
            <a:r>
              <a:rPr lang="en-US" dirty="0"/>
              <a:t> Is…</a:t>
            </a:r>
          </a:p>
        </p:txBody>
      </p:sp>
      <p:pic>
        <p:nvPicPr>
          <p:cNvPr id="8" name="Picture 4">
            <a:extLst>
              <a:ext uri="{FF2B5EF4-FFF2-40B4-BE49-F238E27FC236}">
                <a16:creationId xmlns:a16="http://schemas.microsoft.com/office/drawing/2014/main" id="{9DB8854C-99FE-41F6-9F1F-B06316E2BC6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301707" y="1397607"/>
            <a:ext cx="3154171" cy="975987"/>
          </a:xfrm>
          <a:prstGeom prst="rect">
            <a:avLst/>
          </a:prstGeom>
          <a:noFill/>
          <a:ln w="9525">
            <a:noFill/>
            <a:miter lim="800000"/>
            <a:headEnd/>
            <a:tailEnd/>
          </a:ln>
        </p:spPr>
      </p:pic>
      <p:pic>
        <p:nvPicPr>
          <p:cNvPr id="9" name="Picture 2" descr="C:\Users\amccallion\Desktop\AARP Foundation logo.jpg">
            <a:extLst>
              <a:ext uri="{FF2B5EF4-FFF2-40B4-BE49-F238E27FC236}">
                <a16:creationId xmlns:a16="http://schemas.microsoft.com/office/drawing/2014/main" id="{404CD779-348A-4083-A2D5-1D501F1F27A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93557" y="2004753"/>
            <a:ext cx="3173539" cy="2812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iller Outdoor Theatre | AARP-logo">
            <a:extLst>
              <a:ext uri="{FF2B5EF4-FFF2-40B4-BE49-F238E27FC236}">
                <a16:creationId xmlns:a16="http://schemas.microsoft.com/office/drawing/2014/main" id="{CE969983-0C0A-45DB-9CE9-F62376CD00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06603" y="1858794"/>
            <a:ext cx="1655596" cy="514800"/>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1">
            <a:extLst>
              <a:ext uri="{FF2B5EF4-FFF2-40B4-BE49-F238E27FC236}">
                <a16:creationId xmlns:a16="http://schemas.microsoft.com/office/drawing/2014/main" id="{6A544BE8-ED91-40C2-9918-B6FB01D10432}"/>
              </a:ext>
            </a:extLst>
          </p:cNvPr>
          <p:cNvSpPr>
            <a:spLocks noGrp="1"/>
          </p:cNvSpPr>
          <p:nvPr>
            <p:ph type="ftr" sz="quarter" idx="3"/>
          </p:nvPr>
        </p:nvSpPr>
        <p:spPr/>
        <p:txBody>
          <a:bodyPr/>
          <a:lstStyle/>
          <a:p>
            <a:pPr algn="l"/>
            <a:r>
              <a:rPr lang="en-US"/>
              <a:t>[Venue/Audience] [Date]</a:t>
            </a:r>
          </a:p>
        </p:txBody>
      </p:sp>
      <p:sp>
        <p:nvSpPr>
          <p:cNvPr id="13" name="Slide Number Placeholder 12">
            <a:extLst>
              <a:ext uri="{FF2B5EF4-FFF2-40B4-BE49-F238E27FC236}">
                <a16:creationId xmlns:a16="http://schemas.microsoft.com/office/drawing/2014/main" id="{7FF1467D-3097-47A9-A28F-B71345638710}"/>
              </a:ext>
            </a:extLst>
          </p:cNvPr>
          <p:cNvSpPr>
            <a:spLocks noGrp="1"/>
          </p:cNvSpPr>
          <p:nvPr>
            <p:ph type="sldNum" sz="quarter" idx="4"/>
          </p:nvPr>
        </p:nvSpPr>
        <p:spPr/>
        <p:txBody>
          <a:bodyPr/>
          <a:lstStyle/>
          <a:p>
            <a:fld id="{17FE5B51-FEA8-439F-A5CB-10471CBA3F6E}" type="slidenum">
              <a:rPr lang="en-US" smtClean="0"/>
              <a:pPr/>
              <a:t>2</a:t>
            </a:fld>
            <a:endParaRPr lang="en-US"/>
          </a:p>
        </p:txBody>
      </p:sp>
      <p:pic>
        <p:nvPicPr>
          <p:cNvPr id="3" name="Picture 2">
            <a:extLst>
              <a:ext uri="{FF2B5EF4-FFF2-40B4-BE49-F238E27FC236}">
                <a16:creationId xmlns:a16="http://schemas.microsoft.com/office/drawing/2014/main" id="{7ADE9AE8-4C9D-CF47-B4D9-CDEB5D0BD4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0133" y="2722148"/>
            <a:ext cx="5265307" cy="3025242"/>
          </a:xfrm>
          <a:prstGeom prst="rect">
            <a:avLst/>
          </a:prstGeom>
        </p:spPr>
      </p:pic>
      <p:sp>
        <p:nvSpPr>
          <p:cNvPr id="14" name="Rectangle 13">
            <a:extLst>
              <a:ext uri="{FF2B5EF4-FFF2-40B4-BE49-F238E27FC236}">
                <a16:creationId xmlns:a16="http://schemas.microsoft.com/office/drawing/2014/main" id="{E1B6CAE5-9253-684E-ACDF-00B05E95036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058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ew men having a discussion&#10;&#10;Description automatically generated with low confidence">
            <a:extLst>
              <a:ext uri="{FF2B5EF4-FFF2-40B4-BE49-F238E27FC236}">
                <a16:creationId xmlns:a16="http://schemas.microsoft.com/office/drawing/2014/main" id="{D224ECEC-E577-BA49-839C-4E154AF5AE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5"/>
          <a:stretch/>
        </p:blipFill>
        <p:spPr>
          <a:xfrm>
            <a:off x="2457184" y="1328468"/>
            <a:ext cx="7390151"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1181818" y="114969"/>
            <a:ext cx="9940883" cy="1213499"/>
          </a:xfrm>
        </p:spPr>
        <p:txBody>
          <a:bodyPr anchor="ctr">
            <a:noAutofit/>
          </a:bodyPr>
          <a:lstStyle/>
          <a:p>
            <a:r>
              <a:rPr lang="en-US" sz="2800" b="1"/>
              <a:t>Recommendation 3:</a:t>
            </a:r>
            <a:br>
              <a:rPr lang="en-US" sz="2800" b="1"/>
            </a:br>
            <a:r>
              <a:rPr lang="en-US" sz="2900"/>
              <a:t>PROMOTING NURSES’ HEALTH AND WELL-BEING</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20</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880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38" b="-119"/>
          <a:stretch/>
        </p:blipFill>
        <p:spPr>
          <a:xfrm>
            <a:off x="2473377" y="1340344"/>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293495" y="106343"/>
            <a:ext cx="7794885" cy="1213499"/>
          </a:xfrm>
        </p:spPr>
        <p:txBody>
          <a:bodyPr anchor="ctr">
            <a:normAutofit/>
          </a:bodyPr>
          <a:lstStyle/>
          <a:p>
            <a:r>
              <a:rPr lang="en-US" sz="2900" b="1"/>
              <a:t>Recommendation 4: </a:t>
            </a:r>
            <a:br>
              <a:rPr lang="en-US" sz="2900" b="1"/>
            </a:br>
            <a:r>
              <a:rPr lang="en-US" sz="2900"/>
              <a:t>CAPITALIZING ON NURSES’ POTENTIAL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21</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430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3377" y="1371584"/>
            <a:ext cx="7314630" cy="4881219"/>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73377" y="106343"/>
            <a:ext cx="7255239" cy="1213499"/>
          </a:xfrm>
        </p:spPr>
        <p:txBody>
          <a:bodyPr anchor="ctr">
            <a:normAutofit/>
          </a:bodyPr>
          <a:lstStyle/>
          <a:p>
            <a:r>
              <a:rPr lang="en-US" sz="2900" b="1"/>
              <a:t>Recommendation 5: </a:t>
            </a:r>
            <a:br>
              <a:rPr lang="en-US" sz="2900" b="1"/>
            </a:br>
            <a:r>
              <a:rPr lang="en-US" sz="2900"/>
              <a:t>PAYING FOR NURSING CARE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22</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070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a:bodyPr>
          <a:lstStyle/>
          <a:p>
            <a:r>
              <a:rPr lang="en-US" sz="2900" b="1"/>
              <a:t>Recommendation 6: </a:t>
            </a:r>
            <a:br>
              <a:rPr lang="en-US" sz="2400" b="1"/>
            </a:br>
            <a:r>
              <a:rPr lang="en-US" sz="2400"/>
              <a:t>USING TECHNOLOGY TO INTEGRATE DATA ON SOCIAL DETERMINANTS OF HEALTH INTO NURSING PRACTICE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23</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963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a:bodyPr>
          <a:lstStyle/>
          <a:p>
            <a:r>
              <a:rPr lang="en-US" sz="2900" b="1"/>
              <a:t>Recommendation 7: </a:t>
            </a:r>
            <a:br>
              <a:rPr lang="en-US" sz="2900" b="1"/>
            </a:br>
            <a:r>
              <a:rPr lang="en-US" sz="2900"/>
              <a:t>STRENGTHENING NURSING EDUCATION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24</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970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fontScale="90000"/>
          </a:bodyPr>
          <a:lstStyle/>
          <a:p>
            <a:r>
              <a:rPr lang="en-US" sz="2900" b="1"/>
              <a:t>Recommendation 8: </a:t>
            </a:r>
            <a:br>
              <a:rPr lang="en-US" sz="2400" b="1"/>
            </a:br>
            <a:r>
              <a:rPr lang="en-US" sz="2700"/>
              <a:t>PREPARING NURSES TO RESPOND TO </a:t>
            </a:r>
            <a:br>
              <a:rPr lang="en-US" sz="2700"/>
            </a:br>
            <a:r>
              <a:rPr lang="en-US" sz="2700"/>
              <a:t>DISASTERS AND PUBLIC HEALTH EMERGENCIES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25</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42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73377" y="106343"/>
            <a:ext cx="7255239" cy="1213499"/>
          </a:xfrm>
        </p:spPr>
        <p:txBody>
          <a:bodyPr anchor="ctr">
            <a:normAutofit/>
          </a:bodyPr>
          <a:lstStyle/>
          <a:p>
            <a:r>
              <a:rPr lang="en-US" sz="2900" b="1"/>
              <a:t>Recommendation 9: </a:t>
            </a:r>
            <a:br>
              <a:rPr lang="en-US" sz="2900" b="1"/>
            </a:br>
            <a:r>
              <a:rPr lang="en-US" sz="2900"/>
              <a:t>BUILDING THE EVIDENCE BASE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26</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56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lstStyle/>
          <a:p>
            <a:r>
              <a:rPr lang="en-US" dirty="0"/>
              <a:t>Connect With Us</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27</a:t>
            </a:fld>
            <a:endParaRPr lang="en-US"/>
          </a:p>
        </p:txBody>
      </p:sp>
      <p:pic>
        <p:nvPicPr>
          <p:cNvPr id="24" name="Picture 23">
            <a:extLst>
              <a:ext uri="{FF2B5EF4-FFF2-40B4-BE49-F238E27FC236}">
                <a16:creationId xmlns:a16="http://schemas.microsoft.com/office/drawing/2014/main" id="{5E016AED-2808-47C2-8DB2-E08F14B236EF}"/>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8945358" y="1378132"/>
            <a:ext cx="3246642" cy="48755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B6E2D7-D6AD-D442-B5C8-5334543F98CC}"/>
              </a:ext>
            </a:extLst>
          </p:cNvPr>
          <p:cNvSpPr txBox="1"/>
          <p:nvPr/>
        </p:nvSpPr>
        <p:spPr>
          <a:xfrm>
            <a:off x="423332" y="1591733"/>
            <a:ext cx="8295365" cy="2831544"/>
          </a:xfrm>
          <a:prstGeom prst="rect">
            <a:avLst/>
          </a:prstGeom>
          <a:noFill/>
        </p:spPr>
        <p:txBody>
          <a:bodyPr wrap="square" rtlCol="0">
            <a:spAutoFit/>
          </a:bodyPr>
          <a:lstStyle/>
          <a:p>
            <a:pPr>
              <a:spcBef>
                <a:spcPts val="1200"/>
              </a:spcBef>
            </a:pPr>
            <a:r>
              <a:rPr lang="en-US" sz="2000" b="1" dirty="0">
                <a:latin typeface="Arial" panose="020B0604020202020204" pitchFamily="34" charset="0"/>
                <a:cs typeface="Arial" panose="020B0604020202020204" pitchFamily="34" charset="0"/>
              </a:rPr>
              <a:t>Join your state coalition: </a:t>
            </a:r>
            <a:br>
              <a:rPr lang="en-US" sz="2000" dirty="0">
                <a:latin typeface="Arial" panose="020B0604020202020204" pitchFamily="34" charset="0"/>
                <a:cs typeface="Arial" panose="020B0604020202020204" pitchFamily="34" charset="0"/>
              </a:rPr>
            </a:br>
            <a:r>
              <a:rPr lang="en-US" sz="2000" dirty="0">
                <a:solidFill>
                  <a:srgbClr val="023664"/>
                </a:solidFill>
                <a:latin typeface="Arial" panose="020B0604020202020204" pitchFamily="34" charset="0"/>
                <a:cs typeface="Arial" panose="020B0604020202020204" pitchFamily="34" charset="0"/>
              </a:rPr>
              <a:t>campaignforaction.org/state-action-coalitions/</a:t>
            </a:r>
          </a:p>
          <a:p>
            <a:pPr>
              <a:spcBef>
                <a:spcPts val="1200"/>
              </a:spcBef>
            </a:pPr>
            <a:r>
              <a:rPr lang="en-US" sz="2000" b="1" dirty="0">
                <a:latin typeface="Arial" panose="020B0604020202020204" pitchFamily="34" charset="0"/>
                <a:cs typeface="Arial" panose="020B0604020202020204" pitchFamily="34" charset="0"/>
              </a:rPr>
              <a:t>Sign up for newsletter: </a:t>
            </a:r>
            <a:r>
              <a:rPr lang="en-US" sz="2000" dirty="0">
                <a:solidFill>
                  <a:srgbClr val="023664"/>
                </a:solidFill>
                <a:latin typeface="Arial" panose="020B0604020202020204" pitchFamily="34" charset="0"/>
                <a:cs typeface="Arial" panose="020B0604020202020204" pitchFamily="34" charset="0"/>
              </a:rPr>
              <a:t>campaignforaction.org/newsletter-sign-up/</a:t>
            </a:r>
          </a:p>
          <a:p>
            <a:pPr>
              <a:spcBef>
                <a:spcPts val="1200"/>
              </a:spcBef>
            </a:pPr>
            <a:r>
              <a:rPr lang="en-US" sz="2000" b="1" dirty="0">
                <a:latin typeface="Arial" panose="020B0604020202020204" pitchFamily="34" charset="0"/>
                <a:cs typeface="Arial" panose="020B0604020202020204" pitchFamily="34" charset="0"/>
              </a:rPr>
              <a:t>Email us: </a:t>
            </a:r>
            <a:r>
              <a:rPr lang="en-US" sz="2000" dirty="0">
                <a:solidFill>
                  <a:srgbClr val="023664"/>
                </a:solidFill>
                <a:latin typeface="Arial" panose="020B0604020202020204" pitchFamily="34" charset="0"/>
                <a:cs typeface="Arial" panose="020B0604020202020204" pitchFamily="34" charset="0"/>
              </a:rPr>
              <a:t>campaignforaction@aarp.org </a:t>
            </a:r>
          </a:p>
          <a:p>
            <a:pPr>
              <a:spcBef>
                <a:spcPts val="1200"/>
              </a:spcBef>
            </a:pPr>
            <a:r>
              <a:rPr lang="en-US" sz="2000" dirty="0">
                <a:solidFill>
                  <a:srgbClr val="023664"/>
                </a:solidFill>
                <a:latin typeface="Arial" panose="020B0604020202020204" pitchFamily="34" charset="0"/>
                <a:cs typeface="Arial" panose="020B0604020202020204" pitchFamily="34" charset="0"/>
              </a:rPr>
              <a:t>     www.facebook.com/CampaignForAction/</a:t>
            </a:r>
          </a:p>
          <a:p>
            <a:pPr>
              <a:spcBef>
                <a:spcPts val="1200"/>
              </a:spcBef>
            </a:pPr>
            <a:r>
              <a:rPr lang="en-US" sz="2000" dirty="0">
                <a:solidFill>
                  <a:srgbClr val="023664"/>
                </a:solidFill>
                <a:latin typeface="Arial" panose="020B0604020202020204" pitchFamily="34" charset="0"/>
                <a:cs typeface="Arial" panose="020B0604020202020204" pitchFamily="34" charset="0"/>
              </a:rPr>
              <a:t>     twitter.com/Campaign4Action</a:t>
            </a:r>
          </a:p>
          <a:p>
            <a:endParaRPr lang="en-US" dirty="0"/>
          </a:p>
        </p:txBody>
      </p:sp>
      <p:pic>
        <p:nvPicPr>
          <p:cNvPr id="5" name="Picture 4" descr="A picture containing ax, tool, vector graphics, pinwheel&#10;&#10;Description automatically generated">
            <a:extLst>
              <a:ext uri="{FF2B5EF4-FFF2-40B4-BE49-F238E27FC236}">
                <a16:creationId xmlns:a16="http://schemas.microsoft.com/office/drawing/2014/main" id="{37575B1C-2D18-3A47-9B41-A0B1EE9B0B0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3332" y="3723153"/>
            <a:ext cx="352559" cy="290008"/>
          </a:xfrm>
          <a:prstGeom prst="rect">
            <a:avLst/>
          </a:prstGeom>
        </p:spPr>
      </p:pic>
      <p:pic>
        <p:nvPicPr>
          <p:cNvPr id="7" name="Picture 6" descr="Icon&#10;&#10;Description automatically generated">
            <a:extLst>
              <a:ext uri="{FF2B5EF4-FFF2-40B4-BE49-F238E27FC236}">
                <a16:creationId xmlns:a16="http://schemas.microsoft.com/office/drawing/2014/main" id="{5013E20B-5C5C-ED41-9408-25CA373F24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332" y="3256431"/>
            <a:ext cx="352559" cy="35255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EA1BC52-E864-3347-BABD-FF1E0AB7CA4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0707" t="-12157" b="-21569"/>
          <a:stretch/>
        </p:blipFill>
        <p:spPr>
          <a:xfrm>
            <a:off x="1520611" y="5178391"/>
            <a:ext cx="574315" cy="471987"/>
          </a:xfrm>
          <a:prstGeom prst="rect">
            <a:avLst/>
          </a:prstGeom>
        </p:spPr>
      </p:pic>
      <p:sp>
        <p:nvSpPr>
          <p:cNvPr id="10" name="TextBox 9">
            <a:extLst>
              <a:ext uri="{FF2B5EF4-FFF2-40B4-BE49-F238E27FC236}">
                <a16:creationId xmlns:a16="http://schemas.microsoft.com/office/drawing/2014/main" id="{39A60EED-0944-C443-88D3-78ED9076E666}"/>
              </a:ext>
            </a:extLst>
          </p:cNvPr>
          <p:cNvSpPr txBox="1"/>
          <p:nvPr/>
        </p:nvSpPr>
        <p:spPr>
          <a:xfrm>
            <a:off x="262891" y="4728466"/>
            <a:ext cx="8682468" cy="1169551"/>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challenge is clear. Everyone needs to engage.</a:t>
            </a:r>
          </a:p>
          <a:p>
            <a:pPr algn="ctr"/>
            <a:r>
              <a:rPr lang="en-US" sz="2400" dirty="0">
                <a:solidFill>
                  <a:srgbClr val="023664"/>
                </a:solidFill>
                <a:latin typeface="Arial" panose="020B0604020202020204" pitchFamily="34" charset="0"/>
                <a:cs typeface="Arial" panose="020B0604020202020204" pitchFamily="34" charset="0"/>
              </a:rPr>
              <a:t>       www.youtube.com/user/FutureofNursing</a:t>
            </a:r>
          </a:p>
          <a:p>
            <a:endParaRPr lang="en-US" dirty="0"/>
          </a:p>
        </p:txBody>
      </p:sp>
      <p:sp>
        <p:nvSpPr>
          <p:cNvPr id="27" name="Rectangle 26">
            <a:extLst>
              <a:ext uri="{FF2B5EF4-FFF2-40B4-BE49-F238E27FC236}">
                <a16:creationId xmlns:a16="http://schemas.microsoft.com/office/drawing/2014/main" id="{DB9AA45A-CC61-014F-93F5-0B5044430A60}"/>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2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 Center to Champion</a:t>
            </a:r>
            <a:br>
              <a:rPr lang="en-US"/>
            </a:br>
            <a:r>
              <a:rPr lang="en-US"/>
              <a:t>Nursing in America</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3</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0" y="1380960"/>
            <a:ext cx="6804837" cy="4870906"/>
          </a:xfrm>
          <a:effectLst/>
        </p:spPr>
      </p:pic>
      <p:sp>
        <p:nvSpPr>
          <p:cNvPr id="2" name="TextBox 1">
            <a:extLst>
              <a:ext uri="{FF2B5EF4-FFF2-40B4-BE49-F238E27FC236}">
                <a16:creationId xmlns:a16="http://schemas.microsoft.com/office/drawing/2014/main" id="{B52A98DD-FE31-F544-9173-3343D874B612}"/>
              </a:ext>
            </a:extLst>
          </p:cNvPr>
          <p:cNvSpPr txBox="1"/>
          <p:nvPr/>
        </p:nvSpPr>
        <p:spPr>
          <a:xfrm>
            <a:off x="7215188" y="2228850"/>
            <a:ext cx="4429125" cy="2677656"/>
          </a:xfrm>
          <a:prstGeom prst="rect">
            <a:avLst/>
          </a:prstGeom>
          <a:noFill/>
        </p:spPr>
        <p:txBody>
          <a:bodyPr wrap="square" rtlCol="0">
            <a:spAutoFit/>
          </a:bodyPr>
          <a:lstStyle/>
          <a:p>
            <a:r>
              <a:rPr lang="en-US" sz="2800">
                <a:solidFill>
                  <a:srgbClr val="023664"/>
                </a:solidFill>
                <a:latin typeface="Arial" panose="020B0604020202020204" pitchFamily="34" charset="0"/>
                <a:cs typeface="Arial" panose="020B0604020202020204" pitchFamily="34" charset="0"/>
              </a:rPr>
              <a:t>The Center to Champion Nursing in America was created in 2007 to ensure all Americans have a highly skilled nurse when and where they need one. </a:t>
            </a:r>
          </a:p>
        </p:txBody>
      </p:sp>
      <p:sp>
        <p:nvSpPr>
          <p:cNvPr id="7" name="Rectangle 6">
            <a:extLst>
              <a:ext uri="{FF2B5EF4-FFF2-40B4-BE49-F238E27FC236}">
                <a16:creationId xmlns:a16="http://schemas.microsoft.com/office/drawing/2014/main" id="{78BCF59B-E1CF-5D4F-A487-58FD17217409}"/>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96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 </a:t>
            </a:r>
            <a:r>
              <a:rPr lang="en-US" i="1"/>
              <a:t>Campaign</a:t>
            </a:r>
            <a:r>
              <a:rPr lang="en-US"/>
              <a:t> Was Launched To …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4</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1681" r="11681"/>
          <a:stretch/>
        </p:blipFill>
        <p:spPr>
          <a:xfrm>
            <a:off x="3185511" y="1360890"/>
            <a:ext cx="5622204" cy="4892067"/>
          </a:xfrm>
          <a:effectLst/>
        </p:spPr>
      </p:pic>
      <p:pic>
        <p:nvPicPr>
          <p:cNvPr id="10" name="Content Placeholder 5" descr="IOM_Report_04">
            <a:extLst>
              <a:ext uri="{FF2B5EF4-FFF2-40B4-BE49-F238E27FC236}">
                <a16:creationId xmlns:a16="http://schemas.microsoft.com/office/drawing/2014/main" id="{82A6573E-4605-E747-ABBB-E73E2CA03DEB}"/>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0" y="1391025"/>
            <a:ext cx="3185511" cy="4861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CC7E654-0F4E-5B4A-8115-1BD2BDCBE0C8}"/>
              </a:ext>
            </a:extLst>
          </p:cNvPr>
          <p:cNvPicPr>
            <a:picLocks noChangeAspect="1"/>
          </p:cNvPicPr>
          <p:nvPr/>
        </p:nvPicPr>
        <p:blipFill>
          <a:blip r:embed="rId5">
            <a:extLst>
              <a:ext uri="{28A0092B-C50C-407E-A947-70E740481C1C}">
                <a14:useLocalDpi xmlns:a14="http://schemas.microsoft.com/office/drawing/2010/main" val="0"/>
              </a:ext>
            </a:extLst>
          </a:blip>
          <a:srcRect l="4912" r="4912"/>
          <a:stretch/>
        </p:blipFill>
        <p:spPr>
          <a:xfrm>
            <a:off x="8807715" y="713092"/>
            <a:ext cx="3376849" cy="5571980"/>
          </a:xfrm>
          <a:prstGeom prst="rect">
            <a:avLst/>
          </a:prstGeom>
          <a:effectLst/>
        </p:spPr>
      </p:pic>
      <p:sp>
        <p:nvSpPr>
          <p:cNvPr id="9" name="Rectangle 8">
            <a:extLst>
              <a:ext uri="{FF2B5EF4-FFF2-40B4-BE49-F238E27FC236}">
                <a16:creationId xmlns:a16="http://schemas.microsoft.com/office/drawing/2014/main" id="{B6C5E991-15CC-F048-8AA8-E2A09E895971}"/>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17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a:t>
            </a:r>
            <a:r>
              <a:rPr lang="en-US" i="1"/>
              <a:t> Campaign’s</a:t>
            </a:r>
            <a:r>
              <a:rPr lang="en-US"/>
              <a:t> Tools Empower Nurses and Stakeholders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5</a:t>
            </a:fld>
            <a:endParaRPr lang="en-US"/>
          </a:p>
        </p:txBody>
      </p:sp>
      <p:sp>
        <p:nvSpPr>
          <p:cNvPr id="6" name="Rectangle 5">
            <a:extLst>
              <a:ext uri="{FF2B5EF4-FFF2-40B4-BE49-F238E27FC236}">
                <a16:creationId xmlns:a16="http://schemas.microsoft.com/office/drawing/2014/main" id="{B3D133DE-6612-B84D-BCF3-5577F661222B}"/>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D6A5428-F148-B147-92A2-90DFAD66C6EF}"/>
              </a:ext>
            </a:extLst>
          </p:cNvPr>
          <p:cNvSpPr txBox="1"/>
          <p:nvPr/>
        </p:nvSpPr>
        <p:spPr>
          <a:xfrm>
            <a:off x="318052" y="1550504"/>
            <a:ext cx="5367132"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Action Hub </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https://campaignforaction.org/action-hub</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1200"/>
              </a:spcBef>
            </a:pPr>
            <a:r>
              <a:rPr lang="en-US" sz="2000" i="1" dirty="0">
                <a:latin typeface="Arial" panose="020B0604020202020204" pitchFamily="34" charset="0"/>
                <a:cs typeface="Arial" panose="020B0604020202020204" pitchFamily="34" charset="0"/>
              </a:rPr>
              <a:t>Campaign for Action </a:t>
            </a:r>
            <a:r>
              <a:rPr lang="en-US" sz="2000" dirty="0">
                <a:latin typeface="Arial" panose="020B0604020202020204" pitchFamily="34" charset="0"/>
                <a:cs typeface="Arial" panose="020B0604020202020204" pitchFamily="34" charset="0"/>
              </a:rPr>
              <a:t>Dashboard</a:t>
            </a:r>
          </a:p>
          <a:p>
            <a:r>
              <a:rPr lang="en-US" sz="1400" u="sng" dirty="0">
                <a:latin typeface="Arial" panose="020B0604020202020204" pitchFamily="34" charset="0"/>
                <a:cs typeface="Arial" panose="020B0604020202020204" pitchFamily="34" charset="0"/>
                <a:hlinkClick r:id="rId4"/>
              </a:rPr>
              <a:t>https://campaignforaction.org/campaign-dashboard</a:t>
            </a:r>
            <a:r>
              <a:rPr lang="en-US" sz="1400" u="sng"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a:spcBef>
                <a:spcPts val="1200"/>
              </a:spcBef>
            </a:pPr>
            <a:r>
              <a:rPr lang="en-US" sz="2000" dirty="0">
                <a:latin typeface="Arial" panose="020B0604020202020204" pitchFamily="34" charset="0"/>
                <a:cs typeface="Arial" panose="020B0604020202020204" pitchFamily="34" charset="0"/>
              </a:rPr>
              <a:t>Health Equity Toolkit</a:t>
            </a:r>
          </a:p>
          <a:p>
            <a:r>
              <a:rPr lang="en-US" sz="1400" u="sng" dirty="0">
                <a:latin typeface="Arial" panose="020B0604020202020204" pitchFamily="34" charset="0"/>
                <a:cs typeface="Arial" panose="020B0604020202020204" pitchFamily="34" charset="0"/>
                <a:hlinkClick r:id="rId5"/>
              </a:rPr>
              <a:t>https://campaignforaction.org/equity-toolkit/</a:t>
            </a:r>
            <a:r>
              <a:rPr lang="en-US" sz="1400" dirty="0">
                <a:latin typeface="Arial" panose="020B0604020202020204" pitchFamily="34" charset="0"/>
                <a:cs typeface="Arial" panose="020B0604020202020204" pitchFamily="34" charset="0"/>
              </a:rPr>
              <a:t> </a:t>
            </a:r>
          </a:p>
          <a:p>
            <a:pPr>
              <a:spcBef>
                <a:spcPts val="1200"/>
              </a:spcBef>
            </a:pPr>
            <a:r>
              <a:rPr lang="en-US" sz="2000" dirty="0">
                <a:latin typeface="Arial" panose="020B0604020202020204" pitchFamily="34" charset="0"/>
                <a:cs typeface="Arial" panose="020B0604020202020204" pitchFamily="34" charset="0"/>
              </a:rPr>
              <a:t>Nursing Innovations Fund</a:t>
            </a:r>
          </a:p>
          <a:p>
            <a:r>
              <a:rPr lang="en-US" sz="1400" u="sng" dirty="0">
                <a:latin typeface="Arial" panose="020B0604020202020204" pitchFamily="34" charset="0"/>
                <a:cs typeface="Arial" panose="020B0604020202020204" pitchFamily="34" charset="0"/>
                <a:hlinkClick r:id="rId6"/>
              </a:rPr>
              <a:t>https://campaignforaction.org/nursing-innovations</a:t>
            </a:r>
            <a:endParaRPr lang="en-US" sz="1400" u="sng" dirty="0">
              <a:latin typeface="Arial" panose="020B0604020202020204" pitchFamily="34" charset="0"/>
              <a:cs typeface="Arial" panose="020B0604020202020204" pitchFamily="34" charset="0"/>
            </a:endParaRPr>
          </a:p>
          <a:p>
            <a:endParaRPr lang="en-US" sz="1400" u="sng"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Learning Collaboratives</a:t>
            </a:r>
          </a:p>
          <a:p>
            <a:r>
              <a:rPr lang="en-US" sz="1400" u="sng" dirty="0">
                <a:latin typeface="Arial" panose="020B0604020202020204" pitchFamily="34" charset="0"/>
                <a:cs typeface="Arial" panose="020B0604020202020204" pitchFamily="34" charset="0"/>
                <a:hlinkClick r:id="rId7"/>
              </a:rPr>
              <a:t>https://campaignforaction.org/learning-collaboratives</a:t>
            </a:r>
            <a:r>
              <a:rPr lang="en-US" sz="1400" u="sng" dirty="0">
                <a:latin typeface="Arial" panose="020B0604020202020204" pitchFamily="34" charset="0"/>
                <a:cs typeface="Arial" panose="020B0604020202020204" pitchFamily="34" charset="0"/>
                <a:hlinkClick r:id="rId8"/>
              </a:rPr>
              <a:t>/</a:t>
            </a:r>
            <a:endParaRPr lang="en-US" sz="1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14577-5499-3F44-9ED7-259A2BCA35C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883965" y="1406202"/>
            <a:ext cx="6308033" cy="4878870"/>
          </a:xfrm>
          <a:prstGeom prst="rect">
            <a:avLst/>
          </a:prstGeom>
        </p:spPr>
      </p:pic>
    </p:spTree>
    <p:extLst>
      <p:ext uri="{BB962C8B-B14F-4D97-AF65-F5344CB8AC3E}">
        <p14:creationId xmlns:p14="http://schemas.microsoft.com/office/powerpoint/2010/main" val="375708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64278" y="136525"/>
            <a:ext cx="7263441" cy="1213499"/>
          </a:xfrm>
        </p:spPr>
        <p:txBody>
          <a:bodyPr anchor="ctr"/>
          <a:lstStyle/>
          <a:p>
            <a:r>
              <a:rPr lang="en-US"/>
              <a:t>Fortifying Nursing Since 2011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6</a:t>
            </a:fld>
            <a:endParaRPr lang="en-US"/>
          </a:p>
        </p:txBody>
      </p:sp>
      <p:sp>
        <p:nvSpPr>
          <p:cNvPr id="7" name="Content Placeholder 6">
            <a:extLst>
              <a:ext uri="{FF2B5EF4-FFF2-40B4-BE49-F238E27FC236}">
                <a16:creationId xmlns:a16="http://schemas.microsoft.com/office/drawing/2014/main" id="{143D870B-8B06-D246-92BA-BD461B0B6D17}"/>
              </a:ext>
            </a:extLst>
          </p:cNvPr>
          <p:cNvSpPr>
            <a:spLocks noGrp="1"/>
          </p:cNvSpPr>
          <p:nvPr>
            <p:ph idx="1"/>
          </p:nvPr>
        </p:nvSpPr>
        <p:spPr>
          <a:xfrm>
            <a:off x="215660" y="1871663"/>
            <a:ext cx="5151470" cy="4126271"/>
          </a:xfrm>
        </p:spPr>
        <p:txBody>
          <a:bodyPr/>
          <a:lstStyle/>
          <a:p>
            <a:r>
              <a:rPr lang="en-US" dirty="0"/>
              <a:t>Improved access to care </a:t>
            </a:r>
            <a:br>
              <a:rPr lang="en-US" dirty="0"/>
            </a:br>
            <a:r>
              <a:rPr lang="en-US" dirty="0"/>
              <a:t>for millions of people </a:t>
            </a:r>
          </a:p>
          <a:p>
            <a:r>
              <a:rPr lang="en-US" dirty="0"/>
              <a:t>A nursing work force that </a:t>
            </a:r>
            <a:br>
              <a:rPr lang="en-US" dirty="0"/>
            </a:br>
            <a:r>
              <a:rPr lang="en-US" dirty="0"/>
              <a:t>is becoming more diverse and inclusive</a:t>
            </a:r>
          </a:p>
          <a:p>
            <a:r>
              <a:rPr lang="en-US" dirty="0"/>
              <a:t>More nurses in </a:t>
            </a:r>
            <a:br>
              <a:rPr lang="en-US" dirty="0"/>
            </a:br>
            <a:r>
              <a:rPr lang="en-US" dirty="0"/>
              <a:t>leadership positions</a:t>
            </a:r>
          </a:p>
          <a:p>
            <a:r>
              <a:rPr lang="en-US" dirty="0"/>
              <a:t>Nurses are more </a:t>
            </a:r>
            <a:br>
              <a:rPr lang="en-US" dirty="0"/>
            </a:br>
            <a:r>
              <a:rPr lang="en-US" dirty="0"/>
              <a:t>highly educated </a:t>
            </a:r>
          </a:p>
        </p:txBody>
      </p:sp>
      <p:pic>
        <p:nvPicPr>
          <p:cNvPr id="11" name="Picture 10">
            <a:extLst>
              <a:ext uri="{FF2B5EF4-FFF2-40B4-BE49-F238E27FC236}">
                <a16:creationId xmlns:a16="http://schemas.microsoft.com/office/drawing/2014/main" id="{F0FF4852-E254-0E4F-87A3-4B11F9839DBC}"/>
              </a:ext>
            </a:extLst>
          </p:cNvPr>
          <p:cNvPicPr>
            <a:picLocks noChangeAspect="1"/>
          </p:cNvPicPr>
          <p:nvPr/>
        </p:nvPicPr>
        <p:blipFill>
          <a:blip r:embed="rId3" cstate="hqprint">
            <a:extLst>
              <a:ext uri="{28A0092B-C50C-407E-A947-70E740481C1C}">
                <a14:useLocalDpi xmlns:a14="http://schemas.microsoft.com/office/drawing/2010/main"/>
              </a:ext>
            </a:extLst>
          </a:blip>
          <a:srcRect t="4744" b="4744"/>
          <a:stretch/>
        </p:blipFill>
        <p:spPr>
          <a:xfrm>
            <a:off x="4730698" y="1396838"/>
            <a:ext cx="7585725" cy="4855279"/>
          </a:xfrm>
          <a:prstGeom prst="rect">
            <a:avLst/>
          </a:prstGeom>
          <a:effectLst/>
        </p:spPr>
      </p:pic>
      <p:sp>
        <p:nvSpPr>
          <p:cNvPr id="8" name="Rectangle 7">
            <a:extLst>
              <a:ext uri="{FF2B5EF4-FFF2-40B4-BE49-F238E27FC236}">
                <a16:creationId xmlns:a16="http://schemas.microsoft.com/office/drawing/2014/main" id="{17A5C0C2-E7D1-B544-AAEA-107887E8700E}"/>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28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normAutofit fontScale="90000"/>
          </a:bodyPr>
          <a:lstStyle/>
          <a:p>
            <a:r>
              <a:rPr lang="en-US"/>
              <a:t>Future of Nursing 2020-2030:</a:t>
            </a:r>
            <a:br>
              <a:rPr lang="en-US"/>
            </a:br>
            <a:r>
              <a:rPr lang="en-US"/>
              <a:t>Charting a Path to Achieve Health Equity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7</a:t>
            </a:fld>
            <a:endParaRPr lang="en-US"/>
          </a:p>
        </p:txBody>
      </p:sp>
      <p:sp>
        <p:nvSpPr>
          <p:cNvPr id="2" name="TextBox 1">
            <a:extLst>
              <a:ext uri="{FF2B5EF4-FFF2-40B4-BE49-F238E27FC236}">
                <a16:creationId xmlns:a16="http://schemas.microsoft.com/office/drawing/2014/main" id="{D3B87749-E217-7D46-B098-840C1A009997}"/>
              </a:ext>
            </a:extLst>
          </p:cNvPr>
          <p:cNvSpPr txBox="1"/>
          <p:nvPr/>
        </p:nvSpPr>
        <p:spPr>
          <a:xfrm>
            <a:off x="5336504" y="2644169"/>
            <a:ext cx="5739731" cy="2246769"/>
          </a:xfrm>
          <a:prstGeom prst="rect">
            <a:avLst/>
          </a:prstGeom>
          <a:noFill/>
        </p:spPr>
        <p:txBody>
          <a:bodyPr wrap="square" rtlCol="0">
            <a:spAutoFit/>
          </a:bodyPr>
          <a:lstStyle/>
          <a:p>
            <a:r>
              <a:rPr lang="en-US" sz="2800" b="1">
                <a:solidFill>
                  <a:srgbClr val="023664"/>
                </a:solidFill>
                <a:latin typeface="Arial" panose="020B0604020202020204" pitchFamily="34" charset="0"/>
                <a:cs typeface="Arial" panose="020B0604020202020204" pitchFamily="34" charset="0"/>
              </a:rPr>
              <a:t>Committee Vision: </a:t>
            </a:r>
            <a:br>
              <a:rPr lang="en-US" sz="2800">
                <a:solidFill>
                  <a:srgbClr val="023664"/>
                </a:solidFill>
                <a:latin typeface="Arial" panose="020B0604020202020204" pitchFamily="34" charset="0"/>
                <a:cs typeface="Arial" panose="020B0604020202020204" pitchFamily="34" charset="0"/>
              </a:rPr>
            </a:br>
            <a:r>
              <a:rPr lang="en-US" sz="2800">
                <a:solidFill>
                  <a:srgbClr val="023664"/>
                </a:solidFill>
                <a:latin typeface="Arial" panose="020B0604020202020204" pitchFamily="34" charset="0"/>
                <a:cs typeface="Arial" panose="020B0604020202020204" pitchFamily="34" charset="0"/>
              </a:rPr>
              <a:t>The achievement of health equity in the United States built on strengthened nursing capacity, diversity and expertise</a:t>
            </a:r>
          </a:p>
        </p:txBody>
      </p:sp>
      <p:pic>
        <p:nvPicPr>
          <p:cNvPr id="7" name="Picture 6">
            <a:extLst>
              <a:ext uri="{FF2B5EF4-FFF2-40B4-BE49-F238E27FC236}">
                <a16:creationId xmlns:a16="http://schemas.microsoft.com/office/drawing/2014/main" id="{9FBFEC9F-78E0-F34C-9DFD-B38D536231F8}"/>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1791626" y="1378132"/>
            <a:ext cx="3246642" cy="48755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A18FCC9-0BD3-304E-8081-3F79D90CA892}"/>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378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AFFB37-E15C-F045-82DC-28528B2A6EC0}"/>
              </a:ext>
            </a:extLst>
          </p:cNvPr>
          <p:cNvSpPr/>
          <p:nvPr/>
        </p:nvSpPr>
        <p:spPr>
          <a:xfrm>
            <a:off x="0" y="1319842"/>
            <a:ext cx="12192000" cy="5036508"/>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normAutofit/>
          </a:bodyPr>
          <a:lstStyle/>
          <a:p>
            <a:r>
              <a:rPr lang="en-US"/>
              <a:t>Health Equity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8</a:t>
            </a:fld>
            <a:endParaRPr lang="en-US"/>
          </a:p>
        </p:txBody>
      </p:sp>
      <p:sp>
        <p:nvSpPr>
          <p:cNvPr id="2" name="TextBox 1">
            <a:extLst>
              <a:ext uri="{FF2B5EF4-FFF2-40B4-BE49-F238E27FC236}">
                <a16:creationId xmlns:a16="http://schemas.microsoft.com/office/drawing/2014/main" id="{D3B87749-E217-7D46-B098-840C1A009997}"/>
              </a:ext>
            </a:extLst>
          </p:cNvPr>
          <p:cNvSpPr txBox="1"/>
          <p:nvPr/>
        </p:nvSpPr>
        <p:spPr>
          <a:xfrm>
            <a:off x="568960" y="2113279"/>
            <a:ext cx="10886918" cy="3077766"/>
          </a:xfrm>
          <a:prstGeom prst="rect">
            <a:avLst/>
          </a:prstGeom>
          <a:noFill/>
        </p:spPr>
        <p:txBody>
          <a:bodyPr wrap="square" rtlCol="0">
            <a:spAutoFit/>
          </a:bodyPr>
          <a:lstStyle/>
          <a:p>
            <a:pPr marL="457200" indent="-182880">
              <a:spcBef>
                <a:spcPts val="1200"/>
              </a:spcBef>
            </a:pPr>
            <a:r>
              <a:rPr lang="en-US" sz="4000" i="1">
                <a:solidFill>
                  <a:schemeClr val="bg1"/>
                </a:solidFill>
                <a:latin typeface="Arial" panose="020B0604020202020204" pitchFamily="34" charset="0"/>
                <a:cs typeface="Arial" panose="020B0604020202020204" pitchFamily="34" charset="0"/>
              </a:rPr>
              <a:t>“Health equity means increasing opportunities for everyone to live the healthiest life possible, no matter who we are, where we live, or how much money we make.” </a:t>
            </a:r>
          </a:p>
          <a:p>
            <a:pPr algn="r">
              <a:spcBef>
                <a:spcPts val="1200"/>
              </a:spcBef>
            </a:pPr>
            <a:r>
              <a:rPr lang="en-US" sz="2400" b="1">
                <a:solidFill>
                  <a:schemeClr val="bg1"/>
                </a:solidFill>
                <a:latin typeface="Arial" panose="020B0604020202020204" pitchFamily="34" charset="0"/>
                <a:cs typeface="Arial" panose="020B0604020202020204" pitchFamily="34" charset="0"/>
              </a:rPr>
              <a:t>–The Robert Wood Johnson Foundation</a:t>
            </a:r>
          </a:p>
        </p:txBody>
      </p:sp>
      <p:sp>
        <p:nvSpPr>
          <p:cNvPr id="7" name="Rectangle 6">
            <a:extLst>
              <a:ext uri="{FF2B5EF4-FFF2-40B4-BE49-F238E27FC236}">
                <a16:creationId xmlns:a16="http://schemas.microsoft.com/office/drawing/2014/main" id="{F7018060-9A7C-1C4D-9385-499465435EDC}"/>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745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Inequities and Structural Racism</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9</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071" b="8071"/>
          <a:stretch/>
        </p:blipFill>
        <p:spPr>
          <a:xfrm>
            <a:off x="2086871" y="1382812"/>
            <a:ext cx="8018256" cy="4875413"/>
          </a:xfrm>
          <a:effectLst/>
        </p:spPr>
      </p:pic>
      <p:sp>
        <p:nvSpPr>
          <p:cNvPr id="6" name="Rectangle 5">
            <a:extLst>
              <a:ext uri="{FF2B5EF4-FFF2-40B4-BE49-F238E27FC236}">
                <a16:creationId xmlns:a16="http://schemas.microsoft.com/office/drawing/2014/main" id="{A3447233-490F-0048-A0CD-810997C15C3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155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BCD15D6019EE4ABFD47800E37078AC" ma:contentTypeVersion="14" ma:contentTypeDescription="Create a new document." ma:contentTypeScope="" ma:versionID="9b9cfb19d8f6154598cad891d0ea3480">
  <xsd:schema xmlns:xsd="http://www.w3.org/2001/XMLSchema" xmlns:xs="http://www.w3.org/2001/XMLSchema" xmlns:p="http://schemas.microsoft.com/office/2006/metadata/properties" xmlns:ns3="719ab231-1769-43a7-b056-76594d8d6440" xmlns:ns4="6868f0f3-abd3-4c88-9d01-5b29f9f87fd7" targetNamespace="http://schemas.microsoft.com/office/2006/metadata/properties" ma:root="true" ma:fieldsID="02518f68e2e365c4822b08308e7e9d77" ns3:_="" ns4:_="">
    <xsd:import namespace="719ab231-1769-43a7-b056-76594d8d6440"/>
    <xsd:import namespace="6868f0f3-abd3-4c88-9d01-5b29f9f87fd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9ab231-1769-43a7-b056-76594d8d64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68f0f3-abd3-4c88-9d01-5b29f9f87fd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1BDAB5-A30F-4B2F-8A4D-053D6F8A1F95}">
  <ds:schemaRefs>
    <ds:schemaRef ds:uri="http://schemas.openxmlformats.org/package/2006/metadata/core-properties"/>
    <ds:schemaRef ds:uri="http://schemas.microsoft.com/office/2006/metadata/properties"/>
    <ds:schemaRef ds:uri="http://schemas.microsoft.com/office/infopath/2007/PartnerControls"/>
    <ds:schemaRef ds:uri="719ab231-1769-43a7-b056-76594d8d6440"/>
    <ds:schemaRef ds:uri="http://purl.org/dc/dcmitype/"/>
    <ds:schemaRef ds:uri="http://schemas.microsoft.com/office/2006/documentManagement/types"/>
    <ds:schemaRef ds:uri="http://purl.org/dc/elements/1.1/"/>
    <ds:schemaRef ds:uri="6868f0f3-abd3-4c88-9d01-5b29f9f87fd7"/>
    <ds:schemaRef ds:uri="http://www.w3.org/XML/1998/namespace"/>
    <ds:schemaRef ds:uri="http://purl.org/dc/terms/"/>
  </ds:schemaRefs>
</ds:datastoreItem>
</file>

<file path=customXml/itemProps2.xml><?xml version="1.0" encoding="utf-8"?>
<ds:datastoreItem xmlns:ds="http://schemas.openxmlformats.org/officeDocument/2006/customXml" ds:itemID="{4A651880-13C6-4FC9-91ED-900B093DC9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9ab231-1769-43a7-b056-76594d8d6440"/>
    <ds:schemaRef ds:uri="6868f0f3-abd3-4c88-9d01-5b29f9f87f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06C5A1-BC83-4BF2-83C4-36CEDD099A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1019</TotalTime>
  <Words>4926</Words>
  <Application>Microsoft Office PowerPoint</Application>
  <PresentationFormat>Widescreen</PresentationFormat>
  <Paragraphs>305</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verdana</vt:lpstr>
      <vt:lpstr>Wingdings</vt:lpstr>
      <vt:lpstr>Office Theme</vt:lpstr>
      <vt:lpstr>Presentation Title  CampaignforAction.org </vt:lpstr>
      <vt:lpstr>The Campaign Is…</vt:lpstr>
      <vt:lpstr>The Center to Champion Nursing in America</vt:lpstr>
      <vt:lpstr>The Campaign Was Launched To … </vt:lpstr>
      <vt:lpstr>The Campaign’s Tools Empower Nurses and Stakeholders </vt:lpstr>
      <vt:lpstr>Fortifying Nursing Since 2011 </vt:lpstr>
      <vt:lpstr>Future of Nursing 2020-2030: Charting a Path to Achieve Health Equity </vt:lpstr>
      <vt:lpstr>Health Equity </vt:lpstr>
      <vt:lpstr>Inequities and Structural Racism</vt:lpstr>
      <vt:lpstr>COVID-19 and Health Inequities</vt:lpstr>
      <vt:lpstr>Key Takeaways of the NAM Report</vt:lpstr>
      <vt:lpstr>Takeaway 1: Prepare Nurses to Advance Health Equity for All </vt:lpstr>
      <vt:lpstr>Prepare Nurses to Advance Health Equity</vt:lpstr>
      <vt:lpstr>Takeaway 2: Permanently Remove  Nurse Practice Barriers </vt:lpstr>
      <vt:lpstr>Takeaway 3: Fully Support All Nurses  </vt:lpstr>
      <vt:lpstr>Takeaway 4: Value Nurses’ Contributions</vt:lpstr>
      <vt:lpstr>Nine Recommendations </vt:lpstr>
      <vt:lpstr>Recommendation 1:  CREATING A SHARED AGENDA</vt:lpstr>
      <vt:lpstr>Recommendation 2:  SUPPORTING NURSES TO ADVANCE HEALTH EQUITY</vt:lpstr>
      <vt:lpstr>Recommendation 3: PROMOTING NURSES’ HEALTH AND WELL-BEING</vt:lpstr>
      <vt:lpstr>Recommendation 4:  CAPITALIZING ON NURSES’ POTENTIAL </vt:lpstr>
      <vt:lpstr>Recommendation 5:  PAYING FOR NURSING CARE </vt:lpstr>
      <vt:lpstr>Recommendation 6:  USING TECHNOLOGY TO INTEGRATE DATA ON SOCIAL DETERMINANTS OF HEALTH INTO NURSING PRACTICE </vt:lpstr>
      <vt:lpstr>Recommendation 7:  STRENGTHENING NURSING EDUCATION </vt:lpstr>
      <vt:lpstr>Recommendation 8:  PREPARING NURSES TO RESPOND TO  DISASTERS AND PUBLIC HEALTH EMERGENCIES </vt:lpstr>
      <vt:lpstr>Recommendation 9:  BUILDING THE EVIDENCE BASE </vt:lpstr>
      <vt:lpstr>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Nursing: Campaign for Action  A nationwide initiative that harnesses the power of nursing to help all Americans lead longer, healthier lives.</dc:title>
  <dc:creator>Mccallion, Aidan</dc:creator>
  <cp:lastModifiedBy>McCallion, Aidan</cp:lastModifiedBy>
  <cp:revision>21</cp:revision>
  <dcterms:created xsi:type="dcterms:W3CDTF">2021-07-15T19:18:07Z</dcterms:created>
  <dcterms:modified xsi:type="dcterms:W3CDTF">2024-09-16T20:06:02Z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0x010100D7BCD15D6019EE4ABFD47800E37078AC</vt:lpwstr>
  </property>
</Properties>
</file>