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20"/>
  </p:notesMasterIdLst>
  <p:sldIdLst>
    <p:sldId id="287" r:id="rId2"/>
    <p:sldId id="284" r:id="rId3"/>
    <p:sldId id="289" r:id="rId4"/>
    <p:sldId id="290" r:id="rId5"/>
    <p:sldId id="276" r:id="rId6"/>
    <p:sldId id="272" r:id="rId7"/>
    <p:sldId id="273" r:id="rId8"/>
    <p:sldId id="274" r:id="rId9"/>
    <p:sldId id="282" r:id="rId10"/>
    <p:sldId id="277" r:id="rId11"/>
    <p:sldId id="270" r:id="rId12"/>
    <p:sldId id="288" r:id="rId13"/>
    <p:sldId id="279" r:id="rId14"/>
    <p:sldId id="278" r:id="rId15"/>
    <p:sldId id="291" r:id="rId16"/>
    <p:sldId id="285" r:id="rId17"/>
    <p:sldId id="281" r:id="rId18"/>
    <p:sldId id="28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Chu" initials="J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49" autoAdjust="0"/>
  </p:normalViewPr>
  <p:slideViewPr>
    <p:cSldViewPr>
      <p:cViewPr varScale="1">
        <p:scale>
          <a:sx n="81" d="100"/>
          <a:sy n="81" d="100"/>
        </p:scale>
        <p:origin x="248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D1F196-FDFA-4DF3-8C23-738946ACCECE}" type="datetimeFigureOut">
              <a:rPr lang="en-US" smtClean="0"/>
              <a:t>9/27/2018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E8A5FA-1347-42D1-B6F4-FB263AC77D88}" type="slidenum">
              <a:rPr lang="en-US" smtClean="0"/>
              <a:t>‹#›</a:t>
            </a:fld>
            <a:endParaRPr lang="en-US"/>
          </a:p>
        </p:txBody>
      </p:sp>
    </p:spTree>
    <p:extLst>
      <p:ext uri="{BB962C8B-B14F-4D97-AF65-F5344CB8AC3E}">
        <p14:creationId xmlns:p14="http://schemas.microsoft.com/office/powerpoint/2010/main" val="35079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missionreadiness.s3.amazonaws.com/wp-content/uploads/MR-NAT-Retreat-Not-an-Option2.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Thank you so much. I’m excited</a:t>
            </a:r>
            <a:r>
              <a:rPr lang="en-US" sz="1600" kern="1200" baseline="0" dirty="0" smtClean="0">
                <a:solidFill>
                  <a:schemeClr val="tx1"/>
                </a:solidFill>
                <a:effectLst/>
                <a:latin typeface="+mn-lt"/>
                <a:ea typeface="+mn-ea"/>
                <a:cs typeface="+mn-cs"/>
              </a:rPr>
              <a:t> to talk to you about building a </a:t>
            </a:r>
            <a:r>
              <a:rPr lang="en-US" sz="1600" kern="1200" dirty="0" smtClean="0">
                <a:solidFill>
                  <a:schemeClr val="tx1"/>
                </a:solidFill>
                <a:effectLst/>
                <a:latin typeface="+mn-lt"/>
                <a:ea typeface="+mn-ea"/>
                <a:cs typeface="+mn-cs"/>
              </a:rPr>
              <a:t>Culture of Health here in [insert community]</a:t>
            </a:r>
            <a:r>
              <a:rPr lang="en-US" sz="1600" kern="1200" baseline="0" dirty="0" smtClean="0">
                <a:solidFill>
                  <a:schemeClr val="tx1"/>
                </a:solidFill>
                <a:effectLst/>
                <a:latin typeface="+mn-lt"/>
                <a:ea typeface="+mn-ea"/>
                <a:cs typeface="+mn-cs"/>
              </a:rPr>
              <a:t>– by that I mean enabling everyone to live the healthiest life possible.  It’s something that we can do together. </a:t>
            </a: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I’m here on behalf of the [insert state Action Coalition].  We were established in [insert year] and are a voluntary organization that is part of the Future of Nursing: </a:t>
            </a:r>
            <a:r>
              <a:rPr lang="en-US" sz="1600" i="1" kern="1200" baseline="0" dirty="0" smtClean="0">
                <a:solidFill>
                  <a:schemeClr val="tx1"/>
                </a:solidFill>
                <a:effectLst/>
                <a:latin typeface="+mn-lt"/>
                <a:ea typeface="+mn-ea"/>
                <a:cs typeface="+mn-cs"/>
              </a:rPr>
              <a:t>Campaign for Action</a:t>
            </a:r>
            <a:r>
              <a:rPr lang="en-US" sz="1600" kern="1200" baseline="0" dirty="0" smtClean="0">
                <a:solidFill>
                  <a:schemeClr val="tx1"/>
                </a:solidFill>
                <a:effectLst/>
                <a:latin typeface="+mn-lt"/>
                <a:ea typeface="+mn-ea"/>
                <a:cs typeface="+mn-cs"/>
              </a:rPr>
              <a:t>, </a:t>
            </a:r>
            <a:r>
              <a:rPr lang="en-US" sz="1600" dirty="0" smtClean="0"/>
              <a:t>a joint initiative of the AARP Foundation, AARP, and the Robert Wood Johnson Foundation</a:t>
            </a:r>
            <a:r>
              <a:rPr lang="en-US" sz="1600" kern="1200" baseline="0" dirty="0" smtClean="0">
                <a:solidFill>
                  <a:schemeClr val="tx1"/>
                </a:solidFill>
                <a:effectLst/>
                <a:latin typeface="+mn-lt"/>
                <a:ea typeface="+mn-ea"/>
                <a:cs typeface="+mn-cs"/>
              </a:rPr>
              <a:t>.  I am also [insert professional affiliation]. </a:t>
            </a:r>
            <a:endParaRPr lang="en-US" sz="1600" kern="1200" dirty="0" smtClean="0">
              <a:solidFill>
                <a:schemeClr val="tx1"/>
              </a:solidFill>
              <a:effectLst/>
              <a:latin typeface="+mn-lt"/>
              <a:ea typeface="+mn-ea"/>
              <a:cs typeface="+mn-cs"/>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If we want everyone in America to be able to lead a healthy life, we need to address all of the factors that affect health.</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To do so, we must shift towards a society that places everyone's health and well-being at the center of every aspect of life - including in areas that we may not traditionally associate with healthy living, such as city and urban design, public transportation, and education. That means we need to partner groups like yours, and </a:t>
            </a:r>
            <a:r>
              <a:rPr lang="en-US" sz="1600" kern="1200" baseline="0" dirty="0" smtClean="0">
                <a:solidFill>
                  <a:schemeClr val="tx1"/>
                </a:solidFill>
                <a:effectLst/>
                <a:latin typeface="+mn-lt"/>
                <a:ea typeface="+mn-ea"/>
                <a:cs typeface="+mn-cs"/>
              </a:rPr>
              <a:t>[give examples of local Action Coalition’s partnerships, or examples of local stakeholders/business that are important to the community]</a:t>
            </a:r>
          </a:p>
          <a:p>
            <a:endParaRPr lang="en-US" sz="160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a:p>
        </p:txBody>
      </p:sp>
    </p:spTree>
    <p:extLst>
      <p:ext uri="{BB962C8B-B14F-4D97-AF65-F5344CB8AC3E}">
        <p14:creationId xmlns:p14="http://schemas.microsoft.com/office/powerpoint/2010/main" val="109919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903976" eaLnBrk="0" fontAlgn="base" hangingPunct="0">
              <a:spcBef>
                <a:spcPct val="30000"/>
              </a:spcBef>
              <a:spcAft>
                <a:spcPct val="0"/>
              </a:spcAft>
              <a:defRPr/>
            </a:pPr>
            <a:r>
              <a:rPr lang="en-US" sz="1600" dirty="0" smtClean="0"/>
              <a:t>As nurses, we recognize the key role we can play in this movement. Nurses are repeatedly ranked the most</a:t>
            </a:r>
            <a:r>
              <a:rPr lang="en-US" sz="1600" baseline="0" dirty="0" smtClean="0"/>
              <a:t> trusted health professional, and they </a:t>
            </a:r>
            <a:r>
              <a:rPr lang="en-US" sz="1600" dirty="0" smtClean="0"/>
              <a:t>make up the largest segment of the health and health care workforce.</a:t>
            </a:r>
            <a:r>
              <a:rPr lang="en-US" sz="1600" baseline="0" dirty="0" smtClean="0"/>
              <a:t> T</a:t>
            </a:r>
            <a:r>
              <a:rPr lang="en-US" sz="1600" dirty="0" smtClean="0"/>
              <a:t>hey spend the most time with people, families and communities.  Nurses</a:t>
            </a:r>
            <a:r>
              <a:rPr lang="en-US" sz="1600" baseline="0" dirty="0" smtClean="0"/>
              <a:t> </a:t>
            </a:r>
            <a:r>
              <a:rPr lang="en-US" sz="1600" dirty="0" smtClean="0"/>
              <a:t>promote </a:t>
            </a:r>
            <a:r>
              <a:rPr lang="en-US" sz="1600" dirty="0"/>
              <a:t>prevention and wellness </a:t>
            </a:r>
            <a:r>
              <a:rPr lang="en-US" sz="1600" dirty="0" smtClean="0"/>
              <a:t>and provide </a:t>
            </a:r>
            <a:r>
              <a:rPr lang="en-US" sz="1600" dirty="0"/>
              <a:t>population-focused services to entire communities. </a:t>
            </a:r>
          </a:p>
          <a:p>
            <a:pPr defTabSz="903976" eaLnBrk="0" fontAlgn="base" hangingPunct="0">
              <a:spcBef>
                <a:spcPct val="30000"/>
              </a:spcBef>
              <a:spcAft>
                <a:spcPct val="0"/>
              </a:spcAft>
              <a:defRPr/>
            </a:pPr>
            <a:endParaRPr lang="en-US" sz="1600" dirty="0"/>
          </a:p>
          <a:p>
            <a:pPr defTabSz="903976" eaLnBrk="0" fontAlgn="base" hangingPunct="0">
              <a:spcBef>
                <a:spcPct val="30000"/>
              </a:spcBef>
              <a:spcAft>
                <a:spcPct val="0"/>
              </a:spcAft>
              <a:defRPr/>
            </a:pPr>
            <a:r>
              <a:rPr lang="en-US" sz="1600" dirty="0" smtClean="0"/>
              <a:t>Here in [insert</a:t>
            </a:r>
            <a:r>
              <a:rPr lang="en-US" sz="1600" baseline="0" dirty="0" smtClean="0"/>
              <a:t> state], nurses in our Action Coalition are [give examples of what nurses are doing. Here it doesn’t have to be specific to Culture of Health].</a:t>
            </a:r>
          </a:p>
          <a:p>
            <a:pPr defTabSz="903976" eaLnBrk="0" fontAlgn="base" hangingPunct="0">
              <a:spcBef>
                <a:spcPct val="30000"/>
              </a:spcBef>
              <a:spcAft>
                <a:spcPct val="0"/>
              </a:spcAft>
              <a:defRPr/>
            </a:pPr>
            <a:endParaRPr lang="en-US" sz="1600" baseline="0" dirty="0" smtClean="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11</a:t>
            </a:fld>
            <a:endParaRPr lang="en-US" dirty="0"/>
          </a:p>
        </p:txBody>
      </p:sp>
    </p:spTree>
    <p:extLst>
      <p:ext uri="{BB962C8B-B14F-4D97-AF65-F5344CB8AC3E}">
        <p14:creationId xmlns:p14="http://schemas.microsoft.com/office/powerpoint/2010/main" val="4290879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mn-lt"/>
                <a:ea typeface="+mn-ea"/>
                <a:cs typeface="+mn-cs"/>
              </a:rPr>
              <a:t>There are some great examples of how nurses are partnering to build healthier communities.  For example, Jennifer </a:t>
            </a:r>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a nurse in Chicago, started the Surplus Project with community partners to reduce food waste at her hospital, and to make sure the hungry get health screenings as well as meals.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In 2016 alone, 6,000 pounds of food bound for landfills has been turned into 5,600 meals served at food pantries.</a:t>
            </a:r>
          </a:p>
          <a:p>
            <a:endParaRPr lang="en-US" sz="1200" kern="1200" baseline="0" dirty="0" smtClean="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Grenier</a:t>
            </a:r>
            <a:r>
              <a:rPr lang="en-US" sz="1200" kern="1200" baseline="0" dirty="0" smtClean="0">
                <a:solidFill>
                  <a:schemeClr val="tx1"/>
                </a:solidFill>
                <a:effectLst/>
                <a:latin typeface="+mn-lt"/>
                <a:ea typeface="+mn-ea"/>
                <a:cs typeface="+mn-cs"/>
              </a:rPr>
              <a:t> worked with the director of a local food pantry and with volunteer staff at her hospital to repackage sandwiches, vegetables and lasagna for the food pantry. She and other </a:t>
            </a:r>
            <a:r>
              <a:rPr lang="en-US" dirty="0" smtClean="0"/>
              <a:t>nurse</a:t>
            </a:r>
            <a:r>
              <a:rPr lang="en-US" baseline="0" dirty="0" smtClean="0"/>
              <a:t> volunteers</a:t>
            </a:r>
            <a:r>
              <a:rPr lang="en-US" dirty="0" smtClean="0"/>
              <a:t> decided to start delivering, along with the meals, blood pressure screenings, nutritional assessments, and body-mass index calculations. When food is served, RNs on The Surplus Project team stand by, literally, to answer health care questions.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The program was so successful that a local grocery store and a high school also began repackaging food for the food pantry.</a:t>
            </a:r>
          </a:p>
        </p:txBody>
      </p:sp>
      <p:sp>
        <p:nvSpPr>
          <p:cNvPr id="4" name="Slide Number Placeholder 3"/>
          <p:cNvSpPr>
            <a:spLocks noGrp="1"/>
          </p:cNvSpPr>
          <p:nvPr>
            <p:ph type="sldNum" sz="quarter" idx="10"/>
          </p:nvPr>
        </p:nvSpPr>
        <p:spPr/>
        <p:txBody>
          <a:bodyPr/>
          <a:lstStyle/>
          <a:p>
            <a:fld id="{41E8A5FA-1347-42D1-B6F4-FB263AC77D88}" type="slidenum">
              <a:rPr lang="en-US" smtClean="0"/>
              <a:t>12</a:t>
            </a:fld>
            <a:endParaRPr lang="en-US"/>
          </a:p>
        </p:txBody>
      </p:sp>
    </p:spTree>
    <p:extLst>
      <p:ext uri="{BB962C8B-B14F-4D97-AF65-F5344CB8AC3E}">
        <p14:creationId xmlns:p14="http://schemas.microsoft.com/office/powerpoint/2010/main" val="104382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In Las Vegas, nurse leaders from the Nevada Action Coalition have partnered with the city’s only urban farm, Vegas Roots Community garden. </a:t>
            </a:r>
            <a:r>
              <a:rPr lang="en-US" sz="1200" kern="1200" dirty="0" smtClean="0">
                <a:solidFill>
                  <a:schemeClr val="tx1"/>
                </a:solidFill>
                <a:effectLst/>
                <a:latin typeface="+mn-lt"/>
                <a:ea typeface="+mn-ea"/>
                <a:cs typeface="+mn-cs"/>
              </a:rPr>
              <a:t>The garden is located in a low-income part of the city. The</a:t>
            </a:r>
            <a:r>
              <a:rPr lang="en-US" sz="1200" kern="1200" baseline="0" dirty="0" smtClean="0">
                <a:solidFill>
                  <a:schemeClr val="tx1"/>
                </a:solidFill>
                <a:effectLst/>
                <a:latin typeface="+mn-lt"/>
                <a:ea typeface="+mn-ea"/>
                <a:cs typeface="+mn-cs"/>
              </a:rPr>
              <a:t> garden already offers much now, including a Buck Truck – a farmer’s market on wheels that visits low-income neighborhoods.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nurses</a:t>
            </a:r>
            <a:r>
              <a:rPr lang="en-US" sz="1200" kern="1200" dirty="0" smtClean="0">
                <a:solidFill>
                  <a:schemeClr val="tx1"/>
                </a:solidFill>
                <a:effectLst/>
                <a:latin typeface="+mn-lt"/>
                <a:ea typeface="+mn-ea"/>
                <a:cs typeface="+mn-cs"/>
              </a:rPr>
              <a:t> are helping the garden to expand the fresh produce in an area with no large grocery stores and few options for healthy food.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They are visiting</a:t>
            </a:r>
            <a:r>
              <a:rPr lang="en-US" sz="1200" kern="1200" baseline="0" dirty="0" smtClean="0">
                <a:solidFill>
                  <a:schemeClr val="tx1"/>
                </a:solidFill>
                <a:effectLst/>
                <a:latin typeface="+mn-lt"/>
                <a:ea typeface="+mn-ea"/>
                <a:cs typeface="+mn-cs"/>
              </a:rPr>
              <a:t> local churches to get congregations involved in the garden and pitching the cause to local businesses. They are also organizing a competitive fundraiser with the region’s nursing schools to raise money to build a larger chicken coop and purchase 24 hens.</a:t>
            </a:r>
            <a:r>
              <a:rPr lang="en-US" sz="1200" kern="1200" dirty="0" smtClean="0">
                <a:solidFill>
                  <a:schemeClr val="tx1"/>
                </a:solidFill>
                <a:effectLst/>
                <a:latin typeface="+mn-lt"/>
                <a:ea typeface="+mn-ea"/>
                <a:cs typeface="+mn-cs"/>
              </a:rPr>
              <a:t> The eggs will be donated</a:t>
            </a:r>
            <a:r>
              <a:rPr lang="en-US" sz="1200" kern="1200" baseline="0" dirty="0" smtClean="0">
                <a:solidFill>
                  <a:schemeClr val="tx1"/>
                </a:solidFill>
                <a:effectLst/>
                <a:latin typeface="+mn-lt"/>
                <a:ea typeface="+mn-ea"/>
                <a:cs typeface="+mn-cs"/>
              </a:rPr>
              <a:t> to needy families.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[More information is available here: http://campaignforaction.org/roots-success-take-hold-nevada/]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13</a:t>
            </a:fld>
            <a:endParaRPr lang="en-US"/>
          </a:p>
        </p:txBody>
      </p:sp>
    </p:spTree>
    <p:extLst>
      <p:ext uri="{BB962C8B-B14F-4D97-AF65-F5344CB8AC3E}">
        <p14:creationId xmlns:p14="http://schemas.microsoft.com/office/powerpoint/2010/main" val="853276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altLang="en-US" dirty="0" smtClean="0"/>
              <a:t>And</a:t>
            </a:r>
            <a:r>
              <a:rPr lang="en-US" altLang="en-US" baseline="0" dirty="0" smtClean="0"/>
              <a:t> other nurse leaders are</a:t>
            </a:r>
            <a:r>
              <a:rPr lang="en-US" altLang="en-US" dirty="0" smtClean="0"/>
              <a:t> </a:t>
            </a:r>
            <a:r>
              <a:rPr lang="en-US" altLang="en-US" dirty="0"/>
              <a:t>part in Vote &amp; Vax, a program that provides flu vaccine on Election </a:t>
            </a:r>
            <a:r>
              <a:rPr lang="en-US" altLang="en-US" dirty="0" smtClean="0"/>
              <a:t>Day.  For example, nurses</a:t>
            </a:r>
            <a:r>
              <a:rPr lang="en-US" altLang="en-US" baseline="0" dirty="0" smtClean="0"/>
              <a:t> in Omaha will offer people who come to vote a flu shot</a:t>
            </a:r>
            <a:r>
              <a:rPr lang="en-US" altLang="en-US" dirty="0" smtClean="0"/>
              <a:t> </a:t>
            </a:r>
            <a:r>
              <a:rPr lang="en-US" altLang="en-US" dirty="0"/>
              <a:t>near four polling places in areas </a:t>
            </a:r>
            <a:r>
              <a:rPr lang="en-US" altLang="en-US" dirty="0" smtClean="0"/>
              <a:t>that </a:t>
            </a:r>
            <a:r>
              <a:rPr lang="en-US" altLang="en-US" dirty="0"/>
              <a:t>experience health disparities.  </a:t>
            </a:r>
            <a:r>
              <a:rPr lang="en-US" altLang="en-US" dirty="0" smtClean="0"/>
              <a:t>Other partners </a:t>
            </a:r>
            <a:r>
              <a:rPr lang="en-US" altLang="en-US" dirty="0"/>
              <a:t>include two Federally Qualified Health Centers, Nebraskans for Civic Reform </a:t>
            </a:r>
            <a:r>
              <a:rPr lang="en-US" altLang="en-US" dirty="0" smtClean="0"/>
              <a:t>led </a:t>
            </a:r>
            <a:r>
              <a:rPr lang="en-US" altLang="en-US" dirty="0"/>
              <a:t>by State Senator Adam </a:t>
            </a:r>
            <a:r>
              <a:rPr lang="en-US" altLang="en-US" dirty="0" err="1"/>
              <a:t>Morefeld</a:t>
            </a:r>
            <a:r>
              <a:rPr lang="en-US" altLang="en-US" dirty="0"/>
              <a:t>, </a:t>
            </a:r>
            <a:r>
              <a:rPr lang="en-US" altLang="en-US" dirty="0" smtClean="0"/>
              <a:t>and the </a:t>
            </a:r>
            <a:r>
              <a:rPr lang="en-US" altLang="en-US" dirty="0"/>
              <a:t>Nebraska Immunization </a:t>
            </a:r>
            <a:r>
              <a:rPr lang="en-US" altLang="en-US" dirty="0" smtClean="0"/>
              <a:t>Taskforce. </a:t>
            </a:r>
            <a:endParaRPr lang="en-US" altLang="en-US" dirty="0"/>
          </a:p>
          <a:p>
            <a:pPr defTabSz="448650">
              <a:defRPr/>
            </a:pPr>
            <a:endParaRPr lang="en-US" altLang="en-US" dirty="0"/>
          </a:p>
          <a:p>
            <a:pPr defTabSz="448650">
              <a:defRPr/>
            </a:pPr>
            <a:r>
              <a:rPr lang="en-US" altLang="en-US" dirty="0"/>
              <a:t>Vote &amp; Vax is a national program. From the 2004 election through election 2010, close to 40,000 flu shots were administered in 44 states and </a:t>
            </a:r>
            <a:r>
              <a:rPr lang="en-US" altLang="en-US" dirty="0" smtClean="0"/>
              <a:t>in </a:t>
            </a:r>
            <a:r>
              <a:rPr lang="en-US" altLang="en-US" dirty="0"/>
              <a:t>DC. About half of those shots went to those who didn’t usually get them</a:t>
            </a:r>
            <a:r>
              <a:rPr lang="en-US" altLang="en-US" dirty="0" smtClean="0"/>
              <a:t>.</a:t>
            </a:r>
          </a:p>
          <a:p>
            <a:pPr defTabSz="448650">
              <a:defRPr/>
            </a:pPr>
            <a:endParaRPr lang="en-US" altLang="en-US" smtClean="0"/>
          </a:p>
          <a:p>
            <a:pPr defTabSz="448650">
              <a:defRPr/>
            </a:pPr>
            <a:endParaRPr lang="en-US" altLang="en-US" dirty="0"/>
          </a:p>
          <a:p>
            <a:pPr defTabSz="448650">
              <a:defRPr/>
            </a:pPr>
            <a:endParaRPr lang="en-US" altLang="en-US" dirty="0" smtClean="0"/>
          </a:p>
          <a:p>
            <a:pPr defTabSz="448650">
              <a:defRPr/>
            </a:pPr>
            <a:endParaRPr lang="en-US" altLang="en-US" dirty="0" smtClean="0"/>
          </a:p>
          <a:p>
            <a:pPr defTabSz="448650">
              <a:defRPr/>
            </a:pPr>
            <a:r>
              <a:rPr lang="en-US" altLang="en-US" dirty="0" smtClean="0"/>
              <a:t>[More</a:t>
            </a:r>
            <a:r>
              <a:rPr lang="en-US" altLang="en-US" baseline="0" dirty="0" smtClean="0"/>
              <a:t> info available here: http://voteandvax.org/]</a:t>
            </a:r>
          </a:p>
          <a:p>
            <a:pPr defTabSz="448650">
              <a:defRPr/>
            </a:pPr>
            <a:endParaRPr lang="en-US" altLang="en-US" dirty="0"/>
          </a:p>
          <a:p>
            <a:endParaRPr lang="en-US"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a:p>
        </p:txBody>
      </p:sp>
    </p:spTree>
    <p:extLst>
      <p:ext uri="{BB962C8B-B14F-4D97-AF65-F5344CB8AC3E}">
        <p14:creationId xmlns:p14="http://schemas.microsoft.com/office/powerpoint/2010/main" val="3950472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8650">
              <a:defRPr/>
            </a:pPr>
            <a:r>
              <a:rPr lang="en-US" altLang="en-US" dirty="0" smtClean="0"/>
              <a:t>Nurses</a:t>
            </a:r>
            <a:r>
              <a:rPr lang="en-US" altLang="en-US" baseline="0" dirty="0" smtClean="0"/>
              <a:t> play an important role in helping patients and their families to have a voice in their care. </a:t>
            </a:r>
          </a:p>
          <a:p>
            <a:pPr defTabSz="448650">
              <a:defRPr/>
            </a:pPr>
            <a:endParaRPr lang="en-US" altLang="en-US" baseline="0" dirty="0" smtClean="0"/>
          </a:p>
          <a:p>
            <a:pPr defTabSz="448650">
              <a:defRPr/>
            </a:pPr>
            <a:r>
              <a:rPr lang="en-US" altLang="en-US" baseline="0" dirty="0" smtClean="0"/>
              <a:t>One strategy that can promote consumer engagement is inviting families to participate in rounds. This s</a:t>
            </a:r>
            <a:r>
              <a:rPr lang="en-US" sz="2000" dirty="0" smtClean="0"/>
              <a:t>upports family involvement in decision-making,</a:t>
            </a:r>
            <a:r>
              <a:rPr lang="en-US" sz="2000" baseline="0" dirty="0" smtClean="0"/>
              <a:t> gives family members</a:t>
            </a:r>
            <a:r>
              <a:rPr lang="en-US" sz="2000" dirty="0" smtClean="0"/>
              <a:t> an opportunity to ask questions and share information,</a:t>
            </a:r>
            <a:r>
              <a:rPr lang="en-US" sz="2000" baseline="0" dirty="0" smtClean="0"/>
              <a:t> and engages </a:t>
            </a:r>
            <a:r>
              <a:rPr lang="en-US" sz="2000" dirty="0" smtClean="0"/>
              <a:t>them as partners</a:t>
            </a:r>
            <a:r>
              <a:rPr lang="en-US" sz="2000" baseline="0" dirty="0" smtClean="0"/>
              <a:t> in care</a:t>
            </a:r>
            <a:r>
              <a:rPr lang="en-US" sz="2000" dirty="0" smtClean="0"/>
              <a:t>.</a:t>
            </a:r>
            <a:r>
              <a:rPr lang="en-US" sz="2000" baseline="0" dirty="0" smtClean="0"/>
              <a:t> It can also contribute to improved communication, reduced family stress, and better outcomes. </a:t>
            </a:r>
          </a:p>
          <a:p>
            <a:pPr defTabSz="448650">
              <a:defRPr/>
            </a:pPr>
            <a:endParaRPr lang="en-US" sz="2000" baseline="0" dirty="0" smtClean="0"/>
          </a:p>
          <a:p>
            <a:pPr defTabSz="448650">
              <a:defRPr/>
            </a:pPr>
            <a:r>
              <a:rPr lang="en-US" sz="2000" baseline="0" dirty="0" smtClean="0"/>
              <a:t>The IOM also suggests that family involvement in care should be part of both collaborative teams and in clinical-decision making. </a:t>
            </a:r>
          </a:p>
          <a:p>
            <a:pPr defTabSz="448650">
              <a:defRPr/>
            </a:pPr>
            <a:endParaRPr lang="en-US" sz="2000" baseline="0" dirty="0" smtClean="0"/>
          </a:p>
          <a:p>
            <a:pPr defTabSz="448650">
              <a:defRPr/>
            </a:pPr>
            <a:r>
              <a:rPr lang="en-US" sz="2000" baseline="0" dirty="0" smtClean="0"/>
              <a:t>By offering patients and families the opportunity to meaningfully engage in bedside rounding, nurses support a patient- and family-centered approach to care. </a:t>
            </a:r>
            <a:br>
              <a:rPr lang="en-US" sz="2000" baseline="0" dirty="0" smtClean="0"/>
            </a:br>
            <a:r>
              <a:rPr lang="en-US" sz="2000" baseline="0" dirty="0" smtClean="0"/>
              <a:t/>
            </a:r>
            <a:br>
              <a:rPr lang="en-US" sz="2000" baseline="0" dirty="0" smtClean="0"/>
            </a:br>
            <a:endParaRPr lang="en-US" sz="2000" baseline="0" dirty="0" smtClean="0"/>
          </a:p>
          <a:p>
            <a:pPr defTabSz="448650">
              <a:defRPr/>
            </a:pPr>
            <a:r>
              <a:rPr lang="en-US" sz="2000" baseline="0" dirty="0" smtClean="0"/>
              <a:t>Source: http://www.naqc.org/Main/Resources/FamilyParticipation-Rounds.pdf </a:t>
            </a:r>
          </a:p>
          <a:p>
            <a:pPr defTabSz="448650">
              <a:defRPr/>
            </a:pPr>
            <a:endParaRPr lang="en-US" sz="2000" baseline="0" dirty="0" smtClean="0"/>
          </a:p>
          <a:p>
            <a:pPr defTabSz="448650">
              <a:defRPr/>
            </a:pPr>
            <a:endParaRPr lang="en-US" sz="2000" baseline="0" dirty="0" smtClean="0"/>
          </a:p>
          <a:p>
            <a:pPr defTabSz="448650">
              <a:defRPr/>
            </a:pPr>
            <a:endParaRPr lang="en-US" sz="2000" dirty="0" smtClean="0"/>
          </a:p>
          <a:p>
            <a:pPr defTabSz="448650">
              <a:defRPr/>
            </a:pPr>
            <a:endParaRPr lang="en-US" alt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a:p>
        </p:txBody>
      </p:sp>
    </p:spTree>
    <p:extLst>
      <p:ext uri="{BB962C8B-B14F-4D97-AF65-F5344CB8AC3E}">
        <p14:creationId xmlns:p14="http://schemas.microsoft.com/office/powerpoint/2010/main" val="395047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16</a:t>
            </a:fld>
            <a:endParaRPr lang="en-US"/>
          </a:p>
        </p:txBody>
      </p:sp>
    </p:spTree>
    <p:extLst>
      <p:ext uri="{BB962C8B-B14F-4D97-AF65-F5344CB8AC3E}">
        <p14:creationId xmlns:p14="http://schemas.microsoft.com/office/powerpoint/2010/main" val="307371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we’d love to talk</a:t>
            </a:r>
            <a:r>
              <a:rPr lang="en-US" baseline="0" dirty="0" smtClean="0"/>
              <a:t> to you and hear your ideas of how we can work together and leverage the strength of nursing </a:t>
            </a:r>
            <a:r>
              <a:rPr lang="en-US" dirty="0" smtClean="0"/>
              <a:t>to build</a:t>
            </a:r>
            <a:r>
              <a:rPr lang="en-US" baseline="0" dirty="0" smtClean="0"/>
              <a:t> a Culture of Health. By working together, we can create a healthier place for everyone and leave a lasting legacy to our children and grandchildren.  Thank you.</a:t>
            </a:r>
            <a:endParaRPr lang="en-US" altLang="en-US" sz="1200" dirty="0" smtClean="0"/>
          </a:p>
          <a:p>
            <a:endParaRPr lang="en-US" dirty="0" smtClean="0"/>
          </a:p>
          <a:p>
            <a:r>
              <a:rPr lang="en-US" sz="1200" kern="1200" dirty="0" smtClean="0">
                <a:solidFill>
                  <a:schemeClr val="tx1"/>
                </a:solidFill>
                <a:effectLst/>
                <a:latin typeface="+mn-lt"/>
                <a:ea typeface="+mn-ea"/>
                <a:cs typeface="+mn-cs"/>
              </a:rPr>
              <a:t>Flynn Larsen 2015</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17</a:t>
            </a:fld>
            <a:endParaRPr lang="en-US"/>
          </a:p>
        </p:txBody>
      </p:sp>
    </p:spTree>
    <p:extLst>
      <p:ext uri="{BB962C8B-B14F-4D97-AF65-F5344CB8AC3E}">
        <p14:creationId xmlns:p14="http://schemas.microsoft.com/office/powerpoint/2010/main" val="529409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Action Coalitions can give their website, email address and perhaps Twitter and Facebook </a:t>
            </a:r>
            <a:endParaRPr lang="en-US" dirty="0"/>
          </a:p>
        </p:txBody>
      </p:sp>
      <p:sp>
        <p:nvSpPr>
          <p:cNvPr id="4" name="Slide Number Placeholder 3"/>
          <p:cNvSpPr>
            <a:spLocks noGrp="1"/>
          </p:cNvSpPr>
          <p:nvPr>
            <p:ph type="sldNum" sz="quarter" idx="10"/>
          </p:nvPr>
        </p:nvSpPr>
        <p:spPr/>
        <p:txBody>
          <a:bodyPr/>
          <a:lstStyle/>
          <a:p>
            <a:fld id="{41E8A5FA-1347-42D1-B6F4-FB263AC77D88}" type="slidenum">
              <a:rPr lang="en-US" smtClean="0"/>
              <a:t>18</a:t>
            </a:fld>
            <a:endParaRPr lang="en-US"/>
          </a:p>
        </p:txBody>
      </p:sp>
    </p:spTree>
    <p:extLst>
      <p:ext uri="{BB962C8B-B14F-4D97-AF65-F5344CB8AC3E}">
        <p14:creationId xmlns:p14="http://schemas.microsoft.com/office/powerpoint/2010/main" val="2289517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the </a:t>
            </a:r>
            <a:r>
              <a:rPr lang="en-US" sz="1200" i="1" kern="1200" dirty="0" smtClean="0">
                <a:solidFill>
                  <a:schemeClr val="tx1"/>
                </a:solidFill>
                <a:effectLst/>
                <a:latin typeface="+mn-lt"/>
                <a:ea typeface="+mn-ea"/>
                <a:cs typeface="+mn-cs"/>
              </a:rPr>
              <a:t>Campaign for Action</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nurses are working to transform health and health care. </a:t>
            </a:r>
            <a:br>
              <a:rPr lang="en-US" sz="1200" kern="1200" baseline="0" dirty="0" smtClean="0">
                <a:solidFill>
                  <a:schemeClr val="tx1"/>
                </a:solidFill>
                <a:effectLst/>
                <a:latin typeface="+mn-lt"/>
                <a:ea typeface="+mn-ea"/>
                <a:cs typeface="+mn-cs"/>
              </a:rPr>
            </a:br>
            <a:endParaRPr lang="en-US" sz="16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baseline="0" dirty="0" smtClean="0"/>
              <a:t>Our goal is to build a healthier America through nursing. We do this by working on seven major, interrelated issues based on recommendations from the Institute of Medicine. </a:t>
            </a:r>
            <a:br>
              <a:rPr lang="en-US" sz="1600" baseline="0" dirty="0" smtClean="0"/>
            </a:br>
            <a:endParaRPr lang="en-US" sz="1600" dirty="0" smtClean="0"/>
          </a:p>
          <a:p>
            <a:r>
              <a:rPr lang="en-US" sz="1600" dirty="0" smtClean="0"/>
              <a:t>We have Action </a:t>
            </a:r>
            <a:r>
              <a:rPr lang="en-US" sz="1600" dirty="0"/>
              <a:t>Coalitions </a:t>
            </a:r>
            <a:r>
              <a:rPr lang="en-US" sz="1600" dirty="0" smtClean="0"/>
              <a:t>working in </a:t>
            </a:r>
            <a:r>
              <a:rPr lang="en-US" sz="1600" dirty="0"/>
              <a:t>all 50 </a:t>
            </a:r>
            <a:r>
              <a:rPr lang="en-US" sz="1600" dirty="0" smtClean="0"/>
              <a:t>states, </a:t>
            </a:r>
            <a:r>
              <a:rPr lang="en-US" sz="1600" dirty="0"/>
              <a:t>including </a:t>
            </a:r>
            <a:r>
              <a:rPr lang="en-US" sz="1600" dirty="0" smtClean="0"/>
              <a:t>here in [enter</a:t>
            </a:r>
            <a:r>
              <a:rPr lang="en-US" sz="1600" baseline="0" dirty="0" smtClean="0"/>
              <a:t> your state]</a:t>
            </a:r>
            <a:r>
              <a:rPr lang="en-US" sz="1600" dirty="0" smtClean="0"/>
              <a:t>. </a:t>
            </a:r>
            <a:r>
              <a:rPr lang="en-US" sz="1600" dirty="0"/>
              <a:t>The Action Coalitions are made up of nurses and a broad spectrum of </a:t>
            </a:r>
            <a:r>
              <a:rPr lang="en-US" sz="1600" dirty="0" smtClean="0"/>
              <a:t>partners.  </a:t>
            </a:r>
            <a:endParaRPr lang="en-US" sz="1600" dirty="0"/>
          </a:p>
          <a:p>
            <a:endParaRPr lang="en-US" sz="1600" dirty="0"/>
          </a:p>
          <a:p>
            <a:r>
              <a:rPr lang="en-US" sz="1600" dirty="0"/>
              <a:t>Action Coalitions have raised </a:t>
            </a:r>
            <a:r>
              <a:rPr lang="en-US" sz="1600" dirty="0" smtClean="0"/>
              <a:t>more</a:t>
            </a:r>
            <a:r>
              <a:rPr lang="en-US" sz="1600" baseline="0" dirty="0" smtClean="0"/>
              <a:t> than</a:t>
            </a:r>
            <a:r>
              <a:rPr lang="en-US" sz="1600" dirty="0" smtClean="0"/>
              <a:t> </a:t>
            </a:r>
            <a:r>
              <a:rPr lang="en-US" sz="1600" dirty="0"/>
              <a:t>$20 million in funding. Members include a wide range of health care providers, consumer advocates, policymakers, and business, academic, and philanthropic leaders.  </a:t>
            </a:r>
          </a:p>
          <a:p>
            <a:r>
              <a:rPr lang="en-US" sz="1600" dirty="0"/>
              <a:t> </a:t>
            </a:r>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Together, we are working to implement our vision that</a:t>
            </a:r>
            <a:r>
              <a:rPr lang="en-US" sz="1600" baseline="0" dirty="0" smtClean="0"/>
              <a:t> e</a:t>
            </a:r>
            <a:r>
              <a:rPr lang="en-US" sz="1600" dirty="0" smtClean="0"/>
              <a:t>veryone in America can live a healthier life, supported by nurses as essential partners in providing care and promoting health, equity and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r>
              <a:rPr lang="en-US" sz="1600" dirty="0" smtClean="0"/>
              <a:t>We stand</a:t>
            </a:r>
            <a:r>
              <a:rPr lang="en-US" sz="1600" baseline="0" dirty="0" smtClean="0"/>
              <a:t> ready to work with you to build a healthier [enter your state].</a:t>
            </a:r>
            <a:endParaRPr lang="en-US" sz="1600" dirty="0"/>
          </a:p>
          <a:p>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i="0" kern="1200" dirty="0" smtClean="0">
                <a:solidFill>
                  <a:schemeClr val="tx1"/>
                </a:solidFill>
                <a:effectLst/>
                <a:latin typeface="+mn-lt"/>
                <a:ea typeface="+mn-ea"/>
                <a:cs typeface="+mn-cs"/>
              </a:rPr>
              <a:t>The</a:t>
            </a:r>
            <a:r>
              <a:rPr lang="en-US" sz="1600" i="1" kern="1200" baseline="0" dirty="0" smtClean="0">
                <a:solidFill>
                  <a:schemeClr val="tx1"/>
                </a:solidFill>
                <a:effectLst/>
                <a:latin typeface="+mn-lt"/>
                <a:ea typeface="+mn-ea"/>
                <a:cs typeface="+mn-cs"/>
              </a:rPr>
              <a:t> </a:t>
            </a:r>
            <a:r>
              <a:rPr lang="en-US" sz="1600" i="1" kern="1200" dirty="0" smtClean="0">
                <a:solidFill>
                  <a:schemeClr val="tx1"/>
                </a:solidFill>
                <a:effectLst/>
                <a:latin typeface="+mn-lt"/>
                <a:ea typeface="+mn-ea"/>
                <a:cs typeface="+mn-cs"/>
              </a:rPr>
              <a:t>Campaign</a:t>
            </a:r>
            <a:r>
              <a:rPr lang="en-US" sz="1600" kern="1200" dirty="0" smtClean="0">
                <a:solidFill>
                  <a:schemeClr val="tx1"/>
                </a:solidFill>
                <a:effectLst/>
                <a:latin typeface="+mn-lt"/>
                <a:ea typeface="+mn-ea"/>
                <a:cs typeface="+mn-cs"/>
              </a:rPr>
              <a:t> launched on the heels of the release of a 2010 landmark</a:t>
            </a:r>
            <a:r>
              <a:rPr lang="en-US" sz="1600" kern="1200" baseline="0" dirty="0" smtClean="0">
                <a:solidFill>
                  <a:schemeClr val="tx1"/>
                </a:solidFill>
                <a:effectLst/>
                <a:latin typeface="+mn-lt"/>
                <a:ea typeface="+mn-ea"/>
                <a:cs typeface="+mn-cs"/>
              </a:rPr>
              <a:t> Institute of Medicine Study, called </a:t>
            </a:r>
            <a:r>
              <a:rPr lang="en-US" sz="1600" i="1" kern="1200" baseline="0" dirty="0" smtClean="0">
                <a:solidFill>
                  <a:schemeClr val="tx1"/>
                </a:solidFill>
                <a:effectLst/>
                <a:latin typeface="+mn-lt"/>
                <a:ea typeface="+mn-ea"/>
                <a:cs typeface="+mn-cs"/>
              </a:rPr>
              <a:t>The Future of Nursing: Leading Change, Advancing Health</a:t>
            </a:r>
            <a:r>
              <a:rPr lang="en-US" sz="1600" kern="1200" baseline="0" dirty="0" smtClean="0">
                <a:solidFill>
                  <a:schemeClr val="tx1"/>
                </a:solidFill>
                <a:effectLst/>
                <a:latin typeface="+mn-lt"/>
                <a:ea typeface="+mn-ea"/>
                <a:cs typeface="+mn-cs"/>
              </a:rPr>
              <a:t>, which </a:t>
            </a:r>
            <a:r>
              <a:rPr lang="en-US" sz="1600" kern="1200" dirty="0" smtClean="0">
                <a:solidFill>
                  <a:schemeClr val="tx1"/>
                </a:solidFill>
                <a:effectLst/>
                <a:latin typeface="+mn-lt"/>
                <a:ea typeface="+mn-ea"/>
                <a:cs typeface="+mn-cs"/>
              </a:rPr>
              <a:t>stated that</a:t>
            </a:r>
            <a:r>
              <a:rPr lang="en-US" sz="1600" kern="1200" baseline="0" dirty="0" smtClean="0">
                <a:solidFill>
                  <a:schemeClr val="tx1"/>
                </a:solidFill>
                <a:effectLst/>
                <a:latin typeface="+mn-lt"/>
                <a:ea typeface="+mn-ea"/>
                <a:cs typeface="+mn-cs"/>
              </a:rPr>
              <a:t> </a:t>
            </a:r>
            <a:r>
              <a:rPr lang="en-US" sz="1600" kern="1200" dirty="0" smtClean="0">
                <a:solidFill>
                  <a:schemeClr val="tx1"/>
                </a:solidFill>
                <a:effectLst/>
                <a:latin typeface="+mn-lt"/>
                <a:ea typeface="+mn-ea"/>
                <a:cs typeface="+mn-cs"/>
              </a:rPr>
              <a:t>nurses must help to lead and shape health system transformation.</a:t>
            </a:r>
            <a:endParaRPr lang="en-US" sz="1600" kern="1200" baseline="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The 2010 report, along with a follow up report released in 2015, offered specific recommendations </a:t>
            </a:r>
            <a:r>
              <a:rPr lang="en-US" sz="1600" baseline="0" dirty="0" smtClean="0"/>
              <a:t>to transform health and health care through nursing so all Americans have access to high-quality care, with nurses contributing to the full extent of their capabilities.</a:t>
            </a:r>
          </a:p>
          <a:p>
            <a:endParaRPr lang="en-US" sz="16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Using</a:t>
            </a:r>
            <a:r>
              <a:rPr lang="en-US" sz="1600" kern="1200" baseline="0" dirty="0" smtClean="0">
                <a:solidFill>
                  <a:schemeClr val="tx1"/>
                </a:solidFill>
                <a:effectLst/>
                <a:latin typeface="+mn-lt"/>
                <a:ea typeface="+mn-ea"/>
                <a:cs typeface="+mn-cs"/>
              </a:rPr>
              <a:t> the IOM reports as our roadmap, the</a:t>
            </a:r>
            <a:r>
              <a:rPr lang="en-US" sz="1600" kern="1200" dirty="0" smtClean="0">
                <a:solidFill>
                  <a:schemeClr val="tx1"/>
                </a:solidFill>
                <a:effectLst/>
                <a:latin typeface="+mn-lt"/>
                <a:ea typeface="+mn-ea"/>
                <a:cs typeface="+mn-cs"/>
              </a:rPr>
              <a:t> </a:t>
            </a:r>
            <a:r>
              <a:rPr lang="en-US" sz="1600" i="1" kern="1200" dirty="0" smtClean="0">
                <a:solidFill>
                  <a:schemeClr val="tx1"/>
                </a:solidFill>
                <a:effectLst/>
                <a:latin typeface="+mn-lt"/>
                <a:ea typeface="+mn-ea"/>
                <a:cs typeface="+mn-cs"/>
              </a:rPr>
              <a:t>Campaign </a:t>
            </a:r>
            <a:r>
              <a:rPr lang="en-US" sz="1600" kern="1200" dirty="0" smtClean="0">
                <a:solidFill>
                  <a:schemeClr val="tx1"/>
                </a:solidFill>
                <a:effectLst/>
                <a:latin typeface="+mn-lt"/>
                <a:ea typeface="+mn-ea"/>
                <a:cs typeface="+mn-cs"/>
              </a:rPr>
              <a:t>is building on the strengths of nursing to create a healthier America. Driving our work is a belief that everyone in America deserves to live the healthiest life possible and that nurses are vital to building</a:t>
            </a:r>
            <a:r>
              <a:rPr lang="en-US" sz="1600" kern="1200" baseline="0" dirty="0" smtClean="0">
                <a:solidFill>
                  <a:schemeClr val="tx1"/>
                </a:solidFill>
                <a:effectLst/>
                <a:latin typeface="+mn-lt"/>
                <a:ea typeface="+mn-ea"/>
                <a:cs typeface="+mn-cs"/>
              </a:rPr>
              <a:t> a healthier nation</a:t>
            </a:r>
            <a:r>
              <a:rPr lang="en-US" sz="1600" kern="1200" dirty="0" smtClean="0">
                <a:solidFill>
                  <a:schemeClr val="tx1"/>
                </a:solidFill>
                <a:effectLst/>
                <a:latin typeface="+mn-lt"/>
                <a:ea typeface="+mn-ea"/>
                <a:cs typeface="+mn-cs"/>
              </a:rPr>
              <a:t>.</a:t>
            </a:r>
          </a:p>
          <a:p>
            <a:endParaRPr lang="en-US" sz="1600" kern="1200" baseline="0" dirty="0" smtClean="0">
              <a:solidFill>
                <a:schemeClr val="tx1"/>
              </a:solidFill>
              <a:effectLst/>
              <a:latin typeface="+mn-lt"/>
              <a:ea typeface="+mn-ea"/>
              <a:cs typeface="+mn-cs"/>
            </a:endParaRP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*You may know the IOM was recently renamed the National Academy of Medicine.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The </a:t>
            </a:r>
            <a:r>
              <a:rPr lang="en-US" i="1" dirty="0" smtClean="0"/>
              <a:t>Campaign</a:t>
            </a:r>
            <a:r>
              <a:rPr lang="en-US" dirty="0" smtClean="0"/>
              <a:t> focuses on six major areas, or pillars, based on the IOM’s recommendations. They are to: </a:t>
            </a:r>
            <a:br>
              <a:rPr lang="en-US" dirty="0" smtClean="0"/>
            </a:br>
            <a:endParaRPr lang="en-US" dirty="0" smtClean="0"/>
          </a:p>
          <a:p>
            <a:pPr defTabSz="457149">
              <a:spcBef>
                <a:spcPct val="0"/>
              </a:spcBef>
              <a:defRPr/>
            </a:pPr>
            <a:r>
              <a:rPr lang="en-US" b="1" dirty="0" smtClean="0"/>
              <a:t>Transform</a:t>
            </a:r>
            <a:r>
              <a:rPr lang="en-US" b="1" baseline="0" dirty="0" smtClean="0"/>
              <a:t> nursing education</a:t>
            </a:r>
            <a:r>
              <a:rPr lang="en-US" b="1" dirty="0" smtClean="0"/>
              <a:t>. </a:t>
            </a:r>
            <a:r>
              <a:rPr lang="en-US" dirty="0" smtClean="0"/>
              <a:t>We need to</a:t>
            </a:r>
            <a:r>
              <a:rPr lang="en-US" baseline="0" dirty="0" smtClean="0"/>
              <a:t> prepare our nursing workforce for the future by strengthening education and training. </a:t>
            </a:r>
          </a:p>
          <a:p>
            <a:pPr defTabSz="457149">
              <a:spcBef>
                <a:spcPct val="0"/>
              </a:spcBef>
              <a:defRPr/>
            </a:pPr>
            <a:endParaRPr lang="en-US" b="1" dirty="0" smtClean="0"/>
          </a:p>
          <a:p>
            <a:pPr defTabSz="457149">
              <a:spcBef>
                <a:spcPct val="0"/>
              </a:spcBef>
              <a:defRPr/>
            </a:pPr>
            <a:r>
              <a:rPr lang="en-US" b="1" dirty="0" smtClean="0"/>
              <a:t>Improve</a:t>
            </a:r>
            <a:r>
              <a:rPr lang="en-US" b="1" baseline="0" dirty="0" smtClean="0"/>
              <a:t> access to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Promote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57149">
              <a:spcBef>
                <a:spcPct val="0"/>
              </a:spcBef>
              <a:defRPr/>
            </a:pPr>
            <a:r>
              <a:rPr lang="en-US" b="1" dirty="0" smtClean="0"/>
              <a:t>Increase diversity in nursing.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b="1" dirty="0" smtClean="0"/>
              <a:t>Collect</a:t>
            </a:r>
            <a:r>
              <a:rPr lang="en-US" b="1" baseline="0" dirty="0" smtClean="0"/>
              <a:t> workforce d</a:t>
            </a:r>
            <a:r>
              <a:rPr lang="en-US" b="1" dirty="0" smtClean="0"/>
              <a:t>ata: </a:t>
            </a:r>
            <a:r>
              <a:rPr lang="en-US" b="0" baseline="0" dirty="0" smtClean="0"/>
              <a:t>W</a:t>
            </a:r>
            <a:r>
              <a:rPr lang="en-US" baseline="0" dirty="0" smtClean="0"/>
              <a:t>e need accurate data to predict workforce needs and competencies, assess quality, and determine what’s working and what’s not. Data can inform all we do, so we are working on that across all pillars as well.</a:t>
            </a:r>
          </a:p>
          <a:p>
            <a:endParaRPr lang="en-US" baseline="0" dirty="0" smtClean="0"/>
          </a:p>
          <a:p>
            <a:r>
              <a:rPr lang="en-US" baseline="0" dirty="0" smtClean="0"/>
              <a:t>Through efforts in these areas, we are working to build healthier communities to help everyone live the healthiest life possible. </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We know that there are many factors that affect</a:t>
            </a:r>
            <a:r>
              <a:rPr lang="en-US" sz="1600" kern="1200" baseline="0" dirty="0" smtClean="0">
                <a:solidFill>
                  <a:schemeClr val="tx1"/>
                </a:solidFill>
                <a:effectLst/>
                <a:latin typeface="+mn-lt"/>
                <a:ea typeface="+mn-ea"/>
                <a:cs typeface="+mn-cs"/>
              </a:rPr>
              <a:t> health. </a:t>
            </a:r>
            <a:r>
              <a:rPr lang="en-US" sz="1600" kern="1200" dirty="0" smtClean="0">
                <a:solidFill>
                  <a:schemeClr val="tx1"/>
                </a:solidFill>
                <a:effectLst/>
                <a:latin typeface="+mn-lt"/>
                <a:ea typeface="+mn-ea"/>
                <a:cs typeface="+mn-cs"/>
              </a:rPr>
              <a:t>In today’s America, too many people’s health is tied to how much money they make, how much school they’ve completed, and the neighborhoods they live in. People’s health has a lot to do with the individual decisions they make – that’s for sure. But the choices that we all make are based on the choices we have. </a:t>
            </a:r>
          </a:p>
          <a:p>
            <a:endParaRPr lang="en-US" sz="1600" dirty="0" smtClean="0"/>
          </a:p>
          <a:p>
            <a:endParaRPr lang="en-US" sz="1600" dirty="0" smtClean="0"/>
          </a:p>
          <a:p>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5</a:t>
            </a:fld>
            <a:endParaRPr lang="en-US" dirty="0"/>
          </a:p>
        </p:txBody>
      </p:sp>
    </p:spTree>
    <p:extLst>
      <p:ext uri="{BB962C8B-B14F-4D97-AF65-F5344CB8AC3E}">
        <p14:creationId xmlns:p14="http://schemas.microsoft.com/office/powerpoint/2010/main" val="163058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These social determinants</a:t>
            </a:r>
            <a:r>
              <a:rPr lang="en-US" sz="1600" baseline="0" dirty="0" smtClean="0"/>
              <a:t> of health, including p</a:t>
            </a:r>
            <a:r>
              <a:rPr lang="en-US" sz="1600" dirty="0" smtClean="0"/>
              <a:t>overty, inequity, violence, poor housing, lack of a good education, lack of jobs, lack of access to healthy food or safe places to play –</a:t>
            </a:r>
            <a:r>
              <a:rPr lang="en-US" sz="1600" baseline="0" dirty="0" smtClean="0"/>
              <a:t> </a:t>
            </a:r>
            <a:r>
              <a:rPr lang="en-US" sz="1600" dirty="0" smtClean="0"/>
              <a:t>are responsible for an estimated 80 percent of all illnesses; only 20 percent can be attributed to biological causes alone.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a:t>
            </a:r>
            <a:r>
              <a:rPr lang="en-US" sz="1600" baseline="0" dirty="0" smtClean="0"/>
              <a:t> </a:t>
            </a:r>
            <a:r>
              <a:rPr lang="en-US" sz="1600" dirty="0" err="1" smtClean="0"/>
              <a:t>Braveman</a:t>
            </a:r>
            <a:r>
              <a:rPr lang="en-US" sz="1600" dirty="0" smtClean="0"/>
              <a:t>, P., &amp; Gottlieb, L. (2014). The social determinants of health: it's time to consider the causes of the causes. </a:t>
            </a:r>
            <a:r>
              <a:rPr lang="en-US" sz="1600" i="1" dirty="0" smtClean="0"/>
              <a:t>Public Health Reports</a:t>
            </a:r>
            <a:r>
              <a:rPr lang="en-US" sz="1600" dirty="0" smtClean="0"/>
              <a:t>, </a:t>
            </a:r>
            <a:r>
              <a:rPr lang="en-US" sz="1600" i="1" dirty="0" smtClean="0"/>
              <a:t>129</a:t>
            </a:r>
            <a:r>
              <a:rPr lang="en-US" sz="1600" dirty="0" smtClean="0"/>
              <a:t>.</a:t>
            </a:r>
          </a:p>
          <a:p>
            <a:endParaRPr lang="en-US" sz="1600" dirty="0"/>
          </a:p>
        </p:txBody>
      </p:sp>
      <p:sp>
        <p:nvSpPr>
          <p:cNvPr id="4" name="Slide Number Placeholder 3"/>
          <p:cNvSpPr>
            <a:spLocks noGrp="1"/>
          </p:cNvSpPr>
          <p:nvPr>
            <p:ph type="sldNum" sz="quarter" idx="10"/>
          </p:nvPr>
        </p:nvSpPr>
        <p:spPr/>
        <p:txBody>
          <a:bodyPr/>
          <a:lstStyle/>
          <a:p>
            <a:fld id="{41E8A5FA-1347-42D1-B6F4-FB263AC77D88}" type="slidenum">
              <a:rPr lang="en-US" smtClean="0"/>
              <a:t>6</a:t>
            </a:fld>
            <a:endParaRPr lang="en-US"/>
          </a:p>
        </p:txBody>
      </p:sp>
    </p:spTree>
    <p:extLst>
      <p:ext uri="{BB962C8B-B14F-4D97-AF65-F5344CB8AC3E}">
        <p14:creationId xmlns:p14="http://schemas.microsoft.com/office/powerpoint/2010/main" val="21435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And</a:t>
            </a:r>
            <a:r>
              <a:rPr lang="en-US" sz="1600" kern="1200" baseline="0" dirty="0" smtClean="0">
                <a:solidFill>
                  <a:schemeClr val="tx1"/>
                </a:solidFill>
                <a:effectLst/>
                <a:latin typeface="+mn-lt"/>
                <a:ea typeface="+mn-ea"/>
                <a:cs typeface="+mn-cs"/>
              </a:rPr>
              <a:t> as a nation, w</a:t>
            </a:r>
            <a:r>
              <a:rPr lang="en-US" sz="1600" kern="1200" dirty="0" smtClean="0">
                <a:solidFill>
                  <a:schemeClr val="tx1"/>
                </a:solidFill>
                <a:effectLst/>
                <a:latin typeface="+mn-lt"/>
                <a:ea typeface="+mn-ea"/>
                <a:cs typeface="+mn-cs"/>
              </a:rPr>
              <a:t>e’re not as healthy as we think we are. Too many of our children are still overweight or obese. And that means they’re facing the specter of a lifetime of chronic disease.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In fact, right now, a shocking 75 percent of America’s young adults are too fat, too poorly educated or too tied up in the criminal system to serve in the military.* </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Research warns that if we don’t do something about our kids’ weight now, they will be the first generation in American history to live shorter and sicker lives than their parents.</a:t>
            </a:r>
          </a:p>
          <a:p>
            <a:r>
              <a:rPr lang="en-US" sz="1600" kern="1200" dirty="0" smtClean="0">
                <a:solidFill>
                  <a:schemeClr val="tx1"/>
                </a:solidFill>
                <a:effectLst/>
                <a:latin typeface="+mn-lt"/>
                <a:ea typeface="+mn-ea"/>
                <a:cs typeface="+mn-cs"/>
              </a:rPr>
              <a:t> </a:t>
            </a:r>
          </a:p>
          <a:p>
            <a:r>
              <a:rPr lang="en-US" sz="1600" kern="1200" dirty="0" smtClean="0">
                <a:solidFill>
                  <a:schemeClr val="tx1"/>
                </a:solidFill>
                <a:effectLst/>
                <a:latin typeface="+mn-lt"/>
                <a:ea typeface="+mn-ea"/>
                <a:cs typeface="+mn-cs"/>
              </a:rPr>
              <a:t>One of every two deaths in this country is still linked to chronic diseases like diabetes, heart disease and stroke.** </a:t>
            </a:r>
          </a:p>
          <a:p>
            <a:endParaRPr lang="en-US" sz="1600" kern="1200" dirty="0" smtClean="0">
              <a:solidFill>
                <a:schemeClr val="tx1"/>
              </a:solidFill>
              <a:effectLst/>
              <a:latin typeface="+mn-lt"/>
              <a:ea typeface="+mn-ea"/>
              <a:cs typeface="+mn-cs"/>
            </a:endParaRPr>
          </a:p>
          <a:p>
            <a:endParaRPr lang="en-US" sz="2000" dirty="0" smtClean="0"/>
          </a:p>
          <a:p>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Source: </a:t>
            </a:r>
            <a:r>
              <a:rPr lang="en-US" sz="1200" kern="1200" dirty="0" smtClean="0">
                <a:solidFill>
                  <a:schemeClr val="tx1"/>
                </a:solidFill>
                <a:effectLst/>
                <a:latin typeface="+mn-lt"/>
                <a:ea typeface="+mn-ea"/>
                <a:cs typeface="+mn-cs"/>
              </a:rPr>
              <a:t>Mission Readiness. 2014. </a:t>
            </a:r>
            <a:r>
              <a:rPr lang="en-US" sz="1200" i="1" kern="1200" dirty="0" smtClean="0">
                <a:solidFill>
                  <a:schemeClr val="tx1"/>
                </a:solidFill>
                <a:effectLst/>
                <a:latin typeface="+mn-lt"/>
                <a:ea typeface="+mn-ea"/>
                <a:cs typeface="+mn-cs"/>
              </a:rPr>
              <a:t>Retreat Is Not an Option. </a:t>
            </a:r>
            <a:r>
              <a:rPr lang="en-US" sz="1200" kern="1200" dirty="0" smtClean="0">
                <a:solidFill>
                  <a:schemeClr val="tx1"/>
                </a:solidFill>
                <a:effectLst/>
                <a:latin typeface="+mn-lt"/>
                <a:ea typeface="+mn-ea"/>
                <a:cs typeface="+mn-cs"/>
              </a:rPr>
              <a:t>Washington, D.C. Available at: </a:t>
            </a:r>
            <a:r>
              <a:rPr lang="en-US" sz="1200" u="sng" kern="1200" dirty="0" smtClean="0">
                <a:solidFill>
                  <a:schemeClr val="tx1"/>
                </a:solidFill>
                <a:effectLst/>
                <a:latin typeface="+mn-lt"/>
                <a:ea typeface="+mn-ea"/>
                <a:cs typeface="+mn-cs"/>
                <a:hlinkClick r:id="rId3"/>
              </a:rPr>
              <a:t>http://missionreadiness.s3.amazonaws.com/wp-content/uploads/MR-NAT-Retreat-Not-an-Option2.pdf</a:t>
            </a:r>
            <a:endParaRPr lang="en-US" sz="1200" kern="1200" dirty="0" smtClean="0">
              <a:solidFill>
                <a:schemeClr val="tx1"/>
              </a:solidFill>
              <a:effectLst/>
              <a:latin typeface="+mn-lt"/>
              <a:ea typeface="+mn-ea"/>
              <a:cs typeface="+mn-cs"/>
            </a:endParaRPr>
          </a:p>
          <a:p>
            <a:r>
              <a:rPr lang="en-US" sz="1200" b="0" i="0" u="none" strike="noStrike" kern="1200" baseline="0" dirty="0" smtClean="0">
                <a:solidFill>
                  <a:schemeClr val="tx1"/>
                </a:solidFill>
                <a:latin typeface="+mn-lt"/>
                <a:ea typeface="+mn-ea"/>
                <a:cs typeface="+mn-cs"/>
              </a:rPr>
              <a:t>Source: Woolf SH and </a:t>
            </a:r>
            <a:r>
              <a:rPr lang="en-US" sz="1200" b="0" i="0" u="none" strike="noStrike" kern="1200" baseline="0" dirty="0" err="1" smtClean="0">
                <a:solidFill>
                  <a:schemeClr val="tx1"/>
                </a:solidFill>
                <a:latin typeface="+mn-lt"/>
                <a:ea typeface="+mn-ea"/>
                <a:cs typeface="+mn-cs"/>
              </a:rPr>
              <a:t>Laudan</a:t>
            </a:r>
            <a:r>
              <a:rPr lang="en-US" sz="1200" b="0" i="0" u="none" strike="noStrike" kern="1200" baseline="0" dirty="0" smtClean="0">
                <a:solidFill>
                  <a:schemeClr val="tx1"/>
                </a:solidFill>
                <a:latin typeface="+mn-lt"/>
                <a:ea typeface="+mn-ea"/>
                <a:cs typeface="+mn-cs"/>
              </a:rPr>
              <a:t> A, eds. </a:t>
            </a:r>
            <a:r>
              <a:rPr lang="en-US" sz="1200" b="0" i="1" u="none" strike="noStrike" kern="1200" baseline="0" dirty="0" smtClean="0">
                <a:solidFill>
                  <a:schemeClr val="tx1"/>
                </a:solidFill>
                <a:latin typeface="+mn-lt"/>
                <a:ea typeface="+mn-ea"/>
                <a:cs typeface="+mn-cs"/>
              </a:rPr>
              <a:t>U.S. Health in International Perspective: Shorter Lives, Poorer Health</a:t>
            </a:r>
            <a:r>
              <a:rPr lang="en-US" sz="1200" b="0" i="0" u="none" strike="noStrike" kern="1200" baseline="0" dirty="0" smtClean="0">
                <a:solidFill>
                  <a:schemeClr val="tx1"/>
                </a:solidFill>
                <a:latin typeface="+mn-lt"/>
                <a:ea typeface="+mn-ea"/>
                <a:cs typeface="+mn-cs"/>
              </a:rPr>
              <a:t>. Washington: National</a:t>
            </a:r>
          </a:p>
          <a:p>
            <a:r>
              <a:rPr lang="en-US" sz="1200" b="0" i="0" u="none" strike="noStrike" kern="1200" baseline="0" dirty="0" smtClean="0">
                <a:solidFill>
                  <a:schemeClr val="tx1"/>
                </a:solidFill>
                <a:latin typeface="+mn-lt"/>
                <a:ea typeface="+mn-ea"/>
                <a:cs typeface="+mn-cs"/>
              </a:rPr>
              <a:t>Academies Press; 2013, </a:t>
            </a:r>
            <a:r>
              <a:rPr lang="en-US" sz="1200" b="0" i="1" u="none" strike="noStrike" kern="1200" baseline="0" dirty="0" smtClean="0">
                <a:solidFill>
                  <a:schemeClr val="tx1"/>
                </a:solidFill>
                <a:latin typeface="+mn-lt"/>
                <a:ea typeface="+mn-ea"/>
                <a:cs typeface="+mn-cs"/>
              </a:rPr>
              <a:t>www.ncbi.nlm.nih.gov/books/NBK154476/</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7</a:t>
            </a:fld>
            <a:endParaRPr lang="en-US" dirty="0"/>
          </a:p>
        </p:txBody>
      </p:sp>
    </p:spTree>
    <p:extLst>
      <p:ext uri="{BB962C8B-B14F-4D97-AF65-F5344CB8AC3E}">
        <p14:creationId xmlns:p14="http://schemas.microsoft.com/office/powerpoint/2010/main" val="559110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latin typeface="+mn-lt"/>
                <a:ea typeface="+mn-ea"/>
                <a:cs typeface="+mn-cs"/>
              </a:rPr>
              <a:t>These problems are compounded if you are poor or a member of a minority group. Your zip code may be a better indicator of your health than your genetics. For example, babies born to mothers in Maryland's Montgomery County and Virginia's Arlington and Fairfax Counties can expect to live six to eight years longer than babies born to mothers in Washington, D.C.--just a few subway stops away.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endParaRPr lang="en-US" sz="1600" kern="1200" dirty="0" smtClean="0">
              <a:solidFill>
                <a:schemeClr val="tx1"/>
              </a:solidFill>
              <a:effectLst/>
              <a:latin typeface="+mn-lt"/>
              <a:ea typeface="+mn-ea"/>
              <a:cs typeface="+mn-cs"/>
            </a:endParaRPr>
          </a:p>
          <a:p>
            <a:r>
              <a:rPr lang="en-US" sz="1600" kern="1200" dirty="0" smtClean="0">
                <a:solidFill>
                  <a:schemeClr val="tx1"/>
                </a:solidFill>
                <a:effectLst/>
                <a:latin typeface="+mn-lt"/>
                <a:ea typeface="+mn-ea"/>
                <a:cs typeface="+mn-cs"/>
              </a:rPr>
              <a:t>Source: </a:t>
            </a:r>
            <a:r>
              <a:rPr lang="en-US" sz="1200" b="0" i="0" u="none" strike="noStrike" kern="1200" baseline="0" dirty="0" smtClean="0">
                <a:solidFill>
                  <a:schemeClr val="tx1"/>
                </a:solidFill>
                <a:latin typeface="+mn-lt"/>
                <a:ea typeface="+mn-ea"/>
                <a:cs typeface="+mn-cs"/>
              </a:rPr>
              <a:t>Arkin E, </a:t>
            </a:r>
            <a:r>
              <a:rPr lang="en-US" sz="1200" b="0" i="0" u="none" strike="noStrike" kern="1200" baseline="0" dirty="0" err="1" smtClean="0">
                <a:solidFill>
                  <a:schemeClr val="tx1"/>
                </a:solidFill>
                <a:latin typeface="+mn-lt"/>
                <a:ea typeface="+mn-ea"/>
                <a:cs typeface="+mn-cs"/>
              </a:rPr>
              <a:t>Braveman</a:t>
            </a:r>
            <a:r>
              <a:rPr lang="en-US" sz="1200" b="0" i="0" u="none" strike="noStrike" kern="1200" baseline="0" dirty="0" smtClean="0">
                <a:solidFill>
                  <a:schemeClr val="tx1"/>
                </a:solidFill>
                <a:latin typeface="+mn-lt"/>
                <a:ea typeface="+mn-ea"/>
                <a:cs typeface="+mn-cs"/>
              </a:rPr>
              <a:t> P, </a:t>
            </a:r>
            <a:r>
              <a:rPr lang="en-US" sz="1200" b="0" i="0" u="none" strike="noStrike" kern="1200" baseline="0" dirty="0" err="1" smtClean="0">
                <a:solidFill>
                  <a:schemeClr val="tx1"/>
                </a:solidFill>
                <a:latin typeface="+mn-lt"/>
                <a:ea typeface="+mn-ea"/>
                <a:cs typeface="+mn-cs"/>
              </a:rPr>
              <a:t>Egerter</a:t>
            </a:r>
            <a:r>
              <a:rPr lang="en-US" sz="1200" b="0" i="0" u="none" strike="noStrike" kern="1200" baseline="0" dirty="0" smtClean="0">
                <a:solidFill>
                  <a:schemeClr val="tx1"/>
                </a:solidFill>
                <a:latin typeface="+mn-lt"/>
                <a:ea typeface="+mn-ea"/>
                <a:cs typeface="+mn-cs"/>
              </a:rPr>
              <a:t> S, Williams D (eds.) </a:t>
            </a:r>
            <a:r>
              <a:rPr lang="en-US" sz="1200" b="0" i="1" u="none" strike="noStrike" kern="1200" baseline="0" dirty="0" smtClean="0">
                <a:solidFill>
                  <a:schemeClr val="tx1"/>
                </a:solidFill>
                <a:latin typeface="+mn-lt"/>
                <a:ea typeface="+mn-ea"/>
                <a:cs typeface="+mn-cs"/>
              </a:rPr>
              <a:t>Time to Act: Investing in the Health of Our Children and Communities</a:t>
            </a:r>
            <a:r>
              <a:rPr lang="en-US" sz="1200" b="0" i="0" u="none" strike="noStrike" kern="1200" baseline="0" dirty="0" smtClean="0">
                <a:solidFill>
                  <a:schemeClr val="tx1"/>
                </a:solidFill>
                <a:latin typeface="+mn-lt"/>
                <a:ea typeface="+mn-ea"/>
                <a:cs typeface="+mn-cs"/>
              </a:rPr>
              <a:t>. Princeton, N.J.: Robert Wood Johnson Foundation Commission to Build a Healthier America; 2014, p. 90.</a:t>
            </a:r>
            <a:endParaRPr lang="en-US" sz="1600" kern="1200" dirty="0" smtClean="0">
              <a:solidFill>
                <a:schemeClr val="tx1"/>
              </a:solidFill>
              <a:effectLst/>
              <a:latin typeface="+mn-lt"/>
              <a:ea typeface="+mn-ea"/>
              <a:cs typeface="+mn-cs"/>
            </a:endParaRPr>
          </a:p>
          <a:p>
            <a:endParaRPr lang="en-US" sz="1600" dirty="0" smtClean="0"/>
          </a:p>
          <a:p>
            <a:r>
              <a:rPr lang="en-US" sz="1600" dirty="0" smtClean="0"/>
              <a:t>[You</a:t>
            </a:r>
            <a:r>
              <a:rPr lang="en-US" sz="1600" baseline="0" dirty="0" smtClean="0"/>
              <a:t> can see maps for other metro areas here: http://www.societyhealth.vcu.edu/work/the-projects/mapping-life-expectancy.html]</a:t>
            </a:r>
            <a:endParaRPr lang="en-US" sz="1600" dirty="0"/>
          </a:p>
        </p:txBody>
      </p:sp>
      <p:sp>
        <p:nvSpPr>
          <p:cNvPr id="4" name="Slide Number Placeholder 3"/>
          <p:cNvSpPr>
            <a:spLocks noGrp="1"/>
          </p:cNvSpPr>
          <p:nvPr>
            <p:ph type="sldNum" sz="quarter" idx="10"/>
          </p:nvPr>
        </p:nvSpPr>
        <p:spPr/>
        <p:txBody>
          <a:bodyPr/>
          <a:lstStyle/>
          <a:p>
            <a:pPr>
              <a:defRPr/>
            </a:pPr>
            <a:fld id="{8534EF41-5AB4-4F3B-9CB2-71A30C75547E}" type="slidenum">
              <a:rPr lang="en-US" smtClean="0"/>
              <a:pPr>
                <a:defRPr/>
              </a:pPr>
              <a:t>8</a:t>
            </a:fld>
            <a:endParaRPr lang="en-US" dirty="0"/>
          </a:p>
        </p:txBody>
      </p:sp>
    </p:spTree>
    <p:extLst>
      <p:ext uri="{BB962C8B-B14F-4D97-AF65-F5344CB8AC3E}">
        <p14:creationId xmlns:p14="http://schemas.microsoft.com/office/powerpoint/2010/main" val="720812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defTabSz="448650">
              <a:lnSpc>
                <a:spcPct val="150000"/>
              </a:lnSpc>
              <a:defRPr/>
            </a:pPr>
            <a:r>
              <a:rPr lang="en-US" sz="1600" dirty="0" smtClean="0"/>
              <a:t>That’s why we need to build a Culture of Health. Building </a:t>
            </a:r>
            <a:r>
              <a:rPr lang="en-US" sz="1600" dirty="0"/>
              <a:t>a Culture of Health is a movement </a:t>
            </a:r>
            <a:r>
              <a:rPr lang="en-US" sz="1600" dirty="0" smtClean="0"/>
              <a:t>led</a:t>
            </a:r>
            <a:r>
              <a:rPr lang="en-US" sz="1600" baseline="0" dirty="0" smtClean="0"/>
              <a:t> by the Robert Wood Johnson Foundation and shared with others to </a:t>
            </a:r>
            <a:r>
              <a:rPr lang="en-US" sz="1600" dirty="0" smtClean="0"/>
              <a:t>take </a:t>
            </a:r>
            <a:r>
              <a:rPr lang="en-US" sz="1600" dirty="0"/>
              <a:t>on one of the most pervasive challenges of our time: improving the health and well-being of everyone in America. A Culture of Health places well-being at the center of every aspect of life, so that </a:t>
            </a:r>
            <a:r>
              <a:rPr lang="en-US" sz="1600" i="1" dirty="0"/>
              <a:t>all </a:t>
            </a:r>
            <a:r>
              <a:rPr lang="en-US" sz="1600" dirty="0"/>
              <a:t>communities can flourish and </a:t>
            </a:r>
            <a:r>
              <a:rPr lang="en-US" sz="1600" i="1" dirty="0"/>
              <a:t>all </a:t>
            </a:r>
            <a:r>
              <a:rPr lang="en-US" sz="1600" dirty="0"/>
              <a:t>individuals thrive, regardless of race, creed, income, or location. It’s built on the premise that everyone deserves to live the healthiest life possible</a:t>
            </a:r>
            <a:r>
              <a:rPr lang="en-US" sz="1600" dirty="0" smtClean="0"/>
              <a:t>.</a:t>
            </a:r>
          </a:p>
          <a:p>
            <a:pPr defTabSz="448650">
              <a:lnSpc>
                <a:spcPct val="150000"/>
              </a:lnSpc>
              <a:defRPr/>
            </a:pPr>
            <a:endParaRPr lang="en-US" sz="1600" dirty="0" smtClean="0"/>
          </a:p>
          <a:p>
            <a:pPr>
              <a:lnSpc>
                <a:spcPct val="150000"/>
              </a:lnSpc>
            </a:pPr>
            <a:endParaRPr lang="en-US" sz="1600" b="1" dirty="0"/>
          </a:p>
          <a:p>
            <a:pPr defTabSz="448650">
              <a:lnSpc>
                <a:spcPct val="150000"/>
              </a:lnSpc>
              <a:defRPr/>
            </a:pPr>
            <a:endParaRPr lang="en-US" sz="1600" dirty="0"/>
          </a:p>
        </p:txBody>
      </p:sp>
      <p:sp>
        <p:nvSpPr>
          <p:cNvPr id="4" name="Slide Number Placeholder 3"/>
          <p:cNvSpPr>
            <a:spLocks noGrp="1"/>
          </p:cNvSpPr>
          <p:nvPr>
            <p:ph type="sldNum" sz="quarter" idx="10"/>
          </p:nvPr>
        </p:nvSpPr>
        <p:spPr/>
        <p:txBody>
          <a:bodyPr/>
          <a:lstStyle/>
          <a:p>
            <a:pPr>
              <a:defRPr/>
            </a:pPr>
            <a:fld id="{A15EA054-CCD5-4934-AE18-6A77CB4D3EE2}" type="slidenum">
              <a:rPr lang="en-US" smtClean="0"/>
              <a:pPr>
                <a:defRPr/>
              </a:pPr>
              <a:t>9</a:t>
            </a:fld>
            <a:endParaRPr lang="en-US" dirty="0"/>
          </a:p>
        </p:txBody>
      </p:sp>
    </p:spTree>
    <p:extLst>
      <p:ext uri="{BB962C8B-B14F-4D97-AF65-F5344CB8AC3E}">
        <p14:creationId xmlns:p14="http://schemas.microsoft.com/office/powerpoint/2010/main" val="28800543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A65702-1B7D-419C-B979-CFAE9F5ED232}" type="datetime1">
              <a:rPr lang="en-US" smtClean="0"/>
              <a:t>9/27/2018</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57AAC9-17F7-4EBA-8380-7427E1284CF9}" type="datetime1">
              <a:rPr lang="en-US" smtClean="0"/>
              <a:t>9/27/2018</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26309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Header Alternate">
    <p:spTree>
      <p:nvGrpSpPr>
        <p:cNvPr id="1" name=""/>
        <p:cNvGrpSpPr/>
        <p:nvPr/>
      </p:nvGrpSpPr>
      <p:grpSpPr>
        <a:xfrm>
          <a:off x="0" y="0"/>
          <a:ext cx="0" cy="0"/>
          <a:chOff x="0" y="0"/>
          <a:chExt cx="0" cy="0"/>
        </a:xfrm>
      </p:grpSpPr>
      <p:sp>
        <p:nvSpPr>
          <p:cNvPr id="11" name="Rectangle 10"/>
          <p:cNvSpPr/>
          <p:nvPr userDrawn="1"/>
        </p:nvSpPr>
        <p:spPr bwMode="grayWhite">
          <a:xfrm>
            <a:off x="0" y="0"/>
            <a:ext cx="9144000" cy="6858000"/>
          </a:xfrm>
          <a:prstGeom prst="rect">
            <a:avLst/>
          </a:prstGeom>
          <a:solidFill>
            <a:schemeClr val="accent4"/>
          </a:solidFill>
          <a:ln w="9525" cap="flat" cmpd="sng" algn="ctr">
            <a:noFill/>
            <a:prstDash val="solid"/>
            <a:round/>
            <a:headEnd type="none" w="med" len="med"/>
            <a:tailEnd type="none" w="med" len="med"/>
          </a:ln>
          <a:effectLst/>
        </p:spPr>
        <p:txBody>
          <a:bodyPr/>
          <a:lstStyle/>
          <a:p>
            <a:pPr>
              <a:defRPr/>
            </a:pPr>
            <a:endParaRPr lang="en-US" dirty="0">
              <a:solidFill>
                <a:schemeClr val="bg2"/>
              </a:solidFill>
              <a:latin typeface="+mn-lt"/>
            </a:endParaRPr>
          </a:p>
        </p:txBody>
      </p:sp>
      <p:sp>
        <p:nvSpPr>
          <p:cNvPr id="12" name="Freeform 5"/>
          <p:cNvSpPr>
            <a:spLocks/>
          </p:cNvSpPr>
          <p:nvPr userDrawn="1"/>
        </p:nvSpPr>
        <p:spPr bwMode="ltGray">
          <a:xfrm>
            <a:off x="0" y="0"/>
            <a:ext cx="6667500" cy="5232400"/>
          </a:xfrm>
          <a:custGeom>
            <a:avLst/>
            <a:gdLst/>
            <a:ahLst/>
            <a:cxnLst>
              <a:cxn ang="0">
                <a:pos x="0" y="3296"/>
              </a:cxn>
              <a:cxn ang="0">
                <a:pos x="0" y="3296"/>
              </a:cxn>
              <a:cxn ang="0">
                <a:pos x="184" y="3178"/>
              </a:cxn>
              <a:cxn ang="0">
                <a:pos x="364" y="3062"/>
              </a:cxn>
              <a:cxn ang="0">
                <a:pos x="540" y="2946"/>
              </a:cxn>
              <a:cxn ang="0">
                <a:pos x="712" y="2832"/>
              </a:cxn>
              <a:cxn ang="0">
                <a:pos x="882" y="2718"/>
              </a:cxn>
              <a:cxn ang="0">
                <a:pos x="1046" y="2606"/>
              </a:cxn>
              <a:cxn ang="0">
                <a:pos x="1208" y="2492"/>
              </a:cxn>
              <a:cxn ang="0">
                <a:pos x="1366" y="2382"/>
              </a:cxn>
              <a:cxn ang="0">
                <a:pos x="1520" y="2272"/>
              </a:cxn>
              <a:cxn ang="0">
                <a:pos x="1672" y="2162"/>
              </a:cxn>
              <a:cxn ang="0">
                <a:pos x="1820" y="2054"/>
              </a:cxn>
              <a:cxn ang="0">
                <a:pos x="1964" y="1946"/>
              </a:cxn>
              <a:cxn ang="0">
                <a:pos x="2104" y="1840"/>
              </a:cxn>
              <a:cxn ang="0">
                <a:pos x="2242" y="1734"/>
              </a:cxn>
              <a:cxn ang="0">
                <a:pos x="2378" y="1628"/>
              </a:cxn>
              <a:cxn ang="0">
                <a:pos x="2508" y="1526"/>
              </a:cxn>
              <a:cxn ang="0">
                <a:pos x="2636" y="1422"/>
              </a:cxn>
              <a:cxn ang="0">
                <a:pos x="2762" y="1320"/>
              </a:cxn>
              <a:cxn ang="0">
                <a:pos x="2882" y="1220"/>
              </a:cxn>
              <a:cxn ang="0">
                <a:pos x="3002" y="1120"/>
              </a:cxn>
              <a:cxn ang="0">
                <a:pos x="3118" y="1020"/>
              </a:cxn>
              <a:cxn ang="0">
                <a:pos x="3230" y="922"/>
              </a:cxn>
              <a:cxn ang="0">
                <a:pos x="3446" y="730"/>
              </a:cxn>
              <a:cxn ang="0">
                <a:pos x="3652" y="542"/>
              </a:cxn>
              <a:cxn ang="0">
                <a:pos x="3844" y="356"/>
              </a:cxn>
              <a:cxn ang="0">
                <a:pos x="4028" y="176"/>
              </a:cxn>
              <a:cxn ang="0">
                <a:pos x="4200" y="0"/>
              </a:cxn>
              <a:cxn ang="0">
                <a:pos x="2860" y="0"/>
              </a:cxn>
              <a:cxn ang="0">
                <a:pos x="2860" y="0"/>
              </a:cxn>
              <a:cxn ang="0">
                <a:pos x="2466" y="354"/>
              </a:cxn>
              <a:cxn ang="0">
                <a:pos x="2088" y="692"/>
              </a:cxn>
              <a:cxn ang="0">
                <a:pos x="1720" y="1014"/>
              </a:cxn>
              <a:cxn ang="0">
                <a:pos x="1362" y="1326"/>
              </a:cxn>
              <a:cxn ang="0">
                <a:pos x="1014" y="1628"/>
              </a:cxn>
              <a:cxn ang="0">
                <a:pos x="672" y="1920"/>
              </a:cxn>
              <a:cxn ang="0">
                <a:pos x="0" y="2494"/>
              </a:cxn>
              <a:cxn ang="0">
                <a:pos x="0" y="3296"/>
              </a:cxn>
              <a:cxn ang="0">
                <a:pos x="0" y="3296"/>
              </a:cxn>
            </a:cxnLst>
            <a:rect l="0" t="0" r="r" b="b"/>
            <a:pathLst>
              <a:path w="4200" h="3296">
                <a:moveTo>
                  <a:pt x="0" y="3296"/>
                </a:moveTo>
                <a:lnTo>
                  <a:pt x="0" y="3296"/>
                </a:lnTo>
                <a:lnTo>
                  <a:pt x="184" y="3178"/>
                </a:lnTo>
                <a:lnTo>
                  <a:pt x="364" y="3062"/>
                </a:lnTo>
                <a:lnTo>
                  <a:pt x="540" y="2946"/>
                </a:lnTo>
                <a:lnTo>
                  <a:pt x="712" y="2832"/>
                </a:lnTo>
                <a:lnTo>
                  <a:pt x="882" y="2718"/>
                </a:lnTo>
                <a:lnTo>
                  <a:pt x="1046" y="2606"/>
                </a:lnTo>
                <a:lnTo>
                  <a:pt x="1208" y="2492"/>
                </a:lnTo>
                <a:lnTo>
                  <a:pt x="1366" y="2382"/>
                </a:lnTo>
                <a:lnTo>
                  <a:pt x="1520" y="2272"/>
                </a:lnTo>
                <a:lnTo>
                  <a:pt x="1672" y="2162"/>
                </a:lnTo>
                <a:lnTo>
                  <a:pt x="1820" y="2054"/>
                </a:lnTo>
                <a:lnTo>
                  <a:pt x="1964" y="1946"/>
                </a:lnTo>
                <a:lnTo>
                  <a:pt x="2104" y="1840"/>
                </a:lnTo>
                <a:lnTo>
                  <a:pt x="2242" y="1734"/>
                </a:lnTo>
                <a:lnTo>
                  <a:pt x="2378" y="1628"/>
                </a:lnTo>
                <a:lnTo>
                  <a:pt x="2508" y="1526"/>
                </a:lnTo>
                <a:lnTo>
                  <a:pt x="2636" y="1422"/>
                </a:lnTo>
                <a:lnTo>
                  <a:pt x="2762" y="1320"/>
                </a:lnTo>
                <a:lnTo>
                  <a:pt x="2882" y="1220"/>
                </a:lnTo>
                <a:lnTo>
                  <a:pt x="3002" y="1120"/>
                </a:lnTo>
                <a:lnTo>
                  <a:pt x="3118" y="1020"/>
                </a:lnTo>
                <a:lnTo>
                  <a:pt x="3230" y="922"/>
                </a:lnTo>
                <a:lnTo>
                  <a:pt x="3446" y="730"/>
                </a:lnTo>
                <a:lnTo>
                  <a:pt x="3652" y="542"/>
                </a:lnTo>
                <a:lnTo>
                  <a:pt x="3844" y="356"/>
                </a:lnTo>
                <a:lnTo>
                  <a:pt x="4028" y="176"/>
                </a:lnTo>
                <a:lnTo>
                  <a:pt x="4200" y="0"/>
                </a:lnTo>
                <a:lnTo>
                  <a:pt x="2860" y="0"/>
                </a:lnTo>
                <a:lnTo>
                  <a:pt x="2860" y="0"/>
                </a:lnTo>
                <a:lnTo>
                  <a:pt x="2466" y="354"/>
                </a:lnTo>
                <a:lnTo>
                  <a:pt x="2088" y="692"/>
                </a:lnTo>
                <a:lnTo>
                  <a:pt x="1720" y="1014"/>
                </a:lnTo>
                <a:lnTo>
                  <a:pt x="1362" y="1326"/>
                </a:lnTo>
                <a:lnTo>
                  <a:pt x="1014" y="1628"/>
                </a:lnTo>
                <a:lnTo>
                  <a:pt x="672" y="1920"/>
                </a:lnTo>
                <a:lnTo>
                  <a:pt x="0" y="2494"/>
                </a:lnTo>
                <a:lnTo>
                  <a:pt x="0" y="3296"/>
                </a:lnTo>
                <a:lnTo>
                  <a:pt x="0" y="329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3" name="Freeform 6"/>
          <p:cNvSpPr>
            <a:spLocks/>
          </p:cNvSpPr>
          <p:nvPr userDrawn="1"/>
        </p:nvSpPr>
        <p:spPr bwMode="ltGray">
          <a:xfrm>
            <a:off x="0" y="1"/>
            <a:ext cx="9144000" cy="6296025"/>
          </a:xfrm>
          <a:custGeom>
            <a:avLst/>
            <a:gdLst/>
            <a:ahLst/>
            <a:cxnLst>
              <a:cxn ang="0">
                <a:pos x="5760" y="320"/>
              </a:cxn>
              <a:cxn ang="0">
                <a:pos x="5760" y="0"/>
              </a:cxn>
              <a:cxn ang="0">
                <a:pos x="5522" y="0"/>
              </a:cxn>
              <a:cxn ang="0">
                <a:pos x="5522" y="0"/>
              </a:cxn>
              <a:cxn ang="0">
                <a:pos x="4574" y="618"/>
              </a:cxn>
              <a:cxn ang="0">
                <a:pos x="3716" y="1174"/>
              </a:cxn>
              <a:cxn ang="0">
                <a:pos x="2940" y="1678"/>
              </a:cxn>
              <a:cxn ang="0">
                <a:pos x="2238" y="2130"/>
              </a:cxn>
              <a:cxn ang="0">
                <a:pos x="1600" y="2538"/>
              </a:cxn>
              <a:cxn ang="0">
                <a:pos x="1020" y="2904"/>
              </a:cxn>
              <a:cxn ang="0">
                <a:pos x="490" y="3234"/>
              </a:cxn>
              <a:cxn ang="0">
                <a:pos x="240" y="3388"/>
              </a:cxn>
              <a:cxn ang="0">
                <a:pos x="0" y="3534"/>
              </a:cxn>
              <a:cxn ang="0">
                <a:pos x="0" y="3966"/>
              </a:cxn>
              <a:cxn ang="0">
                <a:pos x="0" y="3966"/>
              </a:cxn>
              <a:cxn ang="0">
                <a:pos x="348" y="3822"/>
              </a:cxn>
              <a:cxn ang="0">
                <a:pos x="682" y="3680"/>
              </a:cxn>
              <a:cxn ang="0">
                <a:pos x="1002" y="3538"/>
              </a:cxn>
              <a:cxn ang="0">
                <a:pos x="1310" y="3398"/>
              </a:cxn>
              <a:cxn ang="0">
                <a:pos x="1606" y="3258"/>
              </a:cxn>
              <a:cxn ang="0">
                <a:pos x="1888" y="3122"/>
              </a:cxn>
              <a:cxn ang="0">
                <a:pos x="2160" y="2986"/>
              </a:cxn>
              <a:cxn ang="0">
                <a:pos x="2418" y="2852"/>
              </a:cxn>
              <a:cxn ang="0">
                <a:pos x="2666" y="2720"/>
              </a:cxn>
              <a:cxn ang="0">
                <a:pos x="2902" y="2590"/>
              </a:cxn>
              <a:cxn ang="0">
                <a:pos x="3126" y="2462"/>
              </a:cxn>
              <a:cxn ang="0">
                <a:pos x="3340" y="2336"/>
              </a:cxn>
              <a:cxn ang="0">
                <a:pos x="3544" y="2212"/>
              </a:cxn>
              <a:cxn ang="0">
                <a:pos x="3738" y="2090"/>
              </a:cxn>
              <a:cxn ang="0">
                <a:pos x="3920" y="1970"/>
              </a:cxn>
              <a:cxn ang="0">
                <a:pos x="4094" y="1852"/>
              </a:cxn>
              <a:cxn ang="0">
                <a:pos x="4258" y="1736"/>
              </a:cxn>
              <a:cxn ang="0">
                <a:pos x="4412" y="1622"/>
              </a:cxn>
              <a:cxn ang="0">
                <a:pos x="4558" y="1512"/>
              </a:cxn>
              <a:cxn ang="0">
                <a:pos x="4696" y="1404"/>
              </a:cxn>
              <a:cxn ang="0">
                <a:pos x="4824" y="1298"/>
              </a:cxn>
              <a:cxn ang="0">
                <a:pos x="4944" y="1194"/>
              </a:cxn>
              <a:cxn ang="0">
                <a:pos x="5058" y="1094"/>
              </a:cxn>
              <a:cxn ang="0">
                <a:pos x="5162" y="996"/>
              </a:cxn>
              <a:cxn ang="0">
                <a:pos x="5260" y="902"/>
              </a:cxn>
              <a:cxn ang="0">
                <a:pos x="5350" y="810"/>
              </a:cxn>
              <a:cxn ang="0">
                <a:pos x="5434" y="720"/>
              </a:cxn>
              <a:cxn ang="0">
                <a:pos x="5512" y="634"/>
              </a:cxn>
              <a:cxn ang="0">
                <a:pos x="5582" y="550"/>
              </a:cxn>
              <a:cxn ang="0">
                <a:pos x="5648" y="470"/>
              </a:cxn>
              <a:cxn ang="0">
                <a:pos x="5706" y="394"/>
              </a:cxn>
              <a:cxn ang="0">
                <a:pos x="5760" y="320"/>
              </a:cxn>
              <a:cxn ang="0">
                <a:pos x="5760" y="320"/>
              </a:cxn>
            </a:cxnLst>
            <a:rect l="0" t="0" r="r" b="b"/>
            <a:pathLst>
              <a:path w="5760" h="3966">
                <a:moveTo>
                  <a:pt x="5760" y="320"/>
                </a:moveTo>
                <a:lnTo>
                  <a:pt x="5760" y="0"/>
                </a:lnTo>
                <a:lnTo>
                  <a:pt x="5522" y="0"/>
                </a:lnTo>
                <a:lnTo>
                  <a:pt x="5522" y="0"/>
                </a:lnTo>
                <a:lnTo>
                  <a:pt x="4574" y="618"/>
                </a:lnTo>
                <a:lnTo>
                  <a:pt x="3716" y="1174"/>
                </a:lnTo>
                <a:lnTo>
                  <a:pt x="2940" y="1678"/>
                </a:lnTo>
                <a:lnTo>
                  <a:pt x="2238" y="2130"/>
                </a:lnTo>
                <a:lnTo>
                  <a:pt x="1600" y="2538"/>
                </a:lnTo>
                <a:lnTo>
                  <a:pt x="1020" y="2904"/>
                </a:lnTo>
                <a:lnTo>
                  <a:pt x="490" y="3234"/>
                </a:lnTo>
                <a:lnTo>
                  <a:pt x="240" y="3388"/>
                </a:lnTo>
                <a:lnTo>
                  <a:pt x="0" y="3534"/>
                </a:lnTo>
                <a:lnTo>
                  <a:pt x="0" y="3966"/>
                </a:lnTo>
                <a:lnTo>
                  <a:pt x="0" y="3966"/>
                </a:lnTo>
                <a:lnTo>
                  <a:pt x="348" y="3822"/>
                </a:lnTo>
                <a:lnTo>
                  <a:pt x="682" y="3680"/>
                </a:lnTo>
                <a:lnTo>
                  <a:pt x="1002" y="3538"/>
                </a:lnTo>
                <a:lnTo>
                  <a:pt x="1310" y="3398"/>
                </a:lnTo>
                <a:lnTo>
                  <a:pt x="1606" y="3258"/>
                </a:lnTo>
                <a:lnTo>
                  <a:pt x="1888" y="3122"/>
                </a:lnTo>
                <a:lnTo>
                  <a:pt x="2160" y="2986"/>
                </a:lnTo>
                <a:lnTo>
                  <a:pt x="2418" y="2852"/>
                </a:lnTo>
                <a:lnTo>
                  <a:pt x="2666" y="2720"/>
                </a:lnTo>
                <a:lnTo>
                  <a:pt x="2902" y="2590"/>
                </a:lnTo>
                <a:lnTo>
                  <a:pt x="3126" y="2462"/>
                </a:lnTo>
                <a:lnTo>
                  <a:pt x="3340" y="2336"/>
                </a:lnTo>
                <a:lnTo>
                  <a:pt x="3544" y="2212"/>
                </a:lnTo>
                <a:lnTo>
                  <a:pt x="3738" y="2090"/>
                </a:lnTo>
                <a:lnTo>
                  <a:pt x="3920" y="1970"/>
                </a:lnTo>
                <a:lnTo>
                  <a:pt x="4094" y="1852"/>
                </a:lnTo>
                <a:lnTo>
                  <a:pt x="4258" y="1736"/>
                </a:lnTo>
                <a:lnTo>
                  <a:pt x="4412" y="1622"/>
                </a:lnTo>
                <a:lnTo>
                  <a:pt x="4558" y="1512"/>
                </a:lnTo>
                <a:lnTo>
                  <a:pt x="4696" y="1404"/>
                </a:lnTo>
                <a:lnTo>
                  <a:pt x="4824" y="1298"/>
                </a:lnTo>
                <a:lnTo>
                  <a:pt x="4944" y="1194"/>
                </a:lnTo>
                <a:lnTo>
                  <a:pt x="5058" y="1094"/>
                </a:lnTo>
                <a:lnTo>
                  <a:pt x="5162" y="996"/>
                </a:lnTo>
                <a:lnTo>
                  <a:pt x="5260" y="902"/>
                </a:lnTo>
                <a:lnTo>
                  <a:pt x="5350" y="810"/>
                </a:lnTo>
                <a:lnTo>
                  <a:pt x="5434" y="720"/>
                </a:lnTo>
                <a:lnTo>
                  <a:pt x="5512" y="634"/>
                </a:lnTo>
                <a:lnTo>
                  <a:pt x="5582" y="550"/>
                </a:lnTo>
                <a:lnTo>
                  <a:pt x="5648" y="470"/>
                </a:lnTo>
                <a:lnTo>
                  <a:pt x="5706" y="394"/>
                </a:lnTo>
                <a:lnTo>
                  <a:pt x="5760" y="320"/>
                </a:lnTo>
                <a:lnTo>
                  <a:pt x="5760" y="320"/>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4" name="Freeform 7"/>
          <p:cNvSpPr>
            <a:spLocks/>
          </p:cNvSpPr>
          <p:nvPr userDrawn="1"/>
        </p:nvSpPr>
        <p:spPr bwMode="ltGray">
          <a:xfrm>
            <a:off x="2" y="3009901"/>
            <a:ext cx="8715375" cy="3848100"/>
          </a:xfrm>
          <a:custGeom>
            <a:avLst/>
            <a:gdLst/>
            <a:ahLst/>
            <a:cxnLst>
              <a:cxn ang="0">
                <a:pos x="422" y="2424"/>
              </a:cxn>
              <a:cxn ang="0">
                <a:pos x="658" y="2380"/>
              </a:cxn>
              <a:cxn ang="0">
                <a:pos x="1110" y="2290"/>
              </a:cxn>
              <a:cxn ang="0">
                <a:pos x="1530" y="2198"/>
              </a:cxn>
              <a:cxn ang="0">
                <a:pos x="1924" y="2102"/>
              </a:cxn>
              <a:cxn ang="0">
                <a:pos x="2290" y="2004"/>
              </a:cxn>
              <a:cxn ang="0">
                <a:pos x="2632" y="1906"/>
              </a:cxn>
              <a:cxn ang="0">
                <a:pos x="2948" y="1806"/>
              </a:cxn>
              <a:cxn ang="0">
                <a:pos x="3238" y="1704"/>
              </a:cxn>
              <a:cxn ang="0">
                <a:pos x="3506" y="1602"/>
              </a:cxn>
              <a:cxn ang="0">
                <a:pos x="3752" y="1502"/>
              </a:cxn>
              <a:cxn ang="0">
                <a:pos x="3978" y="1400"/>
              </a:cxn>
              <a:cxn ang="0">
                <a:pos x="4182" y="1300"/>
              </a:cxn>
              <a:cxn ang="0">
                <a:pos x="4368" y="1200"/>
              </a:cxn>
              <a:cxn ang="0">
                <a:pos x="4534" y="1102"/>
              </a:cxn>
              <a:cxn ang="0">
                <a:pos x="4684" y="1004"/>
              </a:cxn>
              <a:cxn ang="0">
                <a:pos x="4816" y="910"/>
              </a:cxn>
              <a:cxn ang="0">
                <a:pos x="4934" y="818"/>
              </a:cxn>
              <a:cxn ang="0">
                <a:pos x="5036" y="730"/>
              </a:cxn>
              <a:cxn ang="0">
                <a:pos x="5126" y="644"/>
              </a:cxn>
              <a:cxn ang="0">
                <a:pos x="5202" y="562"/>
              </a:cxn>
              <a:cxn ang="0">
                <a:pos x="5268" y="484"/>
              </a:cxn>
              <a:cxn ang="0">
                <a:pos x="5322" y="410"/>
              </a:cxn>
              <a:cxn ang="0">
                <a:pos x="5368" y="342"/>
              </a:cxn>
              <a:cxn ang="0">
                <a:pos x="5418" y="248"/>
              </a:cxn>
              <a:cxn ang="0">
                <a:pos x="5460" y="144"/>
              </a:cxn>
              <a:cxn ang="0">
                <a:pos x="5482" y="66"/>
              </a:cxn>
              <a:cxn ang="0">
                <a:pos x="5488" y="18"/>
              </a:cxn>
              <a:cxn ang="0">
                <a:pos x="5490" y="0"/>
              </a:cxn>
              <a:cxn ang="0">
                <a:pos x="5228" y="130"/>
              </a:cxn>
              <a:cxn ang="0">
                <a:pos x="4790" y="338"/>
              </a:cxn>
              <a:cxn ang="0">
                <a:pos x="4178" y="622"/>
              </a:cxn>
              <a:cxn ang="0">
                <a:pos x="3418" y="960"/>
              </a:cxn>
              <a:cxn ang="0">
                <a:pos x="2768" y="1236"/>
              </a:cxn>
              <a:cxn ang="0">
                <a:pos x="2302" y="1428"/>
              </a:cxn>
              <a:cxn ang="0">
                <a:pos x="1816" y="1620"/>
              </a:cxn>
              <a:cxn ang="0">
                <a:pos x="1312" y="1812"/>
              </a:cxn>
              <a:cxn ang="0">
                <a:pos x="794" y="2002"/>
              </a:cxn>
              <a:cxn ang="0">
                <a:pos x="266" y="2186"/>
              </a:cxn>
              <a:cxn ang="0">
                <a:pos x="0" y="2424"/>
              </a:cxn>
            </a:cxnLst>
            <a:rect l="0" t="0" r="r" b="b"/>
            <a:pathLst>
              <a:path w="5490" h="2424">
                <a:moveTo>
                  <a:pt x="0" y="2424"/>
                </a:moveTo>
                <a:lnTo>
                  <a:pt x="422" y="2424"/>
                </a:lnTo>
                <a:lnTo>
                  <a:pt x="422" y="2424"/>
                </a:lnTo>
                <a:lnTo>
                  <a:pt x="658" y="2380"/>
                </a:lnTo>
                <a:lnTo>
                  <a:pt x="888" y="2336"/>
                </a:lnTo>
                <a:lnTo>
                  <a:pt x="1110" y="2290"/>
                </a:lnTo>
                <a:lnTo>
                  <a:pt x="1324" y="2244"/>
                </a:lnTo>
                <a:lnTo>
                  <a:pt x="1530" y="2198"/>
                </a:lnTo>
                <a:lnTo>
                  <a:pt x="1730" y="2150"/>
                </a:lnTo>
                <a:lnTo>
                  <a:pt x="1924" y="2102"/>
                </a:lnTo>
                <a:lnTo>
                  <a:pt x="2110" y="2054"/>
                </a:lnTo>
                <a:lnTo>
                  <a:pt x="2290" y="2004"/>
                </a:lnTo>
                <a:lnTo>
                  <a:pt x="2464" y="1956"/>
                </a:lnTo>
                <a:lnTo>
                  <a:pt x="2632" y="1906"/>
                </a:lnTo>
                <a:lnTo>
                  <a:pt x="2792" y="1856"/>
                </a:lnTo>
                <a:lnTo>
                  <a:pt x="2948" y="1806"/>
                </a:lnTo>
                <a:lnTo>
                  <a:pt x="3096" y="1756"/>
                </a:lnTo>
                <a:lnTo>
                  <a:pt x="3238" y="1704"/>
                </a:lnTo>
                <a:lnTo>
                  <a:pt x="3376" y="1654"/>
                </a:lnTo>
                <a:lnTo>
                  <a:pt x="3506" y="1602"/>
                </a:lnTo>
                <a:lnTo>
                  <a:pt x="3632" y="1552"/>
                </a:lnTo>
                <a:lnTo>
                  <a:pt x="3752" y="1502"/>
                </a:lnTo>
                <a:lnTo>
                  <a:pt x="3868" y="1450"/>
                </a:lnTo>
                <a:lnTo>
                  <a:pt x="3978" y="1400"/>
                </a:lnTo>
                <a:lnTo>
                  <a:pt x="4082" y="1350"/>
                </a:lnTo>
                <a:lnTo>
                  <a:pt x="4182" y="1300"/>
                </a:lnTo>
                <a:lnTo>
                  <a:pt x="4276" y="1250"/>
                </a:lnTo>
                <a:lnTo>
                  <a:pt x="4368" y="1200"/>
                </a:lnTo>
                <a:lnTo>
                  <a:pt x="4452" y="1150"/>
                </a:lnTo>
                <a:lnTo>
                  <a:pt x="4534" y="1102"/>
                </a:lnTo>
                <a:lnTo>
                  <a:pt x="4610" y="1052"/>
                </a:lnTo>
                <a:lnTo>
                  <a:pt x="4684" y="1004"/>
                </a:lnTo>
                <a:lnTo>
                  <a:pt x="4752" y="958"/>
                </a:lnTo>
                <a:lnTo>
                  <a:pt x="4816" y="910"/>
                </a:lnTo>
                <a:lnTo>
                  <a:pt x="4878" y="864"/>
                </a:lnTo>
                <a:lnTo>
                  <a:pt x="4934" y="818"/>
                </a:lnTo>
                <a:lnTo>
                  <a:pt x="4988" y="774"/>
                </a:lnTo>
                <a:lnTo>
                  <a:pt x="5036" y="730"/>
                </a:lnTo>
                <a:lnTo>
                  <a:pt x="5084" y="686"/>
                </a:lnTo>
                <a:lnTo>
                  <a:pt x="5126" y="644"/>
                </a:lnTo>
                <a:lnTo>
                  <a:pt x="5166" y="602"/>
                </a:lnTo>
                <a:lnTo>
                  <a:pt x="5202" y="562"/>
                </a:lnTo>
                <a:lnTo>
                  <a:pt x="5236" y="522"/>
                </a:lnTo>
                <a:lnTo>
                  <a:pt x="5268" y="484"/>
                </a:lnTo>
                <a:lnTo>
                  <a:pt x="5296" y="446"/>
                </a:lnTo>
                <a:lnTo>
                  <a:pt x="5322" y="410"/>
                </a:lnTo>
                <a:lnTo>
                  <a:pt x="5346" y="376"/>
                </a:lnTo>
                <a:lnTo>
                  <a:pt x="5368" y="342"/>
                </a:lnTo>
                <a:lnTo>
                  <a:pt x="5386" y="310"/>
                </a:lnTo>
                <a:lnTo>
                  <a:pt x="5418" y="248"/>
                </a:lnTo>
                <a:lnTo>
                  <a:pt x="5442" y="194"/>
                </a:lnTo>
                <a:lnTo>
                  <a:pt x="5460" y="144"/>
                </a:lnTo>
                <a:lnTo>
                  <a:pt x="5474" y="102"/>
                </a:lnTo>
                <a:lnTo>
                  <a:pt x="5482" y="66"/>
                </a:lnTo>
                <a:lnTo>
                  <a:pt x="5486" y="38"/>
                </a:lnTo>
                <a:lnTo>
                  <a:pt x="5488" y="18"/>
                </a:lnTo>
                <a:lnTo>
                  <a:pt x="5490" y="0"/>
                </a:lnTo>
                <a:lnTo>
                  <a:pt x="5490" y="0"/>
                </a:lnTo>
                <a:lnTo>
                  <a:pt x="5370" y="60"/>
                </a:lnTo>
                <a:lnTo>
                  <a:pt x="5228" y="130"/>
                </a:lnTo>
                <a:lnTo>
                  <a:pt x="5032" y="224"/>
                </a:lnTo>
                <a:lnTo>
                  <a:pt x="4790" y="338"/>
                </a:lnTo>
                <a:lnTo>
                  <a:pt x="4504" y="472"/>
                </a:lnTo>
                <a:lnTo>
                  <a:pt x="4178" y="622"/>
                </a:lnTo>
                <a:lnTo>
                  <a:pt x="3814" y="786"/>
                </a:lnTo>
                <a:lnTo>
                  <a:pt x="3418" y="960"/>
                </a:lnTo>
                <a:lnTo>
                  <a:pt x="2990" y="1142"/>
                </a:lnTo>
                <a:lnTo>
                  <a:pt x="2768" y="1236"/>
                </a:lnTo>
                <a:lnTo>
                  <a:pt x="2538" y="1332"/>
                </a:lnTo>
                <a:lnTo>
                  <a:pt x="2302" y="1428"/>
                </a:lnTo>
                <a:lnTo>
                  <a:pt x="2062" y="1524"/>
                </a:lnTo>
                <a:lnTo>
                  <a:pt x="1816" y="1620"/>
                </a:lnTo>
                <a:lnTo>
                  <a:pt x="1566" y="1716"/>
                </a:lnTo>
                <a:lnTo>
                  <a:pt x="1312" y="1812"/>
                </a:lnTo>
                <a:lnTo>
                  <a:pt x="1056" y="1908"/>
                </a:lnTo>
                <a:lnTo>
                  <a:pt x="794" y="2002"/>
                </a:lnTo>
                <a:lnTo>
                  <a:pt x="532" y="2094"/>
                </a:lnTo>
                <a:lnTo>
                  <a:pt x="266" y="2186"/>
                </a:lnTo>
                <a:lnTo>
                  <a:pt x="0" y="2274"/>
                </a:lnTo>
                <a:lnTo>
                  <a:pt x="0" y="2424"/>
                </a:lnTo>
                <a:lnTo>
                  <a:pt x="0" y="2424"/>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15" name="Freeform 8"/>
          <p:cNvSpPr>
            <a:spLocks/>
          </p:cNvSpPr>
          <p:nvPr userDrawn="1"/>
        </p:nvSpPr>
        <p:spPr bwMode="ltGray">
          <a:xfrm>
            <a:off x="1987550" y="5975349"/>
            <a:ext cx="4648200" cy="882651"/>
          </a:xfrm>
          <a:custGeom>
            <a:avLst/>
            <a:gdLst/>
            <a:ahLst/>
            <a:cxnLst>
              <a:cxn ang="0">
                <a:pos x="0" y="556"/>
              </a:cxn>
              <a:cxn ang="0">
                <a:pos x="2052" y="556"/>
              </a:cxn>
              <a:cxn ang="0">
                <a:pos x="2052" y="556"/>
              </a:cxn>
              <a:cxn ang="0">
                <a:pos x="2120" y="534"/>
              </a:cxn>
              <a:cxn ang="0">
                <a:pos x="2182" y="512"/>
              </a:cxn>
              <a:cxn ang="0">
                <a:pos x="2242" y="488"/>
              </a:cxn>
              <a:cxn ang="0">
                <a:pos x="2300" y="466"/>
              </a:cxn>
              <a:cxn ang="0">
                <a:pos x="2352" y="442"/>
              </a:cxn>
              <a:cxn ang="0">
                <a:pos x="2404" y="418"/>
              </a:cxn>
              <a:cxn ang="0">
                <a:pos x="2452" y="394"/>
              </a:cxn>
              <a:cxn ang="0">
                <a:pos x="2496" y="370"/>
              </a:cxn>
              <a:cxn ang="0">
                <a:pos x="2538" y="348"/>
              </a:cxn>
              <a:cxn ang="0">
                <a:pos x="2578" y="324"/>
              </a:cxn>
              <a:cxn ang="0">
                <a:pos x="2650" y="278"/>
              </a:cxn>
              <a:cxn ang="0">
                <a:pos x="2710" y="232"/>
              </a:cxn>
              <a:cxn ang="0">
                <a:pos x="2764" y="190"/>
              </a:cxn>
              <a:cxn ang="0">
                <a:pos x="2806" y="150"/>
              </a:cxn>
              <a:cxn ang="0">
                <a:pos x="2842" y="114"/>
              </a:cxn>
              <a:cxn ang="0">
                <a:pos x="2872" y="82"/>
              </a:cxn>
              <a:cxn ang="0">
                <a:pos x="2894" y="54"/>
              </a:cxn>
              <a:cxn ang="0">
                <a:pos x="2910" y="30"/>
              </a:cxn>
              <a:cxn ang="0">
                <a:pos x="2920" y="14"/>
              </a:cxn>
              <a:cxn ang="0">
                <a:pos x="2928" y="0"/>
              </a:cxn>
              <a:cxn ang="0">
                <a:pos x="2928" y="0"/>
              </a:cxn>
              <a:cxn ang="0">
                <a:pos x="2866" y="14"/>
              </a:cxn>
              <a:cxn ang="0">
                <a:pos x="2690" y="56"/>
              </a:cxn>
              <a:cxn ang="0">
                <a:pos x="2414" y="120"/>
              </a:cxn>
              <a:cxn ang="0">
                <a:pos x="2242" y="158"/>
              </a:cxn>
              <a:cxn ang="0">
                <a:pos x="2050" y="198"/>
              </a:cxn>
              <a:cxn ang="0">
                <a:pos x="1840" y="242"/>
              </a:cxn>
              <a:cxn ang="0">
                <a:pos x="1612" y="288"/>
              </a:cxn>
              <a:cxn ang="0">
                <a:pos x="1372" y="334"/>
              </a:cxn>
              <a:cxn ang="0">
                <a:pos x="1116" y="380"/>
              </a:cxn>
              <a:cxn ang="0">
                <a:pos x="850" y="426"/>
              </a:cxn>
              <a:cxn ang="0">
                <a:pos x="574" y="472"/>
              </a:cxn>
              <a:cxn ang="0">
                <a:pos x="290" y="516"/>
              </a:cxn>
              <a:cxn ang="0">
                <a:pos x="0" y="556"/>
              </a:cxn>
              <a:cxn ang="0">
                <a:pos x="0" y="556"/>
              </a:cxn>
            </a:cxnLst>
            <a:rect l="0" t="0" r="r" b="b"/>
            <a:pathLst>
              <a:path w="2928" h="556">
                <a:moveTo>
                  <a:pt x="0" y="556"/>
                </a:moveTo>
                <a:lnTo>
                  <a:pt x="2052" y="556"/>
                </a:lnTo>
                <a:lnTo>
                  <a:pt x="2052" y="556"/>
                </a:lnTo>
                <a:lnTo>
                  <a:pt x="2120" y="534"/>
                </a:lnTo>
                <a:lnTo>
                  <a:pt x="2182" y="512"/>
                </a:lnTo>
                <a:lnTo>
                  <a:pt x="2242" y="488"/>
                </a:lnTo>
                <a:lnTo>
                  <a:pt x="2300" y="466"/>
                </a:lnTo>
                <a:lnTo>
                  <a:pt x="2352" y="442"/>
                </a:lnTo>
                <a:lnTo>
                  <a:pt x="2404" y="418"/>
                </a:lnTo>
                <a:lnTo>
                  <a:pt x="2452" y="394"/>
                </a:lnTo>
                <a:lnTo>
                  <a:pt x="2496" y="370"/>
                </a:lnTo>
                <a:lnTo>
                  <a:pt x="2538" y="348"/>
                </a:lnTo>
                <a:lnTo>
                  <a:pt x="2578" y="324"/>
                </a:lnTo>
                <a:lnTo>
                  <a:pt x="2650" y="278"/>
                </a:lnTo>
                <a:lnTo>
                  <a:pt x="2710" y="232"/>
                </a:lnTo>
                <a:lnTo>
                  <a:pt x="2764" y="190"/>
                </a:lnTo>
                <a:lnTo>
                  <a:pt x="2806" y="150"/>
                </a:lnTo>
                <a:lnTo>
                  <a:pt x="2842" y="114"/>
                </a:lnTo>
                <a:lnTo>
                  <a:pt x="2872" y="82"/>
                </a:lnTo>
                <a:lnTo>
                  <a:pt x="2894" y="54"/>
                </a:lnTo>
                <a:lnTo>
                  <a:pt x="2910" y="30"/>
                </a:lnTo>
                <a:lnTo>
                  <a:pt x="2920" y="14"/>
                </a:lnTo>
                <a:lnTo>
                  <a:pt x="2928" y="0"/>
                </a:lnTo>
                <a:lnTo>
                  <a:pt x="2928" y="0"/>
                </a:lnTo>
                <a:lnTo>
                  <a:pt x="2866" y="14"/>
                </a:lnTo>
                <a:lnTo>
                  <a:pt x="2690" y="56"/>
                </a:lnTo>
                <a:lnTo>
                  <a:pt x="2414" y="120"/>
                </a:lnTo>
                <a:lnTo>
                  <a:pt x="2242" y="158"/>
                </a:lnTo>
                <a:lnTo>
                  <a:pt x="2050" y="198"/>
                </a:lnTo>
                <a:lnTo>
                  <a:pt x="1840" y="242"/>
                </a:lnTo>
                <a:lnTo>
                  <a:pt x="1612" y="288"/>
                </a:lnTo>
                <a:lnTo>
                  <a:pt x="1372" y="334"/>
                </a:lnTo>
                <a:lnTo>
                  <a:pt x="1116" y="380"/>
                </a:lnTo>
                <a:lnTo>
                  <a:pt x="850" y="426"/>
                </a:lnTo>
                <a:lnTo>
                  <a:pt x="574" y="472"/>
                </a:lnTo>
                <a:lnTo>
                  <a:pt x="290" y="516"/>
                </a:lnTo>
                <a:lnTo>
                  <a:pt x="0" y="556"/>
                </a:lnTo>
                <a:lnTo>
                  <a:pt x="0" y="55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bodyPr>
          <a:lstStyle/>
          <a:p>
            <a:endParaRPr lang="en-US" dirty="0">
              <a:latin typeface="+mn-lt"/>
            </a:endParaRPr>
          </a:p>
        </p:txBody>
      </p:sp>
      <p:sp>
        <p:nvSpPr>
          <p:cNvPr id="22" name="Text Placeholder 21"/>
          <p:cNvSpPr>
            <a:spLocks noGrp="1"/>
          </p:cNvSpPr>
          <p:nvPr>
            <p:ph type="body" sz="quarter" idx="12"/>
          </p:nvPr>
        </p:nvSpPr>
        <p:spPr>
          <a:xfrm>
            <a:off x="438151" y="1847849"/>
            <a:ext cx="8277225" cy="4562475"/>
          </a:xfrm>
        </p:spPr>
        <p:txBody>
          <a:bodyPr/>
          <a:lstStyle>
            <a:lvl1pPr marL="347663" indent="-347663">
              <a:buClr>
                <a:schemeClr val="bg1"/>
              </a:buClr>
              <a:buSzPct val="110000"/>
              <a:buFont typeface="Arial" pitchFamily="34" charset="0"/>
              <a:buChar char="■"/>
              <a:tabLst>
                <a:tab pos="338328" algn="l"/>
              </a:tabLst>
              <a:defRPr sz="2600">
                <a:solidFill>
                  <a:schemeClr val="bg1"/>
                </a:solidFill>
                <a:latin typeface="+mn-lt"/>
              </a:defRPr>
            </a:lvl1pPr>
            <a:lvl2pPr indent="-338328">
              <a:spcAft>
                <a:spcPts val="600"/>
              </a:spcAft>
              <a:buClr>
                <a:schemeClr val="bg1"/>
              </a:buClr>
              <a:buSzPct val="110000"/>
              <a:buFont typeface="Arial" pitchFamily="34" charset="0"/>
              <a:buChar char="■"/>
              <a:tabLst>
                <a:tab pos="338328" algn="l"/>
              </a:tabLst>
              <a:defRPr sz="2600" b="1">
                <a:solidFill>
                  <a:schemeClr val="bg1"/>
                </a:solidFill>
                <a:latin typeface="+mn-lt"/>
              </a:defRPr>
            </a:lvl2pPr>
            <a:lvl3pPr>
              <a:buClr>
                <a:schemeClr val="bg1"/>
              </a:buClr>
              <a:defRPr>
                <a:solidFill>
                  <a:schemeClr val="bg1"/>
                </a:solidFill>
                <a:latin typeface="+mn-lt"/>
              </a:defRPr>
            </a:lvl3pPr>
            <a:lvl4pPr>
              <a:buClr>
                <a:schemeClr val="bg1"/>
              </a:buClr>
              <a:defRPr>
                <a:solidFill>
                  <a:schemeClr val="bg1"/>
                </a:solidFill>
                <a:latin typeface="+mn-lt"/>
              </a:defRPr>
            </a:lvl4pPr>
            <a:lvl5pPr>
              <a:buClr>
                <a:schemeClr val="bg1"/>
              </a:buClr>
              <a:defRPr>
                <a:solidFill>
                  <a:schemeClr val="bg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455614" y="477528"/>
            <a:ext cx="8385175" cy="1113147"/>
          </a:xfrm>
        </p:spPr>
        <p:txBody>
          <a:bodyPr anchor="t"/>
          <a:lstStyle>
            <a:lvl1pPr>
              <a:defRPr sz="3600"/>
            </a:lvl1pPr>
          </a:lstStyle>
          <a:p>
            <a:r>
              <a:rPr lang="en-US" dirty="0" smtClean="0"/>
              <a:t>Click to edit Master title style</a:t>
            </a:r>
            <a:endParaRPr lang="en-US" dirty="0"/>
          </a:p>
        </p:txBody>
      </p:sp>
    </p:spTree>
    <p:extLst>
      <p:ext uri="{BB962C8B-B14F-4D97-AF65-F5344CB8AC3E}">
        <p14:creationId xmlns:p14="http://schemas.microsoft.com/office/powerpoint/2010/main" val="2917011364"/>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DDF11362-C837-458D-A102-1270F4350FAC}" type="slidenum">
              <a:rPr lang="en-US" smtClean="0"/>
              <a:t>‹#›</a:t>
            </a:fld>
            <a:endParaRPr lang="en-US"/>
          </a:p>
        </p:txBody>
      </p:sp>
      <p:sp>
        <p:nvSpPr>
          <p:cNvPr id="8" name="Date Placeholder 7"/>
          <p:cNvSpPr>
            <a:spLocks noGrp="1"/>
          </p:cNvSpPr>
          <p:nvPr>
            <p:ph type="dt" sz="half" idx="13"/>
          </p:nvPr>
        </p:nvSpPr>
        <p:spPr/>
        <p:txBody>
          <a:bodyPr/>
          <a:lstStyle/>
          <a:p>
            <a:fld id="{A2FF5E7C-E81A-46D4-BF2F-F6FBED827E3F}" type="datetime1">
              <a:rPr lang="en-US" smtClean="0"/>
              <a:t>9/27/2018</a:t>
            </a:fld>
            <a:endParaRPr lang="en-US"/>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61811A-EA9A-4559-9C37-243186F00BAE}" type="datetime1">
              <a:rPr lang="en-US" smtClean="0"/>
              <a:t>9/27/2018</a:t>
            </a:fld>
            <a:endParaRPr lang="en-US"/>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143DB9-9E57-4307-8EA4-922E57DF6A1B}" type="datetime1">
              <a:rPr lang="en-US" smtClean="0"/>
              <a:t>9/27/2018</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5D8E78-3C71-4508-A79D-8F7922C74D2D}" type="datetime1">
              <a:rPr lang="en-US" smtClean="0"/>
              <a:t>9/27/2018</a:t>
            </a:fld>
            <a:endParaRPr lang="en-US"/>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81E00E-88EC-4CC7-B59F-C61E558EC346}" type="datetime1">
              <a:rPr lang="en-US" smtClean="0"/>
              <a:t>9/27/2018</a:t>
            </a:fld>
            <a:endParaRPr lang="en-US"/>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D2B8B3-36F7-4C33-AEEA-74D91E5AEE2C}" type="datetime1">
              <a:rPr lang="en-US" smtClean="0"/>
              <a:t>9/27/2018</a:t>
            </a:fld>
            <a:endParaRPr lang="en-US"/>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67C004-210B-483A-86F5-0CBEDAF99CE0}" type="datetime1">
              <a:rPr lang="en-US" smtClean="0"/>
              <a:t>9/27/2018</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2C7B19-514C-4A28-80DD-332C0D935EBB}" type="datetime1">
              <a:rPr lang="en-US" smtClean="0"/>
              <a:t>9/27/2018</a:t>
            </a:fld>
            <a:endParaRPr lang="en-US"/>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11362-C837-458D-A102-1270F4350FAC}" type="slidenum">
              <a:rPr lang="en-US" smtClean="0"/>
              <a:t>‹#›</a:t>
            </a:fld>
            <a:endParaRPr lang="en-US"/>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E17C8528-6310-412E-9B55-E9BEEEEEED03}" type="datetime1">
              <a:rPr lang="en-US" smtClean="0"/>
              <a:t>9/27/2018</a:t>
            </a:fld>
            <a:endParaRPr lang="en-US"/>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pic>
        <p:nvPicPr>
          <p:cNvPr id="11" name="Picture 15" descr="CFA_CCNA_4cNOTAG FIN2.eps"/>
          <p:cNvPicPr>
            <a:picLocks noChangeAspect="1"/>
          </p:cNvPicPr>
          <p:nvPr/>
        </p:nvPicPr>
        <p:blipFill>
          <a:blip r:embed="rId14">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2" r:id="rId12"/>
  </p:sldLayoutIdLst>
  <p:timing>
    <p:tnLst>
      <p:par>
        <p:cTn id="1" dur="indefinite" restart="never" nodeType="tmRoot"/>
      </p:par>
    </p:tnLst>
  </p:timing>
  <p:hf hdr="0" ftr="0" dt="0"/>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latin typeface="Arial" panose="020B0604020202020204" pitchFamily="34" charset="0"/>
                <a:cs typeface="Arial" panose="020B0604020202020204" pitchFamily="34" charset="0"/>
              </a:rPr>
              <a:t>Nurses Leading Change and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Building a Healthier America</a:t>
            </a: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smtClean="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a:p>
            <a:pPr algn="ctr"/>
            <a:endParaRPr lang="en-US" sz="3600" b="1" dirty="0">
              <a:latin typeface="Arial" panose="020B0604020202020204" pitchFamily="34" charset="0"/>
              <a:cs typeface="Arial" panose="020B0604020202020204" pitchFamily="34" charset="0"/>
            </a:endParaRPr>
          </a:p>
        </p:txBody>
      </p:sp>
      <p:sp>
        <p:nvSpPr>
          <p:cNvPr id="5" name="Title 1"/>
          <p:cNvSpPr txBox="1">
            <a:spLocks/>
          </p:cNvSpPr>
          <p:nvPr/>
        </p:nvSpPr>
        <p:spPr>
          <a:xfrm>
            <a:off x="685801" y="3802824"/>
            <a:ext cx="7927464"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a:t>
            </a:r>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 y="111192"/>
            <a:ext cx="8979408" cy="166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428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Partners…</a:t>
            </a:r>
            <a:endParaRPr lang="en-US"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171" y="1320800"/>
            <a:ext cx="3476773" cy="2312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15840" y="3895492"/>
            <a:ext cx="3474720" cy="2316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769" y="1320250"/>
            <a:ext cx="3475791"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171" y="3895492"/>
            <a:ext cx="3495593" cy="2313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10</a:t>
            </a:fld>
            <a:endParaRPr lang="en-US" dirty="0"/>
          </a:p>
        </p:txBody>
      </p:sp>
      <p:sp>
        <p:nvSpPr>
          <p:cNvPr id="4" name="TextBox 3"/>
          <p:cNvSpPr txBox="1"/>
          <p:nvPr/>
        </p:nvSpPr>
        <p:spPr>
          <a:xfrm>
            <a:off x="1676400" y="3609201"/>
            <a:ext cx="2088905" cy="276999"/>
          </a:xfrm>
          <a:prstGeom prst="rect">
            <a:avLst/>
          </a:prstGeom>
          <a:noFill/>
        </p:spPr>
        <p:txBody>
          <a:bodyPr wrap="none" rtlCol="0">
            <a:spAutoFit/>
          </a:bodyPr>
          <a:lstStyle/>
          <a:p>
            <a:r>
              <a:rPr lang="en-US" sz="1200" dirty="0" smtClean="0"/>
              <a:t>Copyright &lt;2006&gt; Rodger Tully</a:t>
            </a:r>
            <a:endParaRPr lang="en-US" sz="1200" dirty="0"/>
          </a:p>
        </p:txBody>
      </p:sp>
      <p:sp>
        <p:nvSpPr>
          <p:cNvPr id="5" name="Rectangle 4"/>
          <p:cNvSpPr/>
          <p:nvPr/>
        </p:nvSpPr>
        <p:spPr>
          <a:xfrm>
            <a:off x="5410200" y="3609201"/>
            <a:ext cx="2178097" cy="276999"/>
          </a:xfrm>
          <a:prstGeom prst="rect">
            <a:avLst/>
          </a:prstGeom>
        </p:spPr>
        <p:txBody>
          <a:bodyPr wrap="none">
            <a:spAutoFit/>
          </a:bodyPr>
          <a:lstStyle/>
          <a:p>
            <a:r>
              <a:rPr lang="en-US" sz="1200" dirty="0"/>
              <a:t>Copyright </a:t>
            </a:r>
            <a:r>
              <a:rPr lang="en-US" sz="1200" dirty="0" smtClean="0"/>
              <a:t>&lt;2014&gt; Mike </a:t>
            </a:r>
            <a:r>
              <a:rPr lang="en-US" sz="1200" dirty="0" err="1" smtClean="0"/>
              <a:t>Belleme</a:t>
            </a:r>
            <a:endParaRPr lang="en-US" sz="1200" dirty="0"/>
          </a:p>
        </p:txBody>
      </p:sp>
      <p:sp>
        <p:nvSpPr>
          <p:cNvPr id="10" name="Rectangle 9"/>
          <p:cNvSpPr/>
          <p:nvPr/>
        </p:nvSpPr>
        <p:spPr>
          <a:xfrm>
            <a:off x="1647357" y="6172200"/>
            <a:ext cx="2162643" cy="276999"/>
          </a:xfrm>
          <a:prstGeom prst="rect">
            <a:avLst/>
          </a:prstGeom>
        </p:spPr>
        <p:txBody>
          <a:bodyPr wrap="none">
            <a:spAutoFit/>
          </a:bodyPr>
          <a:lstStyle/>
          <a:p>
            <a:r>
              <a:rPr lang="en-US" sz="1200" dirty="0"/>
              <a:t>Copyright </a:t>
            </a:r>
            <a:r>
              <a:rPr lang="en-US" sz="1200" dirty="0" smtClean="0"/>
              <a:t>&lt;2008&gt; Lynn Johnson</a:t>
            </a:r>
            <a:endParaRPr lang="en-US" sz="1200" dirty="0"/>
          </a:p>
        </p:txBody>
      </p:sp>
      <p:sp>
        <p:nvSpPr>
          <p:cNvPr id="11" name="Rectangle 10"/>
          <p:cNvSpPr/>
          <p:nvPr/>
        </p:nvSpPr>
        <p:spPr>
          <a:xfrm>
            <a:off x="5622992" y="6172200"/>
            <a:ext cx="1841594" cy="276999"/>
          </a:xfrm>
          <a:prstGeom prst="rect">
            <a:avLst/>
          </a:prstGeom>
        </p:spPr>
        <p:txBody>
          <a:bodyPr wrap="none">
            <a:spAutoFit/>
          </a:bodyPr>
          <a:lstStyle/>
          <a:p>
            <a:r>
              <a:rPr lang="en-US" sz="1200" dirty="0"/>
              <a:t>Copyright </a:t>
            </a:r>
            <a:r>
              <a:rPr lang="en-US" sz="1200" dirty="0" smtClean="0"/>
              <a:t>&lt;2008&gt; </a:t>
            </a:r>
            <a:r>
              <a:rPr lang="en-US" sz="1200" smtClean="0"/>
              <a:t>Ed Kashi</a:t>
            </a:r>
            <a:endParaRPr lang="en-US" sz="1200" dirty="0"/>
          </a:p>
        </p:txBody>
      </p:sp>
    </p:spTree>
    <p:extLst>
      <p:ext uri="{BB962C8B-B14F-4D97-AF65-F5344CB8AC3E}">
        <p14:creationId xmlns:p14="http://schemas.microsoft.com/office/powerpoint/2010/main" val="274999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…Including Nurses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742760" cy="449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r>
              <a:rPr lang="en-US" dirty="0" smtClean="0"/>
              <a:t>	</a:t>
            </a:r>
            <a:fld id="{DDF11362-C837-458D-A102-1270F4350FAC}" type="slidenum">
              <a:rPr lang="en-US" smtClean="0"/>
              <a:t>11</a:t>
            </a:fld>
            <a:endParaRPr lang="en-US" dirty="0"/>
          </a:p>
        </p:txBody>
      </p:sp>
      <p:sp>
        <p:nvSpPr>
          <p:cNvPr id="2" name="TextBox 1"/>
          <p:cNvSpPr txBox="1"/>
          <p:nvPr/>
        </p:nvSpPr>
        <p:spPr>
          <a:xfrm>
            <a:off x="3581400" y="6016823"/>
            <a:ext cx="2540375" cy="307777"/>
          </a:xfrm>
          <a:prstGeom prst="rect">
            <a:avLst/>
          </a:prstGeom>
          <a:noFill/>
        </p:spPr>
        <p:txBody>
          <a:bodyPr wrap="none" rtlCol="0">
            <a:spAutoFit/>
          </a:bodyPr>
          <a:lstStyle/>
          <a:p>
            <a:r>
              <a:rPr lang="en-US" sz="1400" dirty="0" smtClean="0"/>
              <a:t>Copyright &lt;2011&gt; Tyrone Turner</a:t>
            </a:r>
            <a:endParaRPr lang="en-US" sz="1400" dirty="0"/>
          </a:p>
        </p:txBody>
      </p:sp>
    </p:spTree>
    <p:extLst>
      <p:ext uri="{BB962C8B-B14F-4D97-AF65-F5344CB8AC3E}">
        <p14:creationId xmlns:p14="http://schemas.microsoft.com/office/powerpoint/2010/main" val="114543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Surplus Food Project</a:t>
            </a:r>
            <a:endParaRPr lang="en-US" dirty="0"/>
          </a:p>
        </p:txBody>
      </p:sp>
      <p:sp>
        <p:nvSpPr>
          <p:cNvPr id="5" name="Content Placeholder 4"/>
          <p:cNvSpPr>
            <a:spLocks noGrp="1"/>
          </p:cNvSpPr>
          <p:nvPr>
            <p:ph sz="half" idx="1"/>
          </p:nvPr>
        </p:nvSpPr>
        <p:spPr>
          <a:xfrm>
            <a:off x="685800" y="1600200"/>
            <a:ext cx="4495800" cy="4525963"/>
          </a:xfrm>
        </p:spPr>
        <p:txBody>
          <a:bodyPr>
            <a:normAutofit/>
          </a:bodyPr>
          <a:lstStyle/>
          <a:p>
            <a:r>
              <a:rPr lang="en-US" sz="2400" dirty="0" smtClean="0"/>
              <a:t>Nurses and other volunteers repackage hospital food bound for landfill to local food pantries</a:t>
            </a:r>
          </a:p>
          <a:p>
            <a:r>
              <a:rPr lang="en-US" sz="2400" dirty="0" smtClean="0"/>
              <a:t>Nurses provide health screenings when meals are served </a:t>
            </a:r>
            <a:endParaRPr lang="en-US" sz="2400" dirty="0"/>
          </a:p>
        </p:txBody>
      </p:sp>
      <p:pic>
        <p:nvPicPr>
          <p:cNvPr id="102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257800" y="1752600"/>
            <a:ext cx="36576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09531" y="4572000"/>
            <a:ext cx="3405869" cy="369332"/>
          </a:xfrm>
          <a:prstGeom prst="rect">
            <a:avLst/>
          </a:prstGeom>
          <a:noFill/>
        </p:spPr>
        <p:txBody>
          <a:bodyPr wrap="none" rtlCol="0">
            <a:spAutoFit/>
          </a:bodyPr>
          <a:lstStyle/>
          <a:p>
            <a:r>
              <a:rPr lang="en-US" dirty="0" smtClean="0"/>
              <a:t>Copyright &lt;2016&gt; Jennifer </a:t>
            </a:r>
            <a:r>
              <a:rPr lang="en-US" dirty="0" err="1" smtClean="0"/>
              <a:t>Grenier</a:t>
            </a:r>
            <a:endParaRPr lang="en-US" dirty="0"/>
          </a:p>
        </p:txBody>
      </p:sp>
      <p:sp>
        <p:nvSpPr>
          <p:cNvPr id="7" name="Slide Number Placeholder 4"/>
          <p:cNvSpPr>
            <a:spLocks noGrp="1"/>
          </p:cNvSpPr>
          <p:nvPr>
            <p:ph type="sldNum" sz="quarter" idx="12"/>
          </p:nvPr>
        </p:nvSpPr>
        <p:spPr>
          <a:xfrm>
            <a:off x="6553200" y="6356350"/>
            <a:ext cx="2133600" cy="365125"/>
          </a:xfrm>
        </p:spPr>
        <p:txBody>
          <a:bodyPr/>
          <a:lstStyle/>
          <a:p>
            <a:r>
              <a:rPr lang="en-US" dirty="0" smtClean="0"/>
              <a:t>	</a:t>
            </a:r>
            <a:fld id="{DDF11362-C837-458D-A102-1270F4350FAC}" type="slidenum">
              <a:rPr lang="en-US" smtClean="0"/>
              <a:t>12</a:t>
            </a:fld>
            <a:endParaRPr lang="en-US" dirty="0"/>
          </a:p>
        </p:txBody>
      </p:sp>
    </p:spTree>
    <p:extLst>
      <p:ext uri="{BB962C8B-B14F-4D97-AF65-F5344CB8AC3E}">
        <p14:creationId xmlns:p14="http://schemas.microsoft.com/office/powerpoint/2010/main" val="116642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Community Gardens</a:t>
            </a:r>
            <a:endParaRPr lang="en-US" dirty="0"/>
          </a:p>
        </p:txBody>
      </p:sp>
      <p:sp>
        <p:nvSpPr>
          <p:cNvPr id="5" name="Content Placeholder 4"/>
          <p:cNvSpPr>
            <a:spLocks noGrp="1"/>
          </p:cNvSpPr>
          <p:nvPr>
            <p:ph sz="half" idx="2"/>
          </p:nvPr>
        </p:nvSpPr>
        <p:spPr>
          <a:xfrm>
            <a:off x="838200" y="1600200"/>
            <a:ext cx="4343400" cy="4525963"/>
          </a:xfrm>
        </p:spPr>
        <p:txBody>
          <a:bodyPr>
            <a:normAutofit/>
          </a:bodyPr>
          <a:lstStyle/>
          <a:p>
            <a:r>
              <a:rPr lang="en-US" sz="2400" dirty="0" smtClean="0"/>
              <a:t>Garden offers produce to low-income community</a:t>
            </a:r>
          </a:p>
          <a:p>
            <a:r>
              <a:rPr lang="en-US" sz="2400" dirty="0" smtClean="0"/>
              <a:t>Goal: </a:t>
            </a:r>
            <a:r>
              <a:rPr lang="en-US" sz="2400" dirty="0"/>
              <a:t>create neighborhood connections and promote healthy bodies and </a:t>
            </a:r>
            <a:r>
              <a:rPr lang="en-US" sz="2400" dirty="0" smtClean="0"/>
              <a:t>minds</a:t>
            </a:r>
          </a:p>
          <a:p>
            <a:r>
              <a:rPr lang="en-US" sz="2400" dirty="0" smtClean="0"/>
              <a:t>Nurses provide fundraising support and volunteers</a:t>
            </a:r>
            <a:endParaRPr lang="en-US" sz="2400"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13</a:t>
            </a:fld>
            <a:endParaRPr lang="en-US" dirty="0"/>
          </a:p>
        </p:txBody>
      </p:sp>
      <p:sp>
        <p:nvSpPr>
          <p:cNvPr id="8" name="TextBox 7"/>
          <p:cNvSpPr txBox="1"/>
          <p:nvPr/>
        </p:nvSpPr>
        <p:spPr>
          <a:xfrm>
            <a:off x="5813196" y="5410200"/>
            <a:ext cx="2111604" cy="276999"/>
          </a:xfrm>
          <a:prstGeom prst="rect">
            <a:avLst/>
          </a:prstGeom>
          <a:noFill/>
        </p:spPr>
        <p:txBody>
          <a:bodyPr wrap="none" rtlCol="0">
            <a:spAutoFit/>
          </a:bodyPr>
          <a:lstStyle/>
          <a:p>
            <a:r>
              <a:rPr lang="en-US" sz="1200" dirty="0" smtClean="0"/>
              <a:t>Copyright &lt;2016&gt;  Vegas Roots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600200"/>
            <a:ext cx="2819400" cy="37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608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Vote &amp; Vax </a:t>
            </a:r>
            <a:endParaRPr lang="en-US" dirty="0"/>
          </a:p>
        </p:txBody>
      </p:sp>
      <p:sp>
        <p:nvSpPr>
          <p:cNvPr id="4" name="Content Placeholder 3"/>
          <p:cNvSpPr>
            <a:spLocks noGrp="1"/>
          </p:cNvSpPr>
          <p:nvPr>
            <p:ph sz="half" idx="2"/>
          </p:nvPr>
        </p:nvSpPr>
        <p:spPr>
          <a:xfrm>
            <a:off x="822183" y="1528011"/>
            <a:ext cx="4543902" cy="4525963"/>
          </a:xfrm>
        </p:spPr>
        <p:txBody>
          <a:bodyPr>
            <a:normAutofit/>
          </a:bodyPr>
          <a:lstStyle/>
          <a:p>
            <a:pPr marL="0" indent="0">
              <a:buNone/>
            </a:pPr>
            <a:r>
              <a:rPr lang="en-US" sz="2400" b="1" dirty="0" smtClean="0"/>
              <a:t>Nurses part of Vote &amp; Vax:</a:t>
            </a:r>
            <a:endParaRPr lang="en-US" sz="2400" b="1" dirty="0"/>
          </a:p>
          <a:p>
            <a:pPr marL="0" indent="0">
              <a:spcBef>
                <a:spcPts val="0"/>
              </a:spcBef>
              <a:spcAft>
                <a:spcPts val="0"/>
              </a:spcAft>
              <a:buNone/>
            </a:pPr>
            <a:endParaRPr lang="en-US" sz="2400" dirty="0"/>
          </a:p>
          <a:p>
            <a:pPr>
              <a:spcBef>
                <a:spcPts val="0"/>
              </a:spcBef>
              <a:spcAft>
                <a:spcPts val="0"/>
              </a:spcAft>
            </a:pPr>
            <a:r>
              <a:rPr lang="en-US" sz="2400" dirty="0" smtClean="0"/>
              <a:t>Voters are offered a flu shot in neighborhoods that experience health disparities</a:t>
            </a:r>
          </a:p>
          <a:p>
            <a:pPr>
              <a:spcBef>
                <a:spcPts val="0"/>
              </a:spcBef>
              <a:spcAft>
                <a:spcPts val="0"/>
              </a:spcAft>
            </a:pPr>
            <a:r>
              <a:rPr lang="en-US" sz="2400" dirty="0" smtClean="0"/>
              <a:t>Many partners involved</a:t>
            </a:r>
            <a:endParaRPr lang="en-US" sz="24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591" y="1624263"/>
            <a:ext cx="2982828" cy="2982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14</a:t>
            </a:fld>
            <a:endParaRPr lang="en-US" dirty="0"/>
          </a:p>
        </p:txBody>
      </p:sp>
      <p:sp>
        <p:nvSpPr>
          <p:cNvPr id="7" name="TextBox 6"/>
          <p:cNvSpPr txBox="1"/>
          <p:nvPr/>
        </p:nvSpPr>
        <p:spPr>
          <a:xfrm>
            <a:off x="6343468" y="4876800"/>
            <a:ext cx="1962332" cy="369332"/>
          </a:xfrm>
          <a:prstGeom prst="rect">
            <a:avLst/>
          </a:prstGeom>
          <a:noFill/>
        </p:spPr>
        <p:txBody>
          <a:bodyPr wrap="none" rtlCol="0">
            <a:spAutoFit/>
          </a:bodyPr>
          <a:lstStyle/>
          <a:p>
            <a:r>
              <a:rPr lang="en-US" dirty="0" smtClean="0"/>
              <a:t>Source: Vote &amp; Vax</a:t>
            </a:r>
            <a:endParaRPr lang="en-US" dirty="0"/>
          </a:p>
        </p:txBody>
      </p:sp>
    </p:spTree>
    <p:extLst>
      <p:ext uri="{BB962C8B-B14F-4D97-AF65-F5344CB8AC3E}">
        <p14:creationId xmlns:p14="http://schemas.microsoft.com/office/powerpoint/2010/main" val="28042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300" dirty="0" smtClean="0"/>
              <a:t>Example: Family Participation in Rounds</a:t>
            </a:r>
            <a:endParaRPr lang="en-US" sz="2300" dirty="0"/>
          </a:p>
        </p:txBody>
      </p:sp>
      <p:sp>
        <p:nvSpPr>
          <p:cNvPr id="4" name="Content Placeholder 3"/>
          <p:cNvSpPr>
            <a:spLocks noGrp="1"/>
          </p:cNvSpPr>
          <p:nvPr>
            <p:ph sz="half" idx="2"/>
          </p:nvPr>
        </p:nvSpPr>
        <p:spPr>
          <a:xfrm>
            <a:off x="609600" y="1295400"/>
            <a:ext cx="3352800" cy="4724400"/>
          </a:xfrm>
        </p:spPr>
        <p:txBody>
          <a:bodyPr>
            <a:normAutofit lnSpcReduction="10000"/>
          </a:bodyPr>
          <a:lstStyle/>
          <a:p>
            <a:pPr>
              <a:spcBef>
                <a:spcPts val="0"/>
              </a:spcBef>
              <a:spcAft>
                <a:spcPts val="0"/>
              </a:spcAft>
            </a:pPr>
            <a:r>
              <a:rPr lang="en-US" sz="2400" dirty="0" smtClean="0"/>
              <a:t>Inviting families to participate in rounds:</a:t>
            </a:r>
            <a:br>
              <a:rPr lang="en-US" sz="2400" dirty="0" smtClean="0"/>
            </a:br>
            <a:endParaRPr lang="en-US" sz="2400" dirty="0" smtClean="0"/>
          </a:p>
          <a:p>
            <a:pPr lvl="1">
              <a:spcBef>
                <a:spcPts val="0"/>
              </a:spcBef>
            </a:pPr>
            <a:r>
              <a:rPr lang="en-US" sz="2000" dirty="0" smtClean="0"/>
              <a:t>Supports their involvement in decision-making</a:t>
            </a:r>
          </a:p>
          <a:p>
            <a:pPr lvl="1">
              <a:spcBef>
                <a:spcPts val="0"/>
              </a:spcBef>
            </a:pPr>
            <a:r>
              <a:rPr lang="en-US" sz="2000" dirty="0"/>
              <a:t>G</a:t>
            </a:r>
            <a:r>
              <a:rPr lang="en-US" sz="2000" dirty="0" smtClean="0"/>
              <a:t>ives them an opportunity to ask questions and share information</a:t>
            </a:r>
          </a:p>
          <a:p>
            <a:pPr lvl="1">
              <a:spcBef>
                <a:spcPts val="0"/>
              </a:spcBef>
            </a:pPr>
            <a:r>
              <a:rPr lang="en-US" sz="2000" dirty="0"/>
              <a:t>E</a:t>
            </a:r>
            <a:r>
              <a:rPr lang="en-US" sz="2000" dirty="0" smtClean="0"/>
              <a:t>ngages them as partners in the care of their family member</a:t>
            </a:r>
          </a:p>
          <a:p>
            <a:pPr marL="457200" lvl="1" indent="0">
              <a:spcBef>
                <a:spcPts val="0"/>
              </a:spcBef>
              <a:buNone/>
            </a:pPr>
            <a:endParaRPr lang="en-US" sz="2000" dirty="0" smtClean="0"/>
          </a:p>
        </p:txBody>
      </p:sp>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15</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350" y="1905000"/>
            <a:ext cx="456699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549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Example Goes Here</a:t>
            </a:r>
            <a:endParaRPr lang="en-US" dirty="0"/>
          </a:p>
        </p:txBody>
      </p:sp>
      <p:sp>
        <p:nvSpPr>
          <p:cNvPr id="3" name="Content Placeholder 2"/>
          <p:cNvSpPr>
            <a:spLocks noGrp="1"/>
          </p:cNvSpPr>
          <p:nvPr>
            <p:ph idx="1"/>
          </p:nvPr>
        </p:nvSpPr>
        <p:spPr/>
        <p:txBody>
          <a:bodyPr/>
          <a:lstStyle/>
          <a:p>
            <a:r>
              <a:rPr lang="en-US" dirty="0" smtClean="0"/>
              <a:t>Feel free to insert your own example here and delete one or more of the template examples.</a:t>
            </a:r>
          </a:p>
          <a:p>
            <a:r>
              <a:rPr lang="en-US" dirty="0" smtClean="0"/>
              <a:t>What is the project?</a:t>
            </a:r>
          </a:p>
          <a:p>
            <a:r>
              <a:rPr lang="en-US" dirty="0" smtClean="0"/>
              <a:t>Who did it benefit in the community?</a:t>
            </a:r>
          </a:p>
          <a:p>
            <a:r>
              <a:rPr lang="en-US" dirty="0" smtClean="0"/>
              <a:t>Who were the health and non-health stakeholders involved?</a:t>
            </a:r>
          </a:p>
          <a:p>
            <a:r>
              <a:rPr lang="en-US" dirty="0" smtClean="0"/>
              <a:t>What role did nurses or your Action Coalition play?</a:t>
            </a:r>
          </a:p>
        </p:txBody>
      </p:sp>
      <p:sp>
        <p:nvSpPr>
          <p:cNvPr id="6" name="Slide Number Placeholder 4"/>
          <p:cNvSpPr>
            <a:spLocks noGrp="1"/>
          </p:cNvSpPr>
          <p:nvPr>
            <p:ph type="sldNum" sz="quarter" idx="12"/>
          </p:nvPr>
        </p:nvSpPr>
        <p:spPr>
          <a:xfrm>
            <a:off x="6553200" y="6356350"/>
            <a:ext cx="2133600" cy="365125"/>
          </a:xfrm>
        </p:spPr>
        <p:txBody>
          <a:bodyPr/>
          <a:lstStyle/>
          <a:p>
            <a:r>
              <a:rPr lang="en-US" dirty="0" smtClean="0"/>
              <a:t>	</a:t>
            </a:r>
            <a:fld id="{DDF11362-C837-458D-A102-1270F4350FAC}" type="slidenum">
              <a:rPr lang="en-US" smtClean="0"/>
              <a:t>16</a:t>
            </a:fld>
            <a:endParaRPr lang="en-US" dirty="0"/>
          </a:p>
        </p:txBody>
      </p:sp>
    </p:spTree>
    <p:extLst>
      <p:ext uri="{BB962C8B-B14F-4D97-AF65-F5344CB8AC3E}">
        <p14:creationId xmlns:p14="http://schemas.microsoft.com/office/powerpoint/2010/main" val="387313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Partnering to Create a Healthier America</a:t>
            </a:r>
            <a:endParaRPr lang="en-US" dirty="0"/>
          </a:p>
        </p:txBody>
      </p:sp>
      <p:sp>
        <p:nvSpPr>
          <p:cNvPr id="6" name="Slide Number Placeholder 5"/>
          <p:cNvSpPr>
            <a:spLocks noGrp="1"/>
          </p:cNvSpPr>
          <p:nvPr>
            <p:ph type="sldNum" sz="quarter" idx="12"/>
          </p:nvPr>
        </p:nvSpPr>
        <p:spPr/>
        <p:txBody>
          <a:bodyPr/>
          <a:lstStyle/>
          <a:p>
            <a:r>
              <a:rPr lang="en-US" dirty="0" smtClean="0"/>
              <a:t>	</a:t>
            </a:r>
            <a:fld id="{DDF11362-C837-458D-A102-1270F4350FAC}" type="slidenum">
              <a:rPr lang="en-US" smtClean="0"/>
              <a:t>17</a:t>
            </a:fld>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22"/>
          <a:stretch/>
        </p:blipFill>
        <p:spPr bwMode="auto">
          <a:xfrm>
            <a:off x="1952491" y="1066800"/>
            <a:ext cx="52197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614523" y="5166974"/>
            <a:ext cx="5853077" cy="1200329"/>
          </a:xfrm>
          <a:prstGeom prst="rect">
            <a:avLst/>
          </a:prstGeom>
          <a:noFill/>
          <a:ln>
            <a:noFill/>
          </a:ln>
        </p:spPr>
        <p:txBody>
          <a:bodyPr wrap="none" rtlCol="0">
            <a:spAutoFit/>
          </a:bodyPr>
          <a:lstStyle/>
          <a:p>
            <a:pPr algn="ctr"/>
            <a:r>
              <a:rPr lang="en-US" sz="3600" dirty="0" smtClean="0">
                <a:solidFill>
                  <a:schemeClr val="tx2"/>
                </a:solidFill>
                <a:latin typeface="Arial" panose="020B0604020202020204" pitchFamily="34" charset="0"/>
                <a:cs typeface="Arial" panose="020B0604020202020204" pitchFamily="34" charset="0"/>
              </a:rPr>
              <a:t>www.cultureofhealth.org</a:t>
            </a:r>
          </a:p>
          <a:p>
            <a:pPr algn="ctr"/>
            <a:r>
              <a:rPr lang="en-US" sz="3600" dirty="0" smtClean="0">
                <a:solidFill>
                  <a:schemeClr val="tx2"/>
                </a:solidFill>
                <a:latin typeface="Arial" panose="020B0604020202020204" pitchFamily="34" charset="0"/>
                <a:cs typeface="Arial" panose="020B0604020202020204" pitchFamily="34" charset="0"/>
              </a:rPr>
              <a:t>www.campaignforaction.org</a:t>
            </a:r>
            <a:endParaRPr lang="en-US" sz="3600"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a:xfrm>
            <a:off x="3345116" y="4829577"/>
            <a:ext cx="2434449" cy="307777"/>
          </a:xfrm>
          <a:prstGeom prst="rect">
            <a:avLst/>
          </a:prstGeom>
          <a:noFill/>
        </p:spPr>
        <p:txBody>
          <a:bodyPr wrap="none" rtlCol="0">
            <a:spAutoFit/>
          </a:bodyPr>
          <a:lstStyle/>
          <a:p>
            <a:r>
              <a:rPr lang="en-US" sz="1400" dirty="0" smtClean="0"/>
              <a:t>Copyright</a:t>
            </a:r>
            <a:r>
              <a:rPr lang="en-US" sz="1400" dirty="0"/>
              <a:t> </a:t>
            </a:r>
            <a:r>
              <a:rPr lang="en-US" sz="1400" dirty="0" smtClean="0"/>
              <a:t>&lt;2015&gt; Flynn Larson</a:t>
            </a:r>
            <a:endParaRPr lang="en-US" sz="1400" dirty="0"/>
          </a:p>
        </p:txBody>
      </p:sp>
    </p:spTree>
    <p:extLst>
      <p:ext uri="{BB962C8B-B14F-4D97-AF65-F5344CB8AC3E}">
        <p14:creationId xmlns:p14="http://schemas.microsoft.com/office/powerpoint/2010/main" val="226762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6" name="Content Placeholder 5"/>
          <p:cNvSpPr>
            <a:spLocks noGrp="1"/>
          </p:cNvSpPr>
          <p:nvPr>
            <p:ph idx="1"/>
          </p:nvPr>
        </p:nvSpPr>
        <p:spPr/>
        <p:txBody>
          <a:bodyPr/>
          <a:lstStyle/>
          <a:p>
            <a:r>
              <a:rPr lang="en-US" dirty="0" smtClean="0"/>
              <a:t>Enter your AC website here</a:t>
            </a:r>
          </a:p>
          <a:p>
            <a:r>
              <a:rPr lang="en-US" dirty="0" smtClean="0"/>
              <a:t>Enter your email address here</a:t>
            </a:r>
          </a:p>
          <a:p>
            <a:r>
              <a:rPr lang="en-US" dirty="0" smtClean="0"/>
              <a:t>Add your Twitter and Facebook info here</a:t>
            </a:r>
            <a:endParaRPr lang="en-US" dirty="0"/>
          </a:p>
        </p:txBody>
      </p:sp>
      <p:sp>
        <p:nvSpPr>
          <p:cNvPr id="7" name="Slide Number Placeholder 5"/>
          <p:cNvSpPr>
            <a:spLocks noGrp="1"/>
          </p:cNvSpPr>
          <p:nvPr>
            <p:ph type="sldNum" sz="quarter" idx="12"/>
          </p:nvPr>
        </p:nvSpPr>
        <p:spPr>
          <a:xfrm>
            <a:off x="6553200" y="6356350"/>
            <a:ext cx="2133600" cy="365125"/>
          </a:xfrm>
        </p:spPr>
        <p:txBody>
          <a:bodyPr/>
          <a:lstStyle/>
          <a:p>
            <a:r>
              <a:rPr lang="en-US" dirty="0" smtClean="0"/>
              <a:t>	</a:t>
            </a:r>
            <a:fld id="{DDF11362-C837-458D-A102-1270F4350FAC}" type="slidenum">
              <a:rPr lang="en-US" smtClean="0"/>
              <a:t>18</a:t>
            </a:fld>
            <a:endParaRPr lang="en-US" dirty="0"/>
          </a:p>
        </p:txBody>
      </p:sp>
    </p:spTree>
    <p:extLst>
      <p:ext uri="{BB962C8B-B14F-4D97-AF65-F5344CB8AC3E}">
        <p14:creationId xmlns:p14="http://schemas.microsoft.com/office/powerpoint/2010/main" val="234154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Nurses Are Transforming Health </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sz="2600" b="1" dirty="0" smtClean="0">
                <a:latin typeface="Arial" pitchFamily="34" charset="0"/>
                <a:ea typeface="ＭＳ Ｐゴシック" pitchFamily="34" charset="-128"/>
                <a:cs typeface="Arial" pitchFamily="34" charset="0"/>
              </a:rPr>
              <a:t>The Future of Nursing: </a:t>
            </a:r>
            <a:r>
              <a:rPr lang="en-US" sz="2600" b="1" i="1" dirty="0" smtClean="0">
                <a:latin typeface="Arial" pitchFamily="34" charset="0"/>
                <a:ea typeface="ＭＳ Ｐゴシック" pitchFamily="34" charset="-128"/>
                <a:cs typeface="Arial" pitchFamily="34" charset="0"/>
              </a:rPr>
              <a:t>Campaign for Action</a:t>
            </a:r>
          </a:p>
          <a:p>
            <a:pPr marL="0" indent="0">
              <a:buNone/>
            </a:pPr>
            <a:endParaRPr lang="en-US" dirty="0" smtClean="0">
              <a:latin typeface="Arial" pitchFamily="34" charset="0"/>
              <a:ea typeface="ＭＳ Ｐゴシック" pitchFamily="34" charset="-128"/>
              <a:cs typeface="Arial" pitchFamily="34" charset="0"/>
            </a:endParaRPr>
          </a:p>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nurses as essential partners in providing care and promoting health, equity and well-being. </a:t>
            </a:r>
            <a:endParaRPr lang="en-US" dirty="0">
              <a:latin typeface="Arial" pitchFamily="34" charset="0"/>
              <a:ea typeface="ＭＳ Ｐゴシック" pitchFamily="34" charset="-128"/>
              <a:cs typeface="Arial" pitchFamily="34" charset="0"/>
            </a:endParaRP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9" name="Picture 2" descr="C:\Users\amccallion\Desktop\AARP Foundation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2</a:t>
            </a:fld>
            <a:endParaRPr lang="en-US" dirty="0"/>
          </a:p>
        </p:txBody>
      </p:sp>
    </p:spTree>
    <p:extLst>
      <p:ext uri="{BB962C8B-B14F-4D97-AF65-F5344CB8AC3E}">
        <p14:creationId xmlns:p14="http://schemas.microsoft.com/office/powerpoint/2010/main" val="188401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474" y="318454"/>
            <a:ext cx="6065010" cy="655213"/>
          </a:xfrm>
        </p:spPr>
        <p:txBody>
          <a:bodyPr>
            <a:normAutofit/>
          </a:bodyPr>
          <a:lstStyle/>
          <a:p>
            <a:r>
              <a:rPr lang="en-US" dirty="0" smtClean="0"/>
              <a:t>Institute of Medicine* Reports</a:t>
            </a:r>
            <a:endParaRPr lang="en-US" dirty="0"/>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3</a:t>
            </a:fld>
            <a:endParaRPr lang="en-US" dirty="0"/>
          </a:p>
        </p:txBody>
      </p:sp>
      <p:sp>
        <p:nvSpPr>
          <p:cNvPr id="8" name="TextBox 7"/>
          <p:cNvSpPr txBox="1"/>
          <p:nvPr/>
        </p:nvSpPr>
        <p:spPr>
          <a:xfrm>
            <a:off x="848638" y="6023384"/>
            <a:ext cx="7415784" cy="276999"/>
          </a:xfrm>
          <a:prstGeom prst="rect">
            <a:avLst/>
          </a:prstGeom>
          <a:noFill/>
        </p:spPr>
        <p:txBody>
          <a:bodyPr wrap="square" rtlCol="0">
            <a:spAutoFit/>
          </a:bodyPr>
          <a:lstStyle/>
          <a:p>
            <a:r>
              <a:rPr lang="en-US" sz="1100" dirty="0" smtClean="0">
                <a:solidFill>
                  <a:schemeClr val="tx2"/>
                </a:solidFill>
                <a:latin typeface="Arial" panose="020B0604020202020204" pitchFamily="34" charset="0"/>
                <a:cs typeface="Arial" panose="020B0604020202020204" pitchFamily="34" charset="0"/>
              </a:rPr>
              <a:t>*The Institute of Medicine has been renamed the National Academy of Medicine</a:t>
            </a:r>
            <a:r>
              <a:rPr lang="en-US" sz="1200" dirty="0" smtClean="0">
                <a:solidFill>
                  <a:schemeClr val="tx2"/>
                </a:solidFill>
                <a:latin typeface="Arial" panose="020B0604020202020204" pitchFamily="34" charset="0"/>
                <a:cs typeface="Arial" panose="020B0604020202020204" pitchFamily="34" charset="0"/>
              </a:rPr>
              <a:t>. </a:t>
            </a:r>
          </a:p>
        </p:txBody>
      </p:sp>
      <p:pic>
        <p:nvPicPr>
          <p:cNvPr id="15" name="Content Placeholder 5" descr="IOM_Report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404925"/>
            <a:ext cx="2599266" cy="396716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Assessing Progress on the IOM Report The Future of Nurs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6736" y="1415085"/>
            <a:ext cx="2645664" cy="396849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Content Placeholder 2"/>
          <p:cNvSpPr>
            <a:spLocks noGrp="1"/>
          </p:cNvSpPr>
          <p:nvPr>
            <p:ph idx="1"/>
          </p:nvPr>
        </p:nvSpPr>
        <p:spPr>
          <a:xfrm>
            <a:off x="5338564" y="5562600"/>
            <a:ext cx="2222007" cy="741680"/>
          </a:xfrm>
        </p:spPr>
        <p:txBody>
          <a:bodyPr>
            <a:normAutofit fontScale="92500" lnSpcReduction="20000"/>
          </a:bodyPr>
          <a:lstStyle/>
          <a:p>
            <a:pPr marL="0" indent="0" algn="ctr">
              <a:buNone/>
            </a:pPr>
            <a:r>
              <a:rPr lang="en-US" sz="2600" b="1" dirty="0" smtClean="0">
                <a:latin typeface="Arial" pitchFamily="34" charset="0"/>
                <a:ea typeface="ＭＳ Ｐゴシック" pitchFamily="34" charset="-128"/>
                <a:cs typeface="Arial" pitchFamily="34" charset="0"/>
              </a:rPr>
              <a:t>2015 report</a:t>
            </a:r>
            <a:endParaRPr lang="en-US" sz="2600" dirty="0">
              <a:latin typeface="Arial" pitchFamily="34" charset="0"/>
              <a:ea typeface="ＭＳ Ｐゴシック" pitchFamily="34" charset="-128"/>
              <a:cs typeface="Arial" pitchFamily="34" charset="0"/>
            </a:endParaRPr>
          </a:p>
          <a:p>
            <a:pPr marL="0" indent="0" algn="ctr">
              <a:buNone/>
            </a:pPr>
            <a:r>
              <a:rPr lang="en-US" dirty="0">
                <a:latin typeface="Arial" pitchFamily="34" charset="0"/>
                <a:ea typeface="ＭＳ Ｐゴシック" pitchFamily="34" charset="-128"/>
                <a:cs typeface="Arial" pitchFamily="34" charset="0"/>
              </a:rPr>
              <a:t> </a:t>
            </a:r>
          </a:p>
          <a:p>
            <a:pPr marL="0" indent="0" algn="ctr">
              <a:buNone/>
            </a:pPr>
            <a:endParaRPr lang="en-US" dirty="0">
              <a:latin typeface="Arial" pitchFamily="34" charset="0"/>
              <a:ea typeface="ＭＳ Ｐゴシック" pitchFamily="34" charset="-128"/>
              <a:cs typeface="Arial" pitchFamily="34" charset="0"/>
            </a:endParaRPr>
          </a:p>
          <a:p>
            <a:pPr marL="0" indent="0" algn="ctr">
              <a:buNone/>
            </a:pPr>
            <a:endParaRPr lang="en-US" dirty="0"/>
          </a:p>
        </p:txBody>
      </p:sp>
      <p:sp>
        <p:nvSpPr>
          <p:cNvPr id="20" name="Content Placeholder 2"/>
          <p:cNvSpPr txBox="1">
            <a:spLocks/>
          </p:cNvSpPr>
          <p:nvPr/>
        </p:nvSpPr>
        <p:spPr>
          <a:xfrm>
            <a:off x="1560229" y="5562600"/>
            <a:ext cx="2222007" cy="74168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600" b="1" dirty="0" smtClean="0">
                <a:latin typeface="Arial" pitchFamily="34" charset="0"/>
                <a:ea typeface="ＭＳ Ｐゴシック" pitchFamily="34" charset="-128"/>
                <a:cs typeface="Arial" pitchFamily="34" charset="0"/>
              </a:rPr>
              <a:t>2010 report</a:t>
            </a:r>
            <a:endParaRPr lang="en-US" sz="2600" dirty="0" smtClean="0">
              <a:latin typeface="Arial" pitchFamily="34" charset="0"/>
              <a:ea typeface="ＭＳ Ｐゴシック" pitchFamily="34" charset="-128"/>
              <a:cs typeface="Arial" pitchFamily="34" charset="0"/>
            </a:endParaRPr>
          </a:p>
          <a:p>
            <a:pPr marL="0" indent="0" algn="ctr">
              <a:buFont typeface="Arial"/>
              <a:buNone/>
            </a:pPr>
            <a:r>
              <a:rPr lang="en-US" dirty="0" smtClean="0">
                <a:latin typeface="Arial" pitchFamily="34" charset="0"/>
                <a:ea typeface="ＭＳ Ｐゴシック" pitchFamily="34" charset="-128"/>
                <a:cs typeface="Arial" pitchFamily="34" charset="0"/>
              </a:rPr>
              <a:t> </a:t>
            </a:r>
          </a:p>
          <a:p>
            <a:pPr marL="0" indent="0" algn="ctr">
              <a:buFont typeface="Arial"/>
              <a:buNone/>
            </a:pPr>
            <a:endParaRPr lang="en-US" dirty="0" smtClean="0">
              <a:latin typeface="Arial" pitchFamily="34" charset="0"/>
              <a:ea typeface="ＭＳ Ｐゴシック" pitchFamily="34" charset="-128"/>
              <a:cs typeface="Arial" pitchFamily="34" charset="0"/>
            </a:endParaRPr>
          </a:p>
          <a:p>
            <a:pPr marL="0" indent="0" algn="ctr">
              <a:buFont typeface="Arial"/>
              <a:buNone/>
            </a:pPr>
            <a:endParaRPr lang="en-US" dirty="0"/>
          </a:p>
        </p:txBody>
      </p:sp>
    </p:spTree>
    <p:extLst>
      <p:ext uri="{BB962C8B-B14F-4D97-AF65-F5344CB8AC3E}">
        <p14:creationId xmlns:p14="http://schemas.microsoft.com/office/powerpoint/2010/main" val="386406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3429000" y="5754469"/>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609600" y="5879068"/>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cstate="print">
            <a:extLst>
              <a:ext uri="{28A0092B-C50C-407E-A947-70E740481C1C}">
                <a14:useLocalDpi xmlns:a14="http://schemas.microsoft.com/office/drawing/2010/main" val="0"/>
              </a:ext>
            </a:extLst>
          </a:blip>
          <a:srcRect l="34439" t="4150" r="-441" b="13916"/>
          <a:stretch/>
        </p:blipFill>
        <p:spPr>
          <a:xfrm>
            <a:off x="764978" y="3802274"/>
            <a:ext cx="2377440" cy="1968136"/>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371" r="-117"/>
          <a:stretch/>
        </p:blipFill>
        <p:spPr bwMode="auto">
          <a:xfrm>
            <a:off x="3489960" y="3810000"/>
            <a:ext cx="2377440" cy="1914732"/>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943600" y="5879068"/>
            <a:ext cx="2866572" cy="369332"/>
          </a:xfrm>
          <a:prstGeom prst="rect">
            <a:avLst/>
          </a:prstGeom>
          <a:noFill/>
        </p:spPr>
        <p:txBody>
          <a:bodyPr wrap="square" rtlCol="0">
            <a:spAutoFit/>
          </a:bodyPr>
          <a:lstStyle/>
          <a:p>
            <a:pPr algn="ctr"/>
            <a:r>
              <a:rPr lang="en-US" b="1" dirty="0" smtClean="0">
                <a:solidFill>
                  <a:srgbClr val="0065A4"/>
                </a:solidFill>
                <a:latin typeface="Arial"/>
                <a:cs typeface="Arial"/>
              </a:rPr>
              <a:t>Data</a:t>
            </a:r>
          </a:p>
        </p:txBody>
      </p:sp>
      <p:pic>
        <p:nvPicPr>
          <p:cNvPr id="1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 r="19626"/>
          <a:stretch/>
        </p:blipFill>
        <p:spPr bwMode="auto">
          <a:xfrm>
            <a:off x="6233160" y="3817423"/>
            <a:ext cx="2377440" cy="197377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Slide Number Placeholder 4"/>
          <p:cNvSpPr>
            <a:spLocks noGrp="1"/>
          </p:cNvSpPr>
          <p:nvPr>
            <p:ph type="sldNum" sz="quarter" idx="12"/>
          </p:nvPr>
        </p:nvSpPr>
        <p:spPr>
          <a:xfrm>
            <a:off x="6553200" y="6356350"/>
            <a:ext cx="2133600" cy="365125"/>
          </a:xfrm>
        </p:spPr>
        <p:txBody>
          <a:bodyPr/>
          <a:lstStyle/>
          <a:p>
            <a:r>
              <a:rPr lang="en-US" dirty="0" smtClean="0"/>
              <a:t>	</a:t>
            </a:r>
            <a:fld id="{DDF11362-C837-458D-A102-1270F4350FAC}" type="slidenum">
              <a:rPr lang="en-US" smtClean="0"/>
              <a:t>4</a:t>
            </a:fld>
            <a:endParaRPr lang="en-US" dirty="0"/>
          </a:p>
        </p:txBody>
      </p:sp>
    </p:spTree>
    <p:extLst>
      <p:ext uri="{BB962C8B-B14F-4D97-AF65-F5344CB8AC3E}">
        <p14:creationId xmlns:p14="http://schemas.microsoft.com/office/powerpoint/2010/main" val="5570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Address All Factors That Affect Health</a:t>
            </a:r>
            <a:endParaRPr lang="en-US" dirty="0"/>
          </a:p>
        </p:txBody>
      </p:sp>
      <p:sp>
        <p:nvSpPr>
          <p:cNvPr id="4" name="Content Placeholder 3"/>
          <p:cNvSpPr>
            <a:spLocks noGrp="1"/>
          </p:cNvSpPr>
          <p:nvPr>
            <p:ph sz="half" idx="2"/>
          </p:nvPr>
        </p:nvSpPr>
        <p:spPr>
          <a:xfrm>
            <a:off x="838200" y="1528147"/>
            <a:ext cx="4038600" cy="4525963"/>
          </a:xfrm>
        </p:spPr>
        <p:txBody>
          <a:bodyPr>
            <a:normAutofit/>
          </a:bodyPr>
          <a:lstStyle/>
          <a:p>
            <a:pPr marL="0" indent="0">
              <a:buNone/>
            </a:pPr>
            <a:r>
              <a:rPr lang="en-US" sz="2000" b="1" dirty="0" smtClean="0"/>
              <a:t>Health tied to:</a:t>
            </a:r>
          </a:p>
          <a:p>
            <a:r>
              <a:rPr lang="en-US" sz="2000" dirty="0" smtClean="0"/>
              <a:t>How much money people make</a:t>
            </a:r>
          </a:p>
          <a:p>
            <a:r>
              <a:rPr lang="en-US" sz="2000" dirty="0" smtClean="0"/>
              <a:t>How much school they’ve completed</a:t>
            </a:r>
          </a:p>
          <a:p>
            <a:r>
              <a:rPr lang="en-US" sz="2000" dirty="0" smtClean="0"/>
              <a:t>Neighborhoods they live in</a:t>
            </a:r>
            <a:endParaRPr lang="en-US" sz="2000" dirty="0"/>
          </a:p>
        </p:txBody>
      </p:sp>
      <p:sp>
        <p:nvSpPr>
          <p:cNvPr id="9" name="TextBox 8"/>
          <p:cNvSpPr txBox="1"/>
          <p:nvPr/>
        </p:nvSpPr>
        <p:spPr>
          <a:xfrm>
            <a:off x="838200" y="4800600"/>
            <a:ext cx="4368800" cy="830997"/>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400" dirty="0" smtClean="0">
                <a:latin typeface="Arial" panose="020B0604020202020204" pitchFamily="34" charset="0"/>
                <a:cs typeface="Arial" panose="020B0604020202020204" pitchFamily="34" charset="0"/>
              </a:rPr>
              <a:t>The choices we make are based on the choices we have</a:t>
            </a:r>
          </a:p>
        </p:txBody>
      </p:sp>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5</a:t>
            </a:fld>
            <a:endParaRPr lang="en-US"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4100" y="1466117"/>
            <a:ext cx="3822700" cy="295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59695" y="4507468"/>
            <a:ext cx="2088905" cy="276999"/>
          </a:xfrm>
          <a:prstGeom prst="rect">
            <a:avLst/>
          </a:prstGeom>
          <a:noFill/>
        </p:spPr>
        <p:txBody>
          <a:bodyPr wrap="none" rtlCol="0">
            <a:spAutoFit/>
          </a:bodyPr>
          <a:lstStyle/>
          <a:p>
            <a:r>
              <a:rPr lang="en-US" sz="1200" dirty="0" smtClean="0"/>
              <a:t>Copyright &lt;2009&gt; Rodger Tully</a:t>
            </a:r>
            <a:endParaRPr lang="en-US" sz="1200" dirty="0"/>
          </a:p>
        </p:txBody>
      </p:sp>
    </p:spTree>
    <p:extLst>
      <p:ext uri="{BB962C8B-B14F-4D97-AF65-F5344CB8AC3E}">
        <p14:creationId xmlns:p14="http://schemas.microsoft.com/office/powerpoint/2010/main" val="322343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Many Factors Affect Health</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1961" y="1066800"/>
            <a:ext cx="4340079" cy="5059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r>
              <a:rPr lang="en-US" dirty="0" smtClean="0"/>
              <a:t>	</a:t>
            </a:r>
            <a:fld id="{DDF11362-C837-458D-A102-1270F4350FAC}" type="slidenum">
              <a:rPr lang="en-US" smtClean="0"/>
              <a:t>6</a:t>
            </a:fld>
            <a:endParaRPr lang="en-US" dirty="0"/>
          </a:p>
        </p:txBody>
      </p:sp>
    </p:spTree>
    <p:extLst>
      <p:ext uri="{BB962C8B-B14F-4D97-AF65-F5344CB8AC3E}">
        <p14:creationId xmlns:p14="http://schemas.microsoft.com/office/powerpoint/2010/main" val="3990732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Disturbing Facts</a:t>
            </a:r>
            <a:endParaRPr lang="en-US" dirty="0"/>
          </a:p>
        </p:txBody>
      </p:sp>
      <p:sp>
        <p:nvSpPr>
          <p:cNvPr id="5" name="Content Placeholder 4"/>
          <p:cNvSpPr>
            <a:spLocks noGrp="1"/>
          </p:cNvSpPr>
          <p:nvPr>
            <p:ph sz="half" idx="1"/>
          </p:nvPr>
        </p:nvSpPr>
        <p:spPr>
          <a:xfrm>
            <a:off x="807720" y="1828800"/>
            <a:ext cx="3840480" cy="4093845"/>
          </a:xfrm>
          <a:prstGeom prst="rect">
            <a:avLst/>
          </a:prstGeom>
        </p:spPr>
        <p:txBody>
          <a:bodyPr>
            <a:normAutofit fontScale="92500"/>
          </a:bodyPr>
          <a:lstStyle/>
          <a:p>
            <a:r>
              <a:rPr lang="en-US" dirty="0" smtClean="0"/>
              <a:t>1/3 of kids are either overweight or obese</a:t>
            </a:r>
          </a:p>
          <a:p>
            <a:r>
              <a:rPr lang="en-US" dirty="0" smtClean="0"/>
              <a:t>75% of 17- to 24-year-olds are ineligible to serve in the military</a:t>
            </a:r>
          </a:p>
          <a:p>
            <a:r>
              <a:rPr lang="en-US" dirty="0" smtClean="0"/>
              <a:t>One of every two deaths in America is linked to chronic disease</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7</a:t>
            </a:fld>
            <a:endParaRPr lang="en-US" dirty="0"/>
          </a:p>
        </p:txBody>
      </p:sp>
      <p:pic>
        <p:nvPicPr>
          <p:cNvPr id="5122"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905000"/>
            <a:ext cx="4056730" cy="338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76350" y="5361801"/>
            <a:ext cx="2196050" cy="276999"/>
          </a:xfrm>
          <a:prstGeom prst="rect">
            <a:avLst/>
          </a:prstGeom>
          <a:noFill/>
        </p:spPr>
        <p:txBody>
          <a:bodyPr wrap="none" rtlCol="0">
            <a:spAutoFit/>
          </a:bodyPr>
          <a:lstStyle/>
          <a:p>
            <a:r>
              <a:rPr lang="en-US" sz="1200" dirty="0" smtClean="0"/>
              <a:t>Copyright &lt;2015&gt; Tyrone Turner</a:t>
            </a:r>
            <a:endParaRPr lang="en-US" sz="1200" dirty="0"/>
          </a:p>
        </p:txBody>
      </p:sp>
    </p:spTree>
    <p:extLst>
      <p:ext uri="{BB962C8B-B14F-4D97-AF65-F5344CB8AC3E}">
        <p14:creationId xmlns:p14="http://schemas.microsoft.com/office/powerpoint/2010/main" val="327303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Where You Live Affects Your Health</a:t>
            </a:r>
            <a:endParaRPr lang="en-US" dirty="0"/>
          </a:p>
        </p:txBody>
      </p:sp>
      <p:sp>
        <p:nvSpPr>
          <p:cNvPr id="4" name="Slide Number Placeholder 3"/>
          <p:cNvSpPr>
            <a:spLocks noGrp="1"/>
          </p:cNvSpPr>
          <p:nvPr>
            <p:ph type="sldNum" sz="quarter" idx="12"/>
          </p:nvPr>
        </p:nvSpPr>
        <p:spPr/>
        <p:txBody>
          <a:bodyPr/>
          <a:lstStyle/>
          <a:p>
            <a:r>
              <a:rPr lang="en-US" dirty="0" smtClean="0"/>
              <a:t>	</a:t>
            </a:r>
            <a:fld id="{DDF11362-C837-458D-A102-1270F4350FAC}" type="slidenum">
              <a:rPr lang="en-US" smtClean="0"/>
              <a:t>8</a:t>
            </a:fld>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8519" y="1219200"/>
            <a:ext cx="4906963" cy="4906963"/>
          </a:xfrm>
        </p:spPr>
      </p:pic>
    </p:spTree>
    <p:extLst>
      <p:ext uri="{BB962C8B-B14F-4D97-AF65-F5344CB8AC3E}">
        <p14:creationId xmlns:p14="http://schemas.microsoft.com/office/powerpoint/2010/main" val="233159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RWJF Vision</a:t>
            </a:r>
            <a:endParaRPr lang="en-US" dirty="0"/>
          </a:p>
        </p:txBody>
      </p:sp>
      <p:sp>
        <p:nvSpPr>
          <p:cNvPr id="3" name="Text Placeholder 2"/>
          <p:cNvSpPr>
            <a:spLocks noGrp="1"/>
          </p:cNvSpPr>
          <p:nvPr>
            <p:ph idx="1"/>
          </p:nvPr>
        </p:nvSpPr>
        <p:spPr/>
        <p:txBody>
          <a:bodyPr/>
          <a:lstStyle/>
          <a:p>
            <a:pPr marL="0" indent="0">
              <a:spcBef>
                <a:spcPts val="1800"/>
              </a:spcBef>
              <a:buNone/>
            </a:pPr>
            <a:r>
              <a:rPr lang="en-US" sz="2800" dirty="0" smtClean="0"/>
              <a:t>We, as a </a:t>
            </a:r>
            <a:r>
              <a:rPr lang="en-US" sz="2800" dirty="0"/>
              <a:t>nation, will strive together to </a:t>
            </a:r>
            <a:r>
              <a:rPr lang="en-US" sz="2800" dirty="0" smtClean="0"/>
              <a:t>build </a:t>
            </a:r>
            <a:r>
              <a:rPr lang="en-US" sz="2800" dirty="0"/>
              <a:t>a </a:t>
            </a:r>
            <a:r>
              <a:rPr lang="en-US" sz="2800" dirty="0" smtClean="0"/>
              <a:t>Culture </a:t>
            </a:r>
            <a:r>
              <a:rPr lang="en-US" sz="2800" dirty="0"/>
              <a:t>of </a:t>
            </a:r>
            <a:r>
              <a:rPr lang="en-US" sz="2800" dirty="0" smtClean="0"/>
              <a:t>Health </a:t>
            </a:r>
            <a:r>
              <a:rPr lang="en-US" sz="2800" dirty="0"/>
              <a:t>enabling all in our diverse society to lead healthy lives, now and for generations to </a:t>
            </a:r>
            <a:r>
              <a:rPr lang="en-US" sz="2800" dirty="0" smtClean="0"/>
              <a:t>come</a:t>
            </a:r>
          </a:p>
        </p:txBody>
      </p:sp>
      <p:sp>
        <p:nvSpPr>
          <p:cNvPr id="5" name="Slide Number Placeholder 4"/>
          <p:cNvSpPr>
            <a:spLocks noGrp="1"/>
          </p:cNvSpPr>
          <p:nvPr>
            <p:ph type="sldNum" sz="quarter" idx="12"/>
          </p:nvPr>
        </p:nvSpPr>
        <p:spPr/>
        <p:txBody>
          <a:bodyPr/>
          <a:lstStyle/>
          <a:p>
            <a:r>
              <a:rPr lang="en-US" dirty="0" smtClean="0"/>
              <a:t>	</a:t>
            </a:r>
            <a:fld id="{DDF11362-C837-458D-A102-1270F4350FAC}" type="slidenum">
              <a:rPr lang="en-US" smtClean="0"/>
              <a:t>9</a:t>
            </a:fld>
            <a:endParaRPr lang="en-US" dirty="0"/>
          </a:p>
        </p:txBody>
      </p:sp>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60000">
            <a:off x="3810000" y="3510543"/>
            <a:ext cx="45720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4929655" y="5712023"/>
            <a:ext cx="2332690" cy="307777"/>
          </a:xfrm>
          <a:prstGeom prst="rect">
            <a:avLst/>
          </a:prstGeom>
          <a:noFill/>
        </p:spPr>
        <p:txBody>
          <a:bodyPr wrap="none" rtlCol="0">
            <a:spAutoFit/>
          </a:bodyPr>
          <a:lstStyle/>
          <a:p>
            <a:r>
              <a:rPr lang="en-US" sz="1400" dirty="0" smtClean="0"/>
              <a:t>Copyright &lt;2014&gt; Paul </a:t>
            </a:r>
            <a:r>
              <a:rPr lang="en-US" sz="1400" dirty="0" err="1" smtClean="0"/>
              <a:t>Chouy</a:t>
            </a:r>
            <a:endParaRPr lang="en-US" sz="1400" dirty="0"/>
          </a:p>
        </p:txBody>
      </p:sp>
    </p:spTree>
    <p:extLst>
      <p:ext uri="{BB962C8B-B14F-4D97-AF65-F5344CB8AC3E}">
        <p14:creationId xmlns:p14="http://schemas.microsoft.com/office/powerpoint/2010/main" val="119604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A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AARP</Template>
  <TotalTime>65589</TotalTime>
  <Words>1956</Words>
  <Application>Microsoft Office PowerPoint</Application>
  <PresentationFormat>On-screen Show (4:3)</PresentationFormat>
  <Paragraphs>222</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MS PGothic</vt:lpstr>
      <vt:lpstr>Arial</vt:lpstr>
      <vt:lpstr>Calibri</vt:lpstr>
      <vt:lpstr>AARP</vt:lpstr>
      <vt:lpstr>PowerPoint Presentation</vt:lpstr>
      <vt:lpstr>Nurses Are Transforming Health </vt:lpstr>
      <vt:lpstr>Institute of Medicine* Reports</vt:lpstr>
      <vt:lpstr>Areas of Focus</vt:lpstr>
      <vt:lpstr>Address All Factors That Affect Health</vt:lpstr>
      <vt:lpstr>Many Factors Affect Health</vt:lpstr>
      <vt:lpstr>Disturbing Facts</vt:lpstr>
      <vt:lpstr>Where You Live Affects Your Health</vt:lpstr>
      <vt:lpstr>RWJF Vision</vt:lpstr>
      <vt:lpstr>Many Partners…</vt:lpstr>
      <vt:lpstr>…Including Nurses</vt:lpstr>
      <vt:lpstr>Example: Surplus Food Project</vt:lpstr>
      <vt:lpstr>Example: Community Gardens</vt:lpstr>
      <vt:lpstr>Example: Vote &amp; Vax </vt:lpstr>
      <vt:lpstr>Example: Family Participation in Rounds</vt:lpstr>
      <vt:lpstr>Your Example Goes Here</vt:lpstr>
      <vt:lpstr>Partnering to Create a Healthier America</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Jaimie</dc:creator>
  <cp:lastModifiedBy>Courville, Meredith</cp:lastModifiedBy>
  <cp:revision>102</cp:revision>
  <dcterms:created xsi:type="dcterms:W3CDTF">2015-12-14T15:06:02Z</dcterms:created>
  <dcterms:modified xsi:type="dcterms:W3CDTF">2018-09-27T20:40:33Z</dcterms:modified>
</cp:coreProperties>
</file>