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96"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28936" autoAdjust="0"/>
  </p:normalViewPr>
  <p:slideViewPr>
    <p:cSldViewPr snapToGrid="0" snapToObjects="1">
      <p:cViewPr varScale="1">
        <p:scale>
          <a:sx n="27" d="100"/>
          <a:sy n="27" d="100"/>
        </p:scale>
        <p:origin x="2172" y="48"/>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3/11/2020</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3/11/2020</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am05.safelinks.protection.outlook.com/?url=http%3A%2F%2Fwww.aanp.org%2Flegislation-regulation%2Fstate-legislation-regulation%2Fstate-practice-environment&amp;data=02%7C01%7CJGreen%40aarp.org%7C3af87a474d574de1850b08d70fa34cc3%7Ca395e38b4b754e4493499a37de460a33%7C0%7C0%7C636995066348936722&amp;sdata=zyZHpCMhAZG6pUuDJ4A84M1z1kf9LL4u6z%2BKjh57%2BMc%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aacnnursing.org/Portals/42/Policy/PDF/Diversity-Spotlight.pdf" TargetMode="External"/><Relationship Id="rId3" Type="http://schemas.openxmlformats.org/officeDocument/2006/relationships/hyperlink" Target="https://www.census.gov/quickfacts/fact/table/US/PST045218" TargetMode="External"/><Relationship Id="rId7" Type="http://schemas.openxmlformats.org/officeDocument/2006/relationships/hyperlink" Target="https://www.aacnnursing.org/Portals/42/News/Factsheets/Enhancing-Diversity-Factsheet.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census.gov/newsroom/releases/archives/2010_census/cb11-cn125.html" TargetMode="External"/><Relationship Id="rId5" Type="http://schemas.openxmlformats.org/officeDocument/2006/relationships/hyperlink" Target="https://www.ncsbn.org/workforce.htm" TargetMode="External"/><Relationship Id="rId4" Type="http://schemas.openxmlformats.org/officeDocument/2006/relationships/hyperlink" Target="https://campaignforaction.org/resource/racialethnic-composition-rn-workforce-u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Right now, nurse practitioners in 22 states and the District of Columbia have full practice authority. This is significantly improved from a few years ago, as you can see by this map, which shows the progress made in removing barriers to practice and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is working to expand access to care by maximizing the use of nurses and removing outdated laws, regulations, and policies that prevent nurses from practicing to the full extent of their education and training—and we are making steady progress. Public opinion is also shifting to support removing barriers to practice.</a:t>
            </a:r>
          </a:p>
          <a:p>
            <a:r>
              <a:rPr lang="en-US" sz="1200" kern="1200" dirty="0" smtClean="0">
                <a:solidFill>
                  <a:schemeClr val="tx1"/>
                </a:solidFill>
                <a:effectLst/>
                <a:latin typeface="+mn-lt"/>
                <a:ea typeface="+mn-ea"/>
                <a:cs typeface="+mn-cs"/>
              </a:rPr>
              <a:t>Since the launch of the </a:t>
            </a:r>
            <a:r>
              <a:rPr lang="en-US" sz="1200" i="1" kern="1200" dirty="0" smtClean="0">
                <a:solidFill>
                  <a:schemeClr val="tx1"/>
                </a:solidFill>
                <a:effectLst/>
                <a:latin typeface="+mn-lt"/>
                <a:ea typeface="+mn-ea"/>
                <a:cs typeface="+mn-cs"/>
              </a:rPr>
              <a:t>Campaign, </a:t>
            </a:r>
            <a:r>
              <a:rPr lang="en-US" sz="1200" kern="1200" dirty="0" smtClean="0">
                <a:solidFill>
                  <a:schemeClr val="tx1"/>
                </a:solidFill>
                <a:effectLst/>
                <a:latin typeface="+mn-lt"/>
                <a:ea typeface="+mn-ea"/>
                <a:cs typeface="+mn-cs"/>
              </a:rPr>
              <a:t>nine states* have fully modernized their practice laws for nurse practitioners to increase consumer’s access to care and six states** have made substantial improvements helping to increase consumers’ access to care.  Many states have made incremental progress.</a:t>
            </a:r>
          </a:p>
          <a:p>
            <a:r>
              <a:rPr lang="en-US" sz="1200" kern="1200" dirty="0" smtClean="0">
                <a:solidFill>
                  <a:schemeClr val="tx1"/>
                </a:solidFill>
                <a:effectLst/>
                <a:latin typeface="+mn-lt"/>
                <a:ea typeface="+mn-ea"/>
                <a:cs typeface="+mn-cs"/>
              </a:rPr>
              <a:t>For more information about practice restrictions for other types of APRNs, visit the National Council of State Boards of Nursing’s website.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Sources: </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American Association of Nurse Practitioners. AANP Practice Map. </a:t>
            </a:r>
            <a:r>
              <a:rPr lang="en-US" sz="1200" u="sng" kern="1200" dirty="0" smtClean="0">
                <a:solidFill>
                  <a:schemeClr val="tx1"/>
                </a:solidFill>
                <a:effectLst/>
                <a:latin typeface="+mn-lt"/>
                <a:ea typeface="+mn-ea"/>
                <a:cs typeface="+mn-cs"/>
                <a:hlinkClick r:id="rId3"/>
              </a:rPr>
              <a:t>www.aanp.org/legislation-regulation/state-legislation-regulation/state-practice-environment</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The nine states are—South Dakota (2017), Maryland (2015), Nebraska (2015), Minnesota (2014), Connecticut (2014), Nevada (2013), Rhode Island (2013), North Dakota (2011), and Vermont (2011).</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**Since the Campaign began, 6 states have passed legislation that substantially improves APRN scope of practice, and have direct access to </a:t>
            </a:r>
            <a:r>
              <a:rPr lang="en-US" sz="1200" kern="1200" smtClean="0">
                <a:solidFill>
                  <a:schemeClr val="tx1"/>
                </a:solidFill>
                <a:effectLst/>
                <a:latin typeface="+mn-lt"/>
                <a:ea typeface="+mn-ea"/>
                <a:cs typeface="+mn-cs"/>
              </a:rPr>
              <a:t>APRN care:</a:t>
            </a:r>
            <a:endParaRPr lang="en-US"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Kentucky (2014): </a:t>
            </a:r>
            <a:r>
              <a:rPr lang="en-US" sz="1200" kern="1200" dirty="0" smtClean="0">
                <a:solidFill>
                  <a:schemeClr val="tx1"/>
                </a:solidFill>
                <a:effectLst/>
                <a:latin typeface="+mn-lt"/>
                <a:ea typeface="+mn-ea"/>
                <a:cs typeface="+mn-cs"/>
              </a:rPr>
              <a:t>SB 7 allowed for APRNs with 4+ years’ experience to prescribe routine medications w/o a written agreement with a physician (written agreement still required for prescribing controlled substances). </a:t>
            </a:r>
          </a:p>
          <a:p>
            <a:pPr lvl="0"/>
            <a:r>
              <a:rPr lang="en-US" sz="1200" b="1" kern="1200" dirty="0" smtClean="0">
                <a:solidFill>
                  <a:schemeClr val="tx1"/>
                </a:solidFill>
                <a:effectLst/>
                <a:latin typeface="+mn-lt"/>
                <a:ea typeface="+mn-ea"/>
                <a:cs typeface="+mn-cs"/>
              </a:rPr>
              <a:t>New York (2014): </a:t>
            </a:r>
            <a:r>
              <a:rPr lang="en-US" sz="1200" kern="1200" dirty="0" smtClean="0">
                <a:solidFill>
                  <a:schemeClr val="tx1"/>
                </a:solidFill>
                <a:effectLst/>
                <a:latin typeface="+mn-lt"/>
                <a:ea typeface="+mn-ea"/>
                <a:cs typeface="+mn-cs"/>
              </a:rPr>
              <a:t>SB S4611A, called The Nurse Practitioners Modernization Act eliminates the need for a signed written practice agreement for NPs with &gt;3,600 practice hours. Written practice agreement between NP with less hours and a physician is still required. NPs maintain collaborative relationships with physicians.</a:t>
            </a:r>
          </a:p>
          <a:p>
            <a:pPr lvl="0"/>
            <a:r>
              <a:rPr lang="en-US" sz="1200" b="1" kern="1200" dirty="0" smtClean="0">
                <a:solidFill>
                  <a:schemeClr val="tx1"/>
                </a:solidFill>
                <a:effectLst/>
                <a:latin typeface="+mn-lt"/>
                <a:ea typeface="+mn-ea"/>
                <a:cs typeface="+mn-cs"/>
              </a:rPr>
              <a:t>Delaware (2015): </a:t>
            </a:r>
            <a:r>
              <a:rPr lang="en-US" sz="1200" kern="1200" dirty="0" smtClean="0">
                <a:solidFill>
                  <a:schemeClr val="tx1"/>
                </a:solidFill>
                <a:effectLst/>
                <a:latin typeface="+mn-lt"/>
                <a:ea typeface="+mn-ea"/>
                <a:cs typeface="+mn-cs"/>
              </a:rPr>
              <a:t>SB 57, APRNs could apply for independent practice once they completed at least 2 years of practice and 4,000 practice hours. (</a:t>
            </a:r>
            <a:r>
              <a:rPr lang="en-US" sz="1200" b="1" kern="1200" dirty="0" smtClean="0">
                <a:solidFill>
                  <a:schemeClr val="tx1"/>
                </a:solidFill>
                <a:effectLst/>
                <a:latin typeface="+mn-lt"/>
                <a:ea typeface="+mn-ea"/>
                <a:cs typeface="+mn-cs"/>
              </a:rPr>
              <a:t>Utah (2016)</a:t>
            </a:r>
            <a:r>
              <a:rPr lang="en-US" sz="1200" kern="1200" dirty="0" smtClean="0">
                <a:solidFill>
                  <a:schemeClr val="tx1"/>
                </a:solidFill>
                <a:effectLst/>
                <a:latin typeface="+mn-lt"/>
                <a:ea typeface="+mn-ea"/>
                <a:cs typeface="+mn-cs"/>
              </a:rPr>
              <a:t>: SB 58 allowed APRNs to prescribe schedule II medications without a consultation and referral plan </a:t>
            </a:r>
          </a:p>
          <a:p>
            <a:pPr lvl="0"/>
            <a:r>
              <a:rPr lang="en-US" sz="1200" b="1" kern="1200" dirty="0" smtClean="0">
                <a:solidFill>
                  <a:schemeClr val="tx1"/>
                </a:solidFill>
                <a:effectLst/>
                <a:latin typeface="+mn-lt"/>
                <a:ea typeface="+mn-ea"/>
                <a:cs typeface="+mn-cs"/>
              </a:rPr>
              <a:t>West Virginia (2016): </a:t>
            </a:r>
            <a:r>
              <a:rPr lang="en-US" sz="1200" kern="1200" dirty="0" smtClean="0">
                <a:solidFill>
                  <a:schemeClr val="tx1"/>
                </a:solidFill>
                <a:effectLst/>
                <a:latin typeface="+mn-lt"/>
                <a:ea typeface="+mn-ea"/>
                <a:cs typeface="+mn-cs"/>
              </a:rPr>
              <a:t>HB 4334 removed the restrictive requirement for a collaborative agreement with a physician after 3 years of APRN practice, expanded the prescribing formulary for APRNs, but does not allow APRNs to prescribe Schedule II controlled substances.   </a:t>
            </a:r>
          </a:p>
          <a:p>
            <a:pPr lvl="0"/>
            <a:r>
              <a:rPr lang="en-US" sz="1200" b="1" kern="1200" dirty="0" smtClean="0">
                <a:solidFill>
                  <a:schemeClr val="tx1"/>
                </a:solidFill>
                <a:effectLst/>
                <a:latin typeface="+mn-lt"/>
                <a:ea typeface="+mn-ea"/>
                <a:cs typeface="+mn-cs"/>
              </a:rPr>
              <a:t>Illinois (2017): </a:t>
            </a:r>
            <a:r>
              <a:rPr lang="en-US" sz="1200" kern="1200" dirty="0" smtClean="0">
                <a:solidFill>
                  <a:schemeClr val="tx1"/>
                </a:solidFill>
                <a:effectLst/>
                <a:latin typeface="+mn-lt"/>
                <a:ea typeface="+mn-ea"/>
                <a:cs typeface="+mn-cs"/>
              </a:rPr>
              <a:t>HB 313 signed in 2017, went into effect 2018. Enables APRNS who work outside of hospital settings and meet certain conditions to practice without a written agreement with a physician, but their ability to prescribe certain medications remains limited. APRNs who have completed 4,000 hours of clinical experience with a physician and 250 hours of CE will be able to practice without a written agreement (except a written agreement remains for substances that have a high abuse potential, such as opioids). </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r>
              <a:rPr lang="en-US" sz="1200" kern="1200" baseline="0" dirty="0" smtClean="0">
                <a:solidFill>
                  <a:schemeClr val="tx1"/>
                </a:solidFill>
                <a:effectLst/>
                <a:latin typeface="+mn-lt"/>
                <a:ea typeface="+mn-ea"/>
                <a:cs typeface="+mn-cs"/>
              </a:rPr>
              <a:t> </a:t>
            </a: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Yet we know nurses are woefully underrepresented on clinical and other boards.</a:t>
            </a:r>
          </a:p>
          <a:p>
            <a:pPr eaLnBrk="1" hangingPunct="1">
              <a:spcBef>
                <a:spcPct val="0"/>
              </a:spcBef>
            </a:pPr>
            <a:endParaRPr lang="en-US" baseline="0" dirty="0" smtClean="0">
              <a:latin typeface="Calibri" charset="0"/>
            </a:endParaRPr>
          </a:p>
          <a:p>
            <a:pPr eaLnBrk="1" hangingPunct="1">
              <a:spcBef>
                <a:spcPct val="0"/>
              </a:spcBef>
            </a:pPr>
            <a:r>
              <a:rPr lang="en-US" b="0" baseline="0" dirty="0" smtClean="0">
                <a:latin typeface="Calibri" charset="0"/>
              </a:rPr>
              <a:t>That’s why AARP and RWJF created the Nurses on Boards Coalition to improve the health of communities and the nation through the service of nurses on boards and other bodies. That coalition has a goal of registering 10,000 nurses who serve on boards by 2020. The coalition is more than halfway to its goal</a:t>
            </a:r>
            <a:r>
              <a:rPr lang="en-US" b="0" baseline="0" smtClean="0">
                <a:latin typeface="Calibri" charset="0"/>
              </a:rPr>
              <a:t>. </a:t>
            </a:r>
          </a:p>
          <a:p>
            <a:pPr eaLnBrk="1" hangingPunct="1">
              <a:spcBef>
                <a:spcPct val="0"/>
              </a:spcBef>
            </a:pPr>
            <a:endParaRPr lang="en-US" b="0" baseline="0" dirty="0" smtClean="0">
              <a:latin typeface="Calibri" charset="0"/>
            </a:endParaRPr>
          </a:p>
          <a:p>
            <a:endParaRPr lang="en-US" sz="1200" kern="1200" dirty="0" smtClean="0">
              <a:solidFill>
                <a:schemeClr val="tx1"/>
              </a:solidFill>
              <a:effectLst/>
              <a:latin typeface="+mn-lt"/>
              <a:ea typeface="+mn-ea"/>
              <a:cs typeface="+mn-cs"/>
            </a:endParaRP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p>
          <a:p>
            <a:pPr eaLnBrk="1" hangingPunct="1">
              <a:spcBef>
                <a:spcPct val="0"/>
              </a:spcBef>
            </a:pPr>
            <a:endParaRPr lang="en-US" b="1" baseline="0" dirty="0" smtClean="0">
              <a:latin typeface="Calibri" charset="0"/>
            </a:endParaRPr>
          </a:p>
          <a:p>
            <a:pPr eaLnBrk="1" hangingPunct="1">
              <a:spcBef>
                <a:spcPct val="0"/>
              </a:spcBef>
            </a:pPr>
            <a:endParaRPr lang="en-US" baseline="0" dirty="0" smtClean="0">
              <a:latin typeface="Calibri" charset="0"/>
            </a:endParaRPr>
          </a:p>
          <a:p>
            <a:pPr eaLnBrk="1" hangingPunct="1">
              <a:spcBef>
                <a:spcPct val="0"/>
              </a:spcBef>
            </a:pPr>
            <a:endParaRPr lang="en-US" baseline="0"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According to 2018 Census estimates, almost 40% of the U.S. population is part of a racial or ethnic minority.  </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from minority backgrounds represent 30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registered nurse workforce (Dashboard indicator - </a:t>
            </a:r>
            <a:r>
              <a:rPr lang="en-US" sz="1200" kern="1200" baseline="0" dirty="0" smtClean="0">
                <a:solidFill>
                  <a:schemeClr val="tx1"/>
                </a:solidFill>
                <a:effectLst/>
                <a:latin typeface="+mn-lt"/>
                <a:ea typeface="+mn-ea"/>
                <a:cs typeface="+mn-cs"/>
              </a:rPr>
              <a:t>American Community Survey).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Men comprise only 9.1 percent of all RNs</a:t>
            </a:r>
            <a:r>
              <a:rPr lang="en-US" sz="1200" kern="1200" baseline="0" dirty="0" smtClean="0">
                <a:solidFill>
                  <a:schemeClr val="tx1"/>
                </a:solidFill>
                <a:effectLst/>
                <a:latin typeface="+mn-lt"/>
                <a:ea typeface="+mn-ea"/>
                <a:cs typeface="+mn-cs"/>
              </a:rPr>
              <a:t> (2017 </a:t>
            </a:r>
            <a:r>
              <a:rPr lang="en-US" sz="1200" b="0" i="0" kern="1200" dirty="0" smtClean="0">
                <a:solidFill>
                  <a:schemeClr val="tx1"/>
                </a:solidFill>
                <a:effectLst/>
                <a:latin typeface="+mn-lt"/>
                <a:ea typeface="+mn-ea"/>
                <a:cs typeface="+mn-cs"/>
              </a:rPr>
              <a:t>National Nursing Workforce Study)</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more progress in schools of nursing.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According to AACN's report on 2018-2019 Enrollment and Graduations in Baccalaureate and Graduate Programs in Nursing, nursing students from minority backgrounds represented 34.2% of students in entry-level baccalaureate programs, 34.7% of master’s students, 33.0% of students in research-focused doctoral programs, and 34.6% of Doctor of Nursing Practice (DNP) students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it comes to college faculty, these percentages are even lower. Only about 16%</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(15.9%)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a:t>
            </a:r>
            <a:r>
              <a:rPr lang="en-US" sz="1200" kern="1200" baseline="0" dirty="0" smtClean="0">
                <a:solidFill>
                  <a:schemeClr val="tx1"/>
                </a:solidFill>
                <a:effectLst/>
                <a:latin typeface="+mn-lt"/>
                <a:ea typeface="+mn-ea"/>
                <a:cs typeface="+mn-cs"/>
              </a:rPr>
              <a:t> Quick Facts. 2018 July. </a:t>
            </a:r>
            <a:r>
              <a:rPr lang="en-US" dirty="0" smtClean="0">
                <a:hlinkClick r:id="rId3"/>
              </a:rPr>
              <a:t>https://www.census.gov/quickfacts/fact/table/US/PST045218</a:t>
            </a:r>
            <a:endParaRPr lang="en-US" sz="1200"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Racial/ethnic composition of the RN workforce in the U.S. 2020 January 19. </a:t>
            </a:r>
            <a:r>
              <a:rPr lang="en-US" dirty="0" smtClean="0">
                <a:hlinkClick r:id="rId4"/>
              </a:rPr>
              <a:t>https://campaignforaction.org/resource/racialethnic-composition-rn-workforce-us/</a:t>
            </a:r>
            <a:endParaRPr lang="en-US"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National Nursing Workforce Study</a:t>
            </a:r>
            <a:r>
              <a:rPr lang="en-US" sz="1200" b="0" i="0" kern="1200" baseline="0" dirty="0" smtClean="0">
                <a:solidFill>
                  <a:schemeClr val="tx1"/>
                </a:solidFill>
                <a:effectLst/>
                <a:latin typeface="+mn-lt"/>
                <a:ea typeface="+mn-ea"/>
                <a:cs typeface="+mn-cs"/>
              </a:rPr>
              <a:t> 2017 </a:t>
            </a:r>
            <a:r>
              <a:rPr lang="en-US" dirty="0" smtClean="0">
                <a:hlinkClick r:id="rId5"/>
              </a:rPr>
              <a:t>https://www.ncsbn.org/workforce.htm</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6"/>
              </a:rPr>
              <a:t>www.census.gov/newsroom/</a:t>
            </a:r>
            <a:br>
              <a:rPr lang="en-US" sz="1200" u="sng" kern="1200" dirty="0" smtClean="0">
                <a:solidFill>
                  <a:schemeClr val="tx1"/>
                </a:solidFill>
                <a:effectLst/>
                <a:latin typeface="+mn-lt"/>
                <a:ea typeface="+mn-ea"/>
                <a:cs typeface="+mn-cs"/>
                <a:hlinkClick r:id="rId6"/>
              </a:rPr>
            </a:br>
            <a:r>
              <a:rPr lang="en-US" sz="1200" u="sng" kern="1200" dirty="0" smtClean="0">
                <a:solidFill>
                  <a:schemeClr val="tx1"/>
                </a:solidFill>
                <a:effectLst/>
                <a:latin typeface="+mn-lt"/>
                <a:ea typeface="+mn-ea"/>
                <a:cs typeface="+mn-cs"/>
                <a:hlinkClick r:id="rId6"/>
              </a:rPr>
              <a:t>releases/archives/2010_census/cb11-cn125.html</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2019 April. </a:t>
            </a:r>
            <a:r>
              <a:rPr lang="en-US" sz="1200" kern="1200" dirty="0" smtClean="0">
                <a:solidFill>
                  <a:schemeClr val="tx1"/>
                </a:solidFill>
                <a:effectLst/>
                <a:latin typeface="+mn-lt"/>
                <a:ea typeface="+mn-ea"/>
                <a:cs typeface="+mn-cs"/>
              </a:rPr>
              <a:t>Fact sheet: Enhancing diversity in the nursing workforce, </a:t>
            </a:r>
            <a:r>
              <a:rPr lang="en-US" dirty="0" smtClean="0">
                <a:hlinkClick r:id="rId7"/>
              </a:rPr>
              <a:t>https://www.aacnnursing.org/Portals/42/News/Factsheets/Enhancing-Diversity-Factsheet.pdf</a:t>
            </a: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2017 March. </a:t>
            </a:r>
            <a:r>
              <a:rPr lang="en-US" dirty="0" smtClean="0"/>
              <a:t>Nursing Faculty: A Spotlight on Diversity </a:t>
            </a:r>
            <a:r>
              <a:rPr lang="en-US" dirty="0" smtClean="0">
                <a:hlinkClick r:id="rId8"/>
              </a:rPr>
              <a:t>https://www.aacnnursing.org/Portals/42/Policy/PDF/Diversity-Spotlight.pdf</a:t>
            </a:r>
            <a:endParaRPr lang="en-US" sz="1200" kern="1200" baseline="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The Future of Nursing: </a:t>
            </a:r>
            <a:r>
              <a:rPr lang="en-US" sz="1200" b="0" i="1" kern="1200" dirty="0" smtClean="0">
                <a:solidFill>
                  <a:schemeClr val="tx1"/>
                </a:solidFill>
                <a:effectLst/>
                <a:latin typeface="+mn-lt"/>
                <a:ea typeface="+mn-ea"/>
                <a:cs typeface="+mn-cs"/>
              </a:rPr>
              <a:t>Campaign for Action </a:t>
            </a:r>
            <a:r>
              <a:rPr lang="en-US" sz="1200" b="0" kern="1200" dirty="0" smtClean="0">
                <a:solidFill>
                  <a:schemeClr val="tx1"/>
                </a:solidFill>
                <a:effectLst/>
                <a:latin typeface="+mn-lt"/>
                <a:ea typeface="+mn-ea"/>
                <a:cs typeface="+mn-cs"/>
              </a:rPr>
              <a:t>is working to build healthier communities through nursing, and we need your help to succeed. It will take all of us—health</a:t>
            </a:r>
            <a:r>
              <a:rPr lang="en-US" sz="1200" b="0" kern="1200" baseline="0" dirty="0" smtClean="0">
                <a:solidFill>
                  <a:schemeClr val="tx1"/>
                </a:solidFill>
                <a:effectLst/>
                <a:latin typeface="+mn-lt"/>
                <a:ea typeface="+mn-ea"/>
                <a:cs typeface="+mn-cs"/>
              </a:rPr>
              <a:t> professionals, hospitals and health systems, policymakers, consumer advocates, payers, </a:t>
            </a:r>
            <a:r>
              <a:rPr lang="en-US" sz="1200" b="0" kern="1200" dirty="0" smtClean="0">
                <a:solidFill>
                  <a:schemeClr val="tx1"/>
                </a:solidFill>
                <a:effectLst/>
                <a:latin typeface="+mn-lt"/>
                <a:ea typeface="+mn-ea"/>
                <a:cs typeface="+mn-cs"/>
              </a:rPr>
              <a:t>consumers, businesses, think tanks, long-term care, foundations, and everyone who cares about health care—to make</a:t>
            </a:r>
            <a:r>
              <a:rPr lang="en-US" sz="1200" b="0" kern="1200" baseline="0" dirty="0" smtClean="0">
                <a:solidFill>
                  <a:schemeClr val="tx1"/>
                </a:solidFill>
                <a:effectLst/>
                <a:latin typeface="+mn-lt"/>
                <a:ea typeface="+mn-ea"/>
                <a:cs typeface="+mn-cs"/>
              </a:rPr>
              <a:t> this work</a:t>
            </a:r>
            <a:r>
              <a:rPr lang="en-US" sz="1200" b="0" kern="1200" dirty="0" smtClean="0">
                <a:solidFill>
                  <a:schemeClr val="tx1"/>
                </a:solidFill>
                <a:effectLst/>
                <a:latin typeface="+mn-lt"/>
                <a:ea typeface="+mn-ea"/>
                <a:cs typeface="+mn-cs"/>
              </a:rPr>
              <a:t>. </a:t>
            </a:r>
            <a:endParaRPr lang="en-US" b="0"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Health care transformation is under way, and the future of nursing is now. We can’t build healthier communities without transforming nursing.</a:t>
            </a:r>
            <a:r>
              <a:rPr lang="en-US" sz="1200" b="0" kern="1200" baseline="0" dirty="0" smtClean="0">
                <a:solidFill>
                  <a:schemeClr val="tx1"/>
                </a:solidFill>
                <a:effectLst/>
                <a:latin typeface="+mn-lt"/>
                <a:ea typeface="+mn-ea"/>
                <a:cs typeface="+mn-cs"/>
              </a:rPr>
              <a:t> O</a:t>
            </a:r>
            <a:r>
              <a:rPr lang="en-US" sz="1200" b="0" kern="1200" dirty="0" smtClean="0">
                <a:solidFill>
                  <a:schemeClr val="tx1"/>
                </a:solidFill>
                <a:effectLst/>
                <a:latin typeface="+mn-lt"/>
                <a:ea typeface="+mn-ea"/>
                <a:cs typeface="+mn-cs"/>
              </a:rPr>
              <a:t>ur nation’s health can improve only if nurses are better prepared</a:t>
            </a:r>
            <a:r>
              <a:rPr lang="en-US" sz="1200" b="0" kern="1200" baseline="0" dirty="0" smtClean="0">
                <a:solidFill>
                  <a:schemeClr val="tx1"/>
                </a:solidFill>
                <a:effectLst/>
                <a:latin typeface="+mn-lt"/>
                <a:ea typeface="+mn-ea"/>
                <a:cs typeface="+mn-cs"/>
              </a:rPr>
              <a:t> and </a:t>
            </a:r>
            <a:r>
              <a:rPr lang="en-US" sz="1200" b="0" kern="1200" dirty="0" smtClean="0">
                <a:solidFill>
                  <a:schemeClr val="tx1"/>
                </a:solidFill>
                <a:effectLst/>
                <a:latin typeface="+mn-lt"/>
                <a:ea typeface="+mn-ea"/>
                <a:cs typeface="+mn-cs"/>
              </a:rPr>
              <a:t>able to lead</a:t>
            </a:r>
            <a:r>
              <a:rPr lang="en-US" sz="1200" b="0" kern="1200" baseline="0" dirty="0" smtClean="0">
                <a:solidFill>
                  <a:schemeClr val="tx1"/>
                </a:solidFill>
                <a:effectLst/>
                <a:latin typeface="+mn-lt"/>
                <a:ea typeface="+mn-ea"/>
                <a:cs typeface="+mn-cs"/>
              </a:rPr>
              <a:t> and practice </a:t>
            </a:r>
            <a:r>
              <a:rPr lang="en-US" sz="1200" b="0" kern="1200" dirty="0" smtClean="0">
                <a:solidFill>
                  <a:schemeClr val="tx1"/>
                </a:solidFill>
                <a:effectLst/>
                <a:latin typeface="+mn-lt"/>
                <a:ea typeface="+mn-ea"/>
                <a:cs typeface="+mn-cs"/>
              </a:rPr>
              <a:t>to the full extent of their education and training. A few things you can do:</a:t>
            </a:r>
          </a:p>
          <a:p>
            <a:endParaRPr lang="en-US" sz="1200" b="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b="0" kern="1200" dirty="0" smtClean="0">
                <a:solidFill>
                  <a:schemeClr val="tx1"/>
                </a:solidFill>
                <a:effectLst/>
                <a:latin typeface="+mn-lt"/>
                <a:ea typeface="+mn-ea"/>
                <a:cs typeface="+mn-cs"/>
              </a:rPr>
              <a:t>Join</a:t>
            </a:r>
            <a:r>
              <a:rPr lang="en-US" sz="1200" b="0" kern="1200" baseline="0" dirty="0" smtClean="0">
                <a:solidFill>
                  <a:schemeClr val="tx1"/>
                </a:solidFill>
                <a:effectLst/>
                <a:latin typeface="+mn-lt"/>
                <a:ea typeface="+mn-ea"/>
                <a:cs typeface="+mn-cs"/>
              </a:rPr>
              <a:t> or support</a:t>
            </a:r>
            <a:r>
              <a:rPr lang="en-US" sz="1200" b="0" kern="120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b="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b="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b="0" dirty="0" smtClean="0"/>
              <a:t>Educate your organization about the </a:t>
            </a:r>
            <a:r>
              <a:rPr lang="en-US" b="0" i="1" dirty="0" smtClean="0"/>
              <a:t>Campaign</a:t>
            </a:r>
            <a:r>
              <a:rPr lang="en-US" b="0" dirty="0" smtClean="0"/>
              <a:t>.</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Together,</a:t>
            </a:r>
            <a:r>
              <a:rPr lang="en-US" sz="1200" b="0" kern="1200" baseline="0" dirty="0" smtClean="0">
                <a:solidFill>
                  <a:schemeClr val="tx1"/>
                </a:solidFill>
                <a:effectLst/>
                <a:latin typeface="+mn-lt"/>
                <a:ea typeface="+mn-ea"/>
                <a:cs typeface="+mn-cs"/>
              </a:rPr>
              <a:t> we can</a:t>
            </a:r>
            <a:r>
              <a:rPr lang="en-US" sz="1200" b="0" kern="1200" dirty="0" smtClean="0">
                <a:solidFill>
                  <a:schemeClr val="tx1"/>
                </a:solidFill>
                <a:effectLst/>
                <a:latin typeface="+mn-lt"/>
                <a:ea typeface="+mn-ea"/>
                <a:cs typeface="+mn-cs"/>
              </a:rPr>
              <a:t> build a healthier America.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Thank you. </a:t>
            </a:r>
            <a:endParaRPr lang="en-US" b="0"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smtClean="0"/>
              <a:t>We know we need to make many changes to improve the overall quality of health care and make sure that everyone has the opportunity to live the healthiest life possible. For example, we need to move our health care system away from the hospital and into the home and community—toward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 need to expand our system’s focus and capacity, increase access to care, and contain costs. We need to make sure that coordinated health services are consistently provided in all settings, when and where people need them.</a:t>
            </a: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As we rethink our health care system, it may be helpful</a:t>
            </a:r>
            <a:r>
              <a:rPr lang="en-US" sz="1200" b="0" kern="1200" baseline="0" dirty="0" smtClean="0">
                <a:solidFill>
                  <a:schemeClr val="tx1"/>
                </a:solidFill>
                <a:effectLst/>
                <a:latin typeface="+mn-lt"/>
                <a:ea typeface="+mn-ea"/>
                <a:cs typeface="+mn-cs"/>
              </a:rPr>
              <a:t> to consider an ambitious and worthy goal of the Robert Wood Johnson Foundation and others to achieve a culture of health. That means a nation </a:t>
            </a:r>
            <a:r>
              <a:rPr lang="en-US" sz="1200" b="0" kern="1200" dirty="0" smtClean="0">
                <a:solidFill>
                  <a:schemeClr val="tx1"/>
                </a:solidFill>
                <a:effectLst/>
                <a:latin typeface="+mn-lt"/>
                <a:ea typeface="+mn-ea"/>
                <a:cs typeface="+mn-cs"/>
              </a:rPr>
              <a:t>in which being as</a:t>
            </a:r>
            <a:r>
              <a:rPr lang="en-US" sz="1200" b="0" kern="1200" baseline="0" dirty="0" smtClean="0">
                <a:solidFill>
                  <a:schemeClr val="tx1"/>
                </a:solidFill>
                <a:effectLst/>
                <a:latin typeface="+mn-lt"/>
                <a:ea typeface="+mn-ea"/>
                <a:cs typeface="+mn-cs"/>
              </a:rPr>
              <a:t> well as you can and staying well are </a:t>
            </a:r>
            <a:r>
              <a:rPr lang="en-US" sz="1200" b="0" kern="1200" dirty="0" smtClean="0">
                <a:solidFill>
                  <a:schemeClr val="tx1"/>
                </a:solidFill>
                <a:effectLst/>
                <a:latin typeface="+mn-lt"/>
                <a:ea typeface="+mn-ea"/>
                <a:cs typeface="+mn-cs"/>
              </a:rPr>
              <a:t>shared values—and</a:t>
            </a:r>
            <a:r>
              <a:rPr lang="en-US" sz="1200" b="0" kern="1200" baseline="0" dirty="0" smtClean="0">
                <a:solidFill>
                  <a:schemeClr val="tx1"/>
                </a:solidFill>
                <a:effectLst/>
                <a:latin typeface="+mn-lt"/>
                <a:ea typeface="+mn-ea"/>
                <a:cs typeface="+mn-cs"/>
              </a:rPr>
              <a:t> where </a:t>
            </a:r>
            <a:r>
              <a:rPr lang="en-US" sz="1200" b="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It means encouraging wellness is</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as high a priority as treating illness: </a:t>
            </a:r>
            <a:br>
              <a:rPr lang="en-US" sz="1200" b="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b="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b="0" kern="1200" dirty="0" smtClean="0">
                <a:solidFill>
                  <a:schemeClr val="tx1"/>
                </a:solidFill>
                <a:effectLst/>
                <a:latin typeface="+mn-lt"/>
                <a:ea typeface="+mn-ea"/>
                <a:cs typeface="+mn-cs"/>
              </a:rPr>
              <a:t>Where getting healthy and staying healthy are as fundamental values right up there with life, liberty, and the pursuit of happiness. </a:t>
            </a:r>
          </a:p>
          <a:p>
            <a:pPr marL="0" indent="0">
              <a:buFont typeface="Wingdings" panose="05000000000000000000" pitchFamily="2" charset="2"/>
              <a:buNone/>
            </a:pPr>
            <a:endParaRPr lang="en-US" sz="1200" b="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Future of Nursing: </a:t>
            </a:r>
            <a:r>
              <a:rPr lang="en-US" sz="1200" b="0" i="1" kern="1200" baseline="0" dirty="0" smtClean="0">
                <a:solidFill>
                  <a:schemeClr val="tx1"/>
                </a:solidFill>
                <a:effectLst/>
                <a:latin typeface="+mn-lt"/>
                <a:ea typeface="+mn-ea"/>
                <a:cs typeface="+mn-cs"/>
              </a:rPr>
              <a:t>Campaign for Action, </a:t>
            </a:r>
            <a:r>
              <a:rPr lang="en-US" sz="1200" b="0" kern="1200" baseline="0" dirty="0" smtClean="0">
                <a:solidFill>
                  <a:schemeClr val="tx1"/>
                </a:solidFill>
                <a:effectLst/>
                <a:latin typeface="+mn-lt"/>
                <a:ea typeface="+mn-ea"/>
                <a:cs typeface="+mn-cs"/>
              </a:rPr>
              <a:t>which I am going to discuss in a minute, is </a:t>
            </a:r>
            <a:r>
              <a:rPr lang="en-US" sz="1200" b="0" kern="1200" dirty="0" smtClean="0">
                <a:solidFill>
                  <a:schemeClr val="tx1"/>
                </a:solidFill>
                <a:effectLst/>
                <a:latin typeface="+mn-lt"/>
                <a:ea typeface="+mn-ea"/>
                <a:cs typeface="+mn-cs"/>
              </a:rPr>
              <a:t>a joint initiative of</a:t>
            </a:r>
            <a:r>
              <a:rPr lang="en-US" sz="1200" b="0" kern="1200" baseline="0" dirty="0" smtClean="0">
                <a:solidFill>
                  <a:schemeClr val="tx1"/>
                </a:solidFill>
                <a:effectLst/>
                <a:latin typeface="+mn-lt"/>
                <a:ea typeface="+mn-ea"/>
                <a:cs typeface="+mn-cs"/>
              </a:rPr>
              <a:t> AARP Foundation, </a:t>
            </a:r>
            <a:r>
              <a:rPr lang="en-US" sz="1200" b="0" kern="1200" dirty="0" smtClean="0">
                <a:solidFill>
                  <a:schemeClr val="tx1"/>
                </a:solidFill>
                <a:effectLst/>
                <a:latin typeface="+mn-lt"/>
                <a:ea typeface="+mn-ea"/>
                <a:cs typeface="+mn-cs"/>
              </a:rPr>
              <a:t>AARP, and the Robert Wood Johnson Foundation that is </a:t>
            </a:r>
            <a:r>
              <a:rPr lang="en-US" sz="1200" b="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smtClean="0"/>
              <a:t>The Robert Wood Johnson Foundation has long invested in nursing and believes that strengthening the nursing field is crucial to improving health in our country. But the Foundation needed evidence. So, </a:t>
            </a:r>
            <a:r>
              <a:rPr lang="en-US" sz="1600" b="0" dirty="0" smtClean="0">
                <a:latin typeface="Calibri" charset="0"/>
              </a:rPr>
              <a:t>in</a:t>
            </a:r>
            <a:r>
              <a:rPr lang="en-US" sz="1600" b="0" baseline="0" dirty="0" smtClean="0">
                <a:latin typeface="Calibri" charset="0"/>
              </a:rPr>
              <a:t> 2008, it </a:t>
            </a:r>
            <a:r>
              <a:rPr lang="en-US" sz="1600" b="0" dirty="0" smtClean="0"/>
              <a:t>partnered with the Institute of Medicine (IOM) to produce a report on the future of nursing. In 2010, the IOM released </a:t>
            </a:r>
            <a:r>
              <a:rPr lang="en-US" sz="1600" b="0" i="1" dirty="0" smtClean="0"/>
              <a:t>The Future of Nursing: Leading Change, Advancing Health</a:t>
            </a:r>
            <a:r>
              <a:rPr lang="en-US" sz="1600" b="0" dirty="0" smtClean="0"/>
              <a:t>, a landmark report that stated that nursing must be prepared for health system transformation—and that nurses must help to lead and shape this change. </a:t>
            </a:r>
            <a:r>
              <a:rPr lang="en-US" sz="1600" b="0" kern="1200" baseline="0" dirty="0" smtClean="0">
                <a:solidFill>
                  <a:schemeClr val="tx1"/>
                </a:solidFill>
                <a:effectLst/>
                <a:latin typeface="+mn-lt"/>
                <a:ea typeface="+mn-ea"/>
                <a:cs typeface="+mn-cs"/>
              </a:rPr>
              <a:t>The 2010 report, along with a follow up report released in 2015, offered specific recommendations </a:t>
            </a:r>
            <a:r>
              <a:rPr lang="en-US" sz="1600" b="0" baseline="0" dirty="0" smtClean="0"/>
              <a:t>to transform health and health care through nursing so all Americans have access to high-quality care, with nurses contributing to the full extent of their capabilities.</a:t>
            </a:r>
          </a:p>
          <a:p>
            <a:endParaRPr lang="en-US" sz="1600" b="0" dirty="0" smtClean="0">
              <a:latin typeface="Calibri" charset="0"/>
            </a:endParaRPr>
          </a:p>
          <a:p>
            <a:pPr eaLnBrk="1" hangingPunct="1">
              <a:spcBef>
                <a:spcPct val="0"/>
              </a:spcBef>
            </a:pPr>
            <a:r>
              <a:rPr lang="en-US" sz="1600" b="0" kern="1200" dirty="0" smtClean="0">
                <a:solidFill>
                  <a:schemeClr val="tx1"/>
                </a:solidFill>
                <a:effectLst/>
                <a:latin typeface="+mn-lt"/>
                <a:ea typeface="+mn-ea"/>
                <a:cs typeface="+mn-cs"/>
              </a:rPr>
              <a:t>Few reports have received as much attention – or been as influential – as this. It remains one of the most downloaded reports the IOM has produced, and is used as a teaching tool in nursing schools throughout the nation. </a:t>
            </a:r>
            <a:r>
              <a:rPr lang="en-US" sz="1600" b="0" baseline="0" dirty="0" smtClean="0">
                <a:latin typeface="Calibri" charset="0"/>
              </a:rPr>
              <a:t/>
            </a:r>
            <a:br>
              <a:rPr lang="en-US" sz="1600" b="0" baseline="0" dirty="0" smtClean="0">
                <a:latin typeface="Calibri" charset="0"/>
              </a:rPr>
            </a:br>
            <a:endParaRPr lang="en-US" sz="1600" b="0" i="0" kern="1200" baseline="0" dirty="0" smtClean="0">
              <a:solidFill>
                <a:schemeClr val="tx1"/>
              </a:solidFill>
              <a:effectLst/>
              <a:latin typeface="+mn-lt"/>
              <a:ea typeface="+mn-ea"/>
              <a:cs typeface="+mn-cs"/>
            </a:endParaRPr>
          </a:p>
          <a:p>
            <a:r>
              <a:rPr lang="en-US" sz="1600" b="0" i="0" kern="1200" baseline="0" dirty="0" smtClean="0">
                <a:solidFill>
                  <a:schemeClr val="tx1"/>
                </a:solidFill>
                <a:effectLst/>
                <a:latin typeface="+mn-lt"/>
                <a:ea typeface="+mn-ea"/>
                <a:cs typeface="+mn-cs"/>
              </a:rPr>
              <a:t>Today, the IOM is known as the National Academy of Medicine and it recently launched another study on the future of nursing 2020-2030. This new report, again sponsored by RWJF, will build on the previous reports and extend the vision for a nursing profession that can play an even more powerful role in building a Culture of Health. </a:t>
            </a:r>
          </a:p>
          <a:p>
            <a:endParaRPr lang="en-US" sz="1600" b="1" i="0" kern="1200" baseline="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173768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In</a:t>
            </a:r>
            <a:r>
              <a:rPr lang="en-US" b="0" baseline="0" dirty="0" smtClean="0">
                <a:solidFill>
                  <a:schemeClr val="tx1"/>
                </a:solidFill>
              </a:rPr>
              <a:t> 2010, t</a:t>
            </a:r>
            <a:r>
              <a:rPr lang="en-US" b="0" dirty="0" smtClean="0">
                <a:solidFill>
                  <a:schemeClr val="tx1"/>
                </a:solidFill>
              </a:rPr>
              <a:t>he</a:t>
            </a:r>
            <a:r>
              <a:rPr lang="en-US" b="0" baseline="0" dirty="0" smtClean="0">
                <a:solidFill>
                  <a:schemeClr val="tx1"/>
                </a:solidFill>
              </a:rPr>
              <a:t> Robert Wood Johnson Foundation, </a:t>
            </a:r>
            <a:r>
              <a:rPr lang="en-US" b="0" dirty="0" smtClean="0">
                <a:solidFill>
                  <a:schemeClr val="tx1"/>
                </a:solidFill>
              </a:rPr>
              <a:t>the nation’s largest philanthropy devoted to health, joined</a:t>
            </a:r>
            <a:r>
              <a:rPr lang="en-US" b="0"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b="0" dirty="0" smtClean="0">
                <a:solidFill>
                  <a:schemeClr val="tx1"/>
                </a:solidFill>
              </a:rPr>
              <a:t>The </a:t>
            </a:r>
            <a:r>
              <a:rPr lang="en-US" b="0" i="1" dirty="0" smtClean="0">
                <a:solidFill>
                  <a:schemeClr val="tx1"/>
                </a:solidFill>
              </a:rPr>
              <a:t>Campaign</a:t>
            </a:r>
            <a:r>
              <a:rPr lang="en-US" b="0" dirty="0" smtClean="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b="0" dirty="0" smtClean="0"/>
          </a:p>
          <a:p>
            <a:r>
              <a:rPr lang="en-US" sz="1200" b="0" kern="1200" dirty="0" smtClean="0">
                <a:solidFill>
                  <a:schemeClr val="tx1"/>
                </a:solidFill>
                <a:effectLst/>
                <a:latin typeface="+mn-lt"/>
                <a:ea typeface="+mn-ea"/>
                <a:cs typeface="+mn-cs"/>
              </a:rPr>
              <a:t>The </a:t>
            </a:r>
            <a:r>
              <a:rPr lang="en-US" sz="1200" b="0" i="1" kern="1200" dirty="0" smtClean="0">
                <a:solidFill>
                  <a:schemeClr val="tx1"/>
                </a:solidFill>
                <a:effectLst/>
                <a:latin typeface="+mn-lt"/>
                <a:ea typeface="+mn-ea"/>
                <a:cs typeface="+mn-cs"/>
              </a:rPr>
              <a:t>Campaign</a:t>
            </a:r>
            <a:r>
              <a:rPr lang="en-US" sz="1200" b="0" kern="1200" dirty="0" smtClean="0">
                <a:solidFill>
                  <a:schemeClr val="tx1"/>
                </a:solidFill>
                <a:effectLst/>
                <a:latin typeface="+mn-lt"/>
                <a:ea typeface="+mn-ea"/>
                <a:cs typeface="+mn-cs"/>
              </a:rPr>
              <a:t> has launched Action Coalitions in all 50 states and the District of Columbia to pave the way</a:t>
            </a:r>
            <a:r>
              <a:rPr lang="en-US" sz="1200" b="0" kern="1200" baseline="0" dirty="0" smtClean="0">
                <a:solidFill>
                  <a:schemeClr val="tx1"/>
                </a:solidFill>
                <a:effectLst/>
                <a:latin typeface="+mn-lt"/>
                <a:ea typeface="+mn-ea"/>
                <a:cs typeface="+mn-cs"/>
              </a:rPr>
              <a:t> for needed changes at the state level. To date, these Action Coalitions have collected more than $54* million in funding from hundreds of organizations and individuals. Their members include a wide range of health care providers, consumer advocates, policymakers, and business, academic, and philanthropic leaders. </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Together, we are </a:t>
            </a:r>
            <a:r>
              <a:rPr lang="en-US" sz="1200" b="0" kern="1200" dirty="0" smtClean="0">
                <a:solidFill>
                  <a:schemeClr val="tx1"/>
                </a:solidFill>
                <a:effectLst/>
                <a:latin typeface="+mn-lt"/>
                <a:ea typeface="+mn-ea"/>
                <a:cs typeface="+mn-cs"/>
              </a:rPr>
              <a:t>working to implement</a:t>
            </a:r>
            <a:r>
              <a:rPr lang="en-US" sz="1200" b="0" kern="1200" baseline="0" dirty="0" smtClean="0">
                <a:solidFill>
                  <a:schemeClr val="tx1"/>
                </a:solidFill>
                <a:effectLst/>
                <a:latin typeface="+mn-lt"/>
                <a:ea typeface="+mn-ea"/>
                <a:cs typeface="+mn-cs"/>
              </a:rPr>
              <a:t> our vision</a:t>
            </a:r>
            <a:r>
              <a:rPr lang="en-US" sz="1200" b="0" kern="1200" dirty="0" smtClean="0">
                <a:solidFill>
                  <a:schemeClr val="tx1"/>
                </a:solidFill>
                <a:effectLst/>
                <a:latin typeface="+mn-lt"/>
                <a:ea typeface="+mn-ea"/>
                <a:cs typeface="+mn-cs"/>
              </a:rPr>
              <a:t> that everyone in America can live</a:t>
            </a:r>
            <a:r>
              <a:rPr lang="en-US" sz="1200" b="0" kern="1200" baseline="0" dirty="0" smtClean="0">
                <a:solidFill>
                  <a:schemeClr val="tx1"/>
                </a:solidFill>
                <a:effectLst/>
                <a:latin typeface="+mn-lt"/>
                <a:ea typeface="+mn-ea"/>
                <a:cs typeface="+mn-cs"/>
              </a:rPr>
              <a:t> a healthier life, supported by nurses as essential partners in providing care and promoting health equity and well-being</a:t>
            </a:r>
            <a:r>
              <a:rPr lang="en-US" sz="1200" b="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a:t>
            </a:r>
            <a:r>
              <a:rPr lang="en-US" sz="1200" kern="1200" baseline="0" dirty="0" smtClean="0">
                <a:solidFill>
                  <a:schemeClr val="tx1"/>
                </a:solidFill>
                <a:effectLst/>
                <a:latin typeface="+mn-lt"/>
                <a:ea typeface="+mn-ea"/>
                <a:cs typeface="+mn-cs"/>
              </a:rPr>
              <a:t> Action Coalition reporting to CCNA. Includes Health Services Cost Review Commission/Nurse Support Program II funds. </a:t>
            </a:r>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Transform</a:t>
            </a:r>
            <a:r>
              <a:rPr lang="en-US" b="1" baseline="0" dirty="0" smtClean="0"/>
              <a:t> nursing education</a:t>
            </a:r>
            <a:r>
              <a:rPr lang="en-US" b="1" dirty="0" smtClean="0"/>
              <a:t>.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Improve access to </a:t>
            </a:r>
            <a:r>
              <a:rPr lang="en-US" b="1" baseline="0" dirty="0" smtClean="0"/>
              <a:t>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Promote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Increase</a:t>
            </a:r>
            <a:r>
              <a:rPr lang="en-US" sz="1200" b="1" baseline="0" dirty="0" smtClean="0"/>
              <a:t> </a:t>
            </a:r>
            <a:r>
              <a:rPr lang="en-US" sz="1200" b="1" dirty="0" smtClean="0"/>
              <a:t>diversity in nursing.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and cost-effective services for everyone.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In addition, nurses are needed to address the primary care shortage and the faculty shortage.</a:t>
            </a:r>
          </a:p>
          <a:p>
            <a:r>
              <a:rPr lang="en-US" sz="1200" b="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We also need more nurses with doctorates to teach the next generation and design health care delivery innovations. According</a:t>
            </a:r>
            <a:r>
              <a:rPr lang="en-US" sz="1200" b="0" kern="1200" baseline="0" dirty="0" smtClean="0">
                <a:solidFill>
                  <a:schemeClr val="tx1"/>
                </a:solidFill>
                <a:effectLst/>
                <a:latin typeface="+mn-lt"/>
                <a:ea typeface="+mn-ea"/>
                <a:cs typeface="+mn-cs"/>
              </a:rPr>
              <a:t> to AACN, i</a:t>
            </a:r>
            <a:r>
              <a:rPr lang="en-US" sz="1200" b="0" kern="1200" dirty="0" smtClean="0">
                <a:solidFill>
                  <a:schemeClr val="tx1"/>
                </a:solidFill>
                <a:effectLst/>
                <a:latin typeface="+mn-lt"/>
                <a:ea typeface="+mn-ea"/>
                <a:cs typeface="+mn-cs"/>
              </a:rPr>
              <a:t>n 2018</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nursing schools turned away more than</a:t>
            </a:r>
            <a:r>
              <a:rPr lang="en-US" sz="1200" b="0" kern="1200" baseline="0" dirty="0" smtClean="0">
                <a:solidFill>
                  <a:schemeClr val="tx1"/>
                </a:solidFill>
                <a:effectLst/>
                <a:latin typeface="+mn-lt"/>
                <a:ea typeface="+mn-ea"/>
                <a:cs typeface="+mn-cs"/>
              </a:rPr>
              <a:t> 75,000 </a:t>
            </a:r>
            <a:r>
              <a:rPr lang="en-US" sz="1200" b="0" kern="1200" dirty="0" smtClean="0">
                <a:solidFill>
                  <a:schemeClr val="tx1"/>
                </a:solidFill>
                <a:effectLst/>
                <a:latin typeface="+mn-lt"/>
                <a:ea typeface="+mn-ea"/>
                <a:cs typeface="+mn-cs"/>
              </a:rPr>
              <a:t>qualified candidates</a:t>
            </a:r>
            <a:r>
              <a:rPr lang="en-US" sz="1200" b="0" kern="1200" baseline="0" dirty="0" smtClean="0">
                <a:solidFill>
                  <a:schemeClr val="tx1"/>
                </a:solidFill>
                <a:effectLst/>
                <a:latin typeface="+mn-lt"/>
                <a:ea typeface="+mn-ea"/>
                <a:cs typeface="+mn-cs"/>
              </a:rPr>
              <a:t> due to insufficient faculty, clinical sites, classroom space, clinical preceptors, and budget constraints. Most nursing schools pointed to faculty shortages as a reason for not accepting all qualified applicants into baccalaureate programs.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3/11/2020</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3/11/2020</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717" y="1070558"/>
            <a:ext cx="6746148" cy="5247945"/>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22913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t>
            </a:r>
            <a:r>
              <a:rPr lang="en-US" dirty="0" smtClean="0">
                <a:latin typeface="Arial" pitchFamily="34" charset="0"/>
                <a:ea typeface="ＭＳ Ｐゴシック" pitchFamily="34" charset="-128"/>
                <a:cs typeface="Arial" pitchFamily="34" charset="0"/>
              </a:rPr>
              <a:t>nurses as essential </a:t>
            </a:r>
            <a:r>
              <a:rPr lang="en-US" dirty="0">
                <a:latin typeface="Arial" pitchFamily="34" charset="0"/>
                <a:ea typeface="ＭＳ Ｐゴシック" pitchFamily="34" charset="-128"/>
                <a:cs typeface="Arial" pitchFamily="34" charset="0"/>
              </a:rPr>
              <a:t>partners in providing care and </a:t>
            </a:r>
            <a:r>
              <a:rPr lang="en-US" dirty="0" smtClean="0">
                <a:latin typeface="Arial" pitchFamily="34" charset="0"/>
                <a:ea typeface="ＭＳ Ｐゴシック" pitchFamily="34" charset="-128"/>
                <a:cs typeface="Arial" pitchFamily="34" charset="0"/>
              </a:rPr>
              <a:t>promoting health equity and well-being.</a:t>
            </a:r>
            <a:endParaRPr lang="en-US" dirty="0">
              <a:latin typeface="Arial" pitchFamily="34" charset="0"/>
              <a:ea typeface="ＭＳ Ｐゴシック" pitchFamily="34" charset="-128"/>
              <a:cs typeface="Arial" pitchFamily="34" charset="0"/>
            </a:endParaRP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Access to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20626</TotalTime>
  <Words>3522</Words>
  <Application>Microsoft Office PowerPoint</Application>
  <PresentationFormat>On-screen Show (4:3)</PresentationFormat>
  <Paragraphs>204</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Wingdings</vt:lpstr>
      <vt:lpstr>Office Theme</vt:lpstr>
      <vt:lpstr>PowerPoint Presentation</vt:lpstr>
      <vt:lpstr>Health System Challenges</vt:lpstr>
      <vt:lpstr>A New Era in Health Care</vt:lpstr>
      <vt:lpstr>A Culture of Health</vt:lpstr>
      <vt:lpstr>How Nurses Can Help</vt:lpstr>
      <vt:lpstr>Institute of Medicine* Reports</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Green, Jordan</cp:lastModifiedBy>
  <cp:revision>477</cp:revision>
  <cp:lastPrinted>2014-08-27T17:38:32Z</cp:lastPrinted>
  <dcterms:created xsi:type="dcterms:W3CDTF">2012-11-19T19:53:57Z</dcterms:created>
  <dcterms:modified xsi:type="dcterms:W3CDTF">2020-03-11T15:34:49Z</dcterms:modified>
</cp:coreProperties>
</file>