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73" r:id="rId4"/>
    <p:sldId id="274" r:id="rId5"/>
    <p:sldId id="289" r:id="rId6"/>
    <p:sldId id="277" r:id="rId7"/>
    <p:sldId id="292" r:id="rId8"/>
    <p:sldId id="275" r:id="rId9"/>
    <p:sldId id="290" r:id="rId10"/>
    <p:sldId id="286" r:id="rId11"/>
    <p:sldId id="267" r:id="rId12"/>
    <p:sldId id="293" r:id="rId13"/>
    <p:sldId id="263" r:id="rId14"/>
    <p:sldId id="265" r:id="rId15"/>
    <p:sldId id="264" r:id="rId16"/>
    <p:sldId id="261" r:id="rId17"/>
    <p:sldId id="262" r:id="rId18"/>
    <p:sldId id="278" r:id="rId19"/>
    <p:sldId id="276" r:id="rId20"/>
    <p:sldId id="284" r:id="rId21"/>
    <p:sldId id="287" r:id="rId22"/>
    <p:sldId id="268" r:id="rId23"/>
    <p:sldId id="291" r:id="rId24"/>
    <p:sldId id="270" r:id="rId25"/>
    <p:sldId id="272"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31">
          <p15:clr>
            <a:srgbClr val="A4A3A4"/>
          </p15:clr>
        </p15:guide>
        <p15:guide id="2" pos="30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guide id="3"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7" name="Riggin Waugh" initials="RW" lastIdx="13" clrIdx="7">
    <p:extLst/>
  </p:cmAuthor>
  <p:cmAuthor id="1" name="Jessica Koman" initials="JRK" lastIdx="0" clrIdx="1"/>
  <p:cmAuthor id="8" name="Linah Lubin Colgrove" initials="LLC" lastIdx="0" clrIdx="8"/>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90698" autoAdjust="0"/>
  </p:normalViewPr>
  <p:slideViewPr>
    <p:cSldViewPr snapToGrid="0" snapToObjects="1">
      <p:cViewPr varScale="1">
        <p:scale>
          <a:sx n="104" d="100"/>
          <a:sy n="104" d="100"/>
        </p:scale>
        <p:origin x="1812" y="114"/>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84"/>
      </p:cViewPr>
      <p:guideLst>
        <p:guide orient="horz" pos="2928"/>
        <p:guide pos="2160"/>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E74BB2-A930-4E24-915A-BA679FE6DA6D}"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5B0CFFB3-6464-445A-9DC3-303563FF9FC6}">
      <dgm:prSet phldrT="[Text]" custT="1"/>
      <dgm:spPr/>
      <dgm:t>
        <a:bodyPr/>
        <a:lstStyle/>
        <a:p>
          <a:pPr algn="ctr"/>
          <a:r>
            <a:rPr lang="en-US" sz="2000" dirty="0" smtClean="0">
              <a:solidFill>
                <a:schemeClr val="bg1"/>
              </a:solidFill>
            </a:rPr>
            <a:t/>
          </a:r>
          <a:br>
            <a:rPr lang="en-US" sz="2000" dirty="0" smtClean="0">
              <a:solidFill>
                <a:schemeClr val="bg1"/>
              </a:solidFill>
            </a:rPr>
          </a:br>
          <a:r>
            <a:rPr lang="en-US" sz="2000" dirty="0" smtClean="0">
              <a:solidFill>
                <a:schemeClr val="bg1"/>
              </a:solidFill>
            </a:rPr>
            <a:t>2010</a:t>
          </a:r>
          <a:br>
            <a:rPr lang="en-US" sz="2000" dirty="0" smtClean="0">
              <a:solidFill>
                <a:schemeClr val="bg1"/>
              </a:solidFill>
            </a:rPr>
          </a:br>
          <a:r>
            <a:rPr lang="en-US" sz="2000" b="1" dirty="0" smtClean="0">
              <a:solidFill>
                <a:schemeClr val="bg1"/>
              </a:solidFill>
            </a:rPr>
            <a:t>22,531</a:t>
          </a:r>
          <a:endParaRPr lang="en-US" sz="2000" b="1" dirty="0">
            <a:solidFill>
              <a:schemeClr val="bg1"/>
            </a:solidFill>
          </a:endParaRPr>
        </a:p>
      </dgm:t>
    </dgm:pt>
    <dgm:pt modelId="{F57BF570-3432-4DA7-BDD7-684BDD66402F}" type="parTrans" cxnId="{5799A19C-A432-400D-8128-F9A5C4A19460}">
      <dgm:prSet/>
      <dgm:spPr/>
      <dgm:t>
        <a:bodyPr/>
        <a:lstStyle/>
        <a:p>
          <a:endParaRPr lang="en-US"/>
        </a:p>
      </dgm:t>
    </dgm:pt>
    <dgm:pt modelId="{85F57EB3-1C4B-42E9-806F-62272A529DA6}" type="sibTrans" cxnId="{5799A19C-A432-400D-8128-F9A5C4A19460}">
      <dgm:prSet/>
      <dgm:spPr/>
      <dgm:t>
        <a:bodyPr/>
        <a:lstStyle/>
        <a:p>
          <a:endParaRPr lang="en-US"/>
        </a:p>
      </dgm:t>
    </dgm:pt>
    <dgm:pt modelId="{EFD399B7-3CFD-40D6-AEFE-7E0BADB8E1F5}">
      <dgm:prSet phldrT="[Text]"/>
      <dgm:spPr/>
      <dgm:t>
        <a:bodyPr/>
        <a:lstStyle/>
        <a:p>
          <a:pPr algn="ctr"/>
          <a:r>
            <a:rPr lang="en-US" dirty="0" smtClean="0">
              <a:solidFill>
                <a:schemeClr val="bg1"/>
              </a:solidFill>
            </a:rPr>
            <a:t>2013</a:t>
          </a:r>
          <a:br>
            <a:rPr lang="en-US" dirty="0" smtClean="0">
              <a:solidFill>
                <a:schemeClr val="bg1"/>
              </a:solidFill>
            </a:rPr>
          </a:br>
          <a:r>
            <a:rPr lang="en-US" b="1" dirty="0" smtClean="0">
              <a:solidFill>
                <a:schemeClr val="bg1"/>
              </a:solidFill>
            </a:rPr>
            <a:t>40,213</a:t>
          </a:r>
          <a:endParaRPr lang="en-US" dirty="0"/>
        </a:p>
      </dgm:t>
    </dgm:pt>
    <dgm:pt modelId="{1E7610D6-FAE3-4304-A462-15584741D5E5}" type="parTrans" cxnId="{D4F205DB-DC5F-4BFB-8B47-9EA407F440BB}">
      <dgm:prSet/>
      <dgm:spPr/>
      <dgm:t>
        <a:bodyPr/>
        <a:lstStyle/>
        <a:p>
          <a:endParaRPr lang="en-US"/>
        </a:p>
      </dgm:t>
    </dgm:pt>
    <dgm:pt modelId="{A7746273-C40D-460B-B987-DCFADAEB41CE}" type="sibTrans" cxnId="{D4F205DB-DC5F-4BFB-8B47-9EA407F440BB}">
      <dgm:prSet/>
      <dgm:spPr/>
      <dgm:t>
        <a:bodyPr/>
        <a:lstStyle/>
        <a:p>
          <a:endParaRPr lang="en-US"/>
        </a:p>
      </dgm:t>
    </dgm:pt>
    <dgm:pt modelId="{16A55B6E-A68A-4096-B492-ADF9F389CEAD}">
      <dgm:prSet phldrT="[Text]" custT="1"/>
      <dgm:spPr/>
      <dgm:t>
        <a:bodyPr/>
        <a:lstStyle/>
        <a:p>
          <a:r>
            <a:rPr lang="en-US" sz="2800" dirty="0" smtClean="0">
              <a:solidFill>
                <a:schemeClr val="bg1"/>
              </a:solidFill>
            </a:rPr>
            <a:t>2015</a:t>
          </a:r>
        </a:p>
        <a:p>
          <a:r>
            <a:rPr lang="en-US" sz="2800" b="1" dirty="0" smtClean="0">
              <a:solidFill>
                <a:schemeClr val="bg1"/>
              </a:solidFill>
            </a:rPr>
            <a:t>56,05</a:t>
          </a:r>
          <a:r>
            <a:rPr lang="en-US" sz="2800" dirty="0" smtClean="0">
              <a:solidFill>
                <a:schemeClr val="bg1"/>
              </a:solidFill>
            </a:rPr>
            <a:t>9</a:t>
          </a:r>
          <a:endParaRPr lang="en-US" sz="2800" dirty="0">
            <a:solidFill>
              <a:schemeClr val="bg1"/>
            </a:solidFill>
          </a:endParaRPr>
        </a:p>
      </dgm:t>
    </dgm:pt>
    <dgm:pt modelId="{41AA4FE3-3FD4-4C00-8A48-E099B126EDCF}" type="sibTrans" cxnId="{A23206C1-2FFC-400D-895B-0CA442378B30}">
      <dgm:prSet/>
      <dgm:spPr/>
      <dgm:t>
        <a:bodyPr/>
        <a:lstStyle/>
        <a:p>
          <a:endParaRPr lang="en-US"/>
        </a:p>
      </dgm:t>
    </dgm:pt>
    <dgm:pt modelId="{F1666824-A2AC-466A-BC74-B2CFC90E4355}" type="parTrans" cxnId="{A23206C1-2FFC-400D-895B-0CA442378B30}">
      <dgm:prSet/>
      <dgm:spPr/>
      <dgm:t>
        <a:bodyPr/>
        <a:lstStyle/>
        <a:p>
          <a:endParaRPr lang="en-US"/>
        </a:p>
      </dgm:t>
    </dgm:pt>
    <dgm:pt modelId="{FF5EC1D2-AD57-44F0-85DB-D7EE02F905E8}" type="pres">
      <dgm:prSet presAssocID="{F9E74BB2-A930-4E24-915A-BA679FE6DA6D}" presName="arrowDiagram" presStyleCnt="0">
        <dgm:presLayoutVars>
          <dgm:chMax val="5"/>
          <dgm:dir/>
          <dgm:resizeHandles val="exact"/>
        </dgm:presLayoutVars>
      </dgm:prSet>
      <dgm:spPr/>
      <dgm:t>
        <a:bodyPr/>
        <a:lstStyle/>
        <a:p>
          <a:endParaRPr lang="en-US"/>
        </a:p>
      </dgm:t>
    </dgm:pt>
    <dgm:pt modelId="{9CCDAD97-07DB-4F4A-B4E7-6812B14A4BDC}" type="pres">
      <dgm:prSet presAssocID="{F9E74BB2-A930-4E24-915A-BA679FE6DA6D}" presName="arrow" presStyleLbl="bgShp" presStyleIdx="0" presStyleCnt="1" custAng="3420000" custFlipVert="1" custFlipHor="0" custScaleX="92896" custScaleY="100000" custLinFactNeighborY="358"/>
      <dgm:spPr>
        <a:solidFill>
          <a:srgbClr val="006592"/>
        </a:solidFill>
      </dgm:spPr>
    </dgm:pt>
    <dgm:pt modelId="{5BAC6834-61DF-4D2C-BE3D-E5EEDCB6D633}" type="pres">
      <dgm:prSet presAssocID="{F9E74BB2-A930-4E24-915A-BA679FE6DA6D}" presName="arrowDiagram3" presStyleCnt="0"/>
      <dgm:spPr/>
    </dgm:pt>
    <dgm:pt modelId="{8D04CC05-02C7-404A-A054-56C7D2CCD319}" type="pres">
      <dgm:prSet presAssocID="{5B0CFFB3-6464-445A-9DC3-303563FF9FC6}" presName="bullet3a" presStyleLbl="node1" presStyleIdx="0" presStyleCnt="3" custScaleX="493834" custScaleY="493834" custLinFactX="-233574" custLinFactY="200000" custLinFactNeighborX="-300000" custLinFactNeighborY="213046"/>
      <dgm:spPr>
        <a:solidFill>
          <a:srgbClr val="00B050"/>
        </a:solidFill>
        <a:ln>
          <a:noFill/>
        </a:ln>
      </dgm:spPr>
    </dgm:pt>
    <dgm:pt modelId="{E7592536-2DAD-409D-A502-B3D9F9334C37}" type="pres">
      <dgm:prSet presAssocID="{5B0CFFB3-6464-445A-9DC3-303563FF9FC6}" presName="textBox3a" presStyleLbl="revTx" presStyleIdx="0" presStyleCnt="3" custScaleX="55229" custScaleY="78991" custLinFactNeighborX="-90706" custLinFactNeighborY="2080">
        <dgm:presLayoutVars>
          <dgm:bulletEnabled val="1"/>
        </dgm:presLayoutVars>
      </dgm:prSet>
      <dgm:spPr/>
      <dgm:t>
        <a:bodyPr/>
        <a:lstStyle/>
        <a:p>
          <a:endParaRPr lang="en-US"/>
        </a:p>
      </dgm:t>
    </dgm:pt>
    <dgm:pt modelId="{E078E632-B4E7-4D26-89BE-85E6B1C30F93}" type="pres">
      <dgm:prSet presAssocID="{16A55B6E-A68A-4096-B492-ADF9F389CEAD}" presName="bullet3b" presStyleLbl="node1" presStyleIdx="1" presStyleCnt="3" custScaleX="406658" custScaleY="406658" custLinFactX="29483" custLinFactY="111569" custLinFactNeighborX="100000" custLinFactNeighborY="200000"/>
      <dgm:spPr>
        <a:solidFill>
          <a:srgbClr val="00B050"/>
        </a:solidFill>
        <a:ln>
          <a:noFill/>
        </a:ln>
      </dgm:spPr>
    </dgm:pt>
    <dgm:pt modelId="{4DA8146B-E70C-42AF-BDF7-84D6BB56F326}" type="pres">
      <dgm:prSet presAssocID="{16A55B6E-A68A-4096-B492-ADF9F389CEAD}" presName="textBox3b" presStyleLbl="revTx" presStyleIdx="1" presStyleCnt="3" custScaleY="33997" custLinFactX="63" custLinFactNeighborX="100000" custLinFactNeighborY="-68800">
        <dgm:presLayoutVars>
          <dgm:bulletEnabled val="1"/>
        </dgm:presLayoutVars>
      </dgm:prSet>
      <dgm:spPr/>
      <dgm:t>
        <a:bodyPr/>
        <a:lstStyle/>
        <a:p>
          <a:endParaRPr lang="en-US"/>
        </a:p>
      </dgm:t>
    </dgm:pt>
    <dgm:pt modelId="{97119186-98EC-49EC-A576-F8E3FEFC2C56}" type="pres">
      <dgm:prSet presAssocID="{EFD399B7-3CFD-40D6-AEFE-7E0BADB8E1F5}" presName="bullet3c" presStyleLbl="node1" presStyleIdx="2" presStyleCnt="3" custScaleX="538552" custScaleY="538552" custLinFactX="4100" custLinFactNeighborX="100000" custLinFactNeighborY="49739"/>
      <dgm:spPr>
        <a:solidFill>
          <a:srgbClr val="00B050"/>
        </a:solidFill>
        <a:ln>
          <a:noFill/>
        </a:ln>
      </dgm:spPr>
    </dgm:pt>
    <dgm:pt modelId="{3D6C1030-54E3-4EA0-A9FA-8BCD183980BA}" type="pres">
      <dgm:prSet presAssocID="{EFD399B7-3CFD-40D6-AEFE-7E0BADB8E1F5}" presName="textBox3c" presStyleLbl="revTx" presStyleIdx="2" presStyleCnt="3" custScaleY="25217" custLinFactX="-48184" custLinFactNeighborX="-100000" custLinFactNeighborY="3065">
        <dgm:presLayoutVars>
          <dgm:bulletEnabled val="1"/>
        </dgm:presLayoutVars>
      </dgm:prSet>
      <dgm:spPr/>
      <dgm:t>
        <a:bodyPr/>
        <a:lstStyle/>
        <a:p>
          <a:endParaRPr lang="en-US"/>
        </a:p>
      </dgm:t>
    </dgm:pt>
  </dgm:ptLst>
  <dgm:cxnLst>
    <dgm:cxn modelId="{5799A19C-A432-400D-8128-F9A5C4A19460}" srcId="{F9E74BB2-A930-4E24-915A-BA679FE6DA6D}" destId="{5B0CFFB3-6464-445A-9DC3-303563FF9FC6}" srcOrd="0" destOrd="0" parTransId="{F57BF570-3432-4DA7-BDD7-684BDD66402F}" sibTransId="{85F57EB3-1C4B-42E9-806F-62272A529DA6}"/>
    <dgm:cxn modelId="{1E458F07-DC13-4AC3-936E-98E822AD77B1}" type="presOf" srcId="{EFD399B7-3CFD-40D6-AEFE-7E0BADB8E1F5}" destId="{3D6C1030-54E3-4EA0-A9FA-8BCD183980BA}" srcOrd="0" destOrd="0" presId="urn:microsoft.com/office/officeart/2005/8/layout/arrow2"/>
    <dgm:cxn modelId="{DA755F76-49CC-43E5-9844-968889245278}" type="presOf" srcId="{5B0CFFB3-6464-445A-9DC3-303563FF9FC6}" destId="{E7592536-2DAD-409D-A502-B3D9F9334C37}" srcOrd="0" destOrd="0" presId="urn:microsoft.com/office/officeart/2005/8/layout/arrow2"/>
    <dgm:cxn modelId="{3DB2B3A3-D253-4419-9620-6555412FC752}" type="presOf" srcId="{F9E74BB2-A930-4E24-915A-BA679FE6DA6D}" destId="{FF5EC1D2-AD57-44F0-85DB-D7EE02F905E8}" srcOrd="0" destOrd="0" presId="urn:microsoft.com/office/officeart/2005/8/layout/arrow2"/>
    <dgm:cxn modelId="{A23206C1-2FFC-400D-895B-0CA442378B30}" srcId="{F9E74BB2-A930-4E24-915A-BA679FE6DA6D}" destId="{16A55B6E-A68A-4096-B492-ADF9F389CEAD}" srcOrd="1" destOrd="0" parTransId="{F1666824-A2AC-466A-BC74-B2CFC90E4355}" sibTransId="{41AA4FE3-3FD4-4C00-8A48-E099B126EDCF}"/>
    <dgm:cxn modelId="{910579FD-5B7C-499F-A851-9BB3827BE1CA}" type="presOf" srcId="{16A55B6E-A68A-4096-B492-ADF9F389CEAD}" destId="{4DA8146B-E70C-42AF-BDF7-84D6BB56F326}" srcOrd="0" destOrd="0" presId="urn:microsoft.com/office/officeart/2005/8/layout/arrow2"/>
    <dgm:cxn modelId="{D4F205DB-DC5F-4BFB-8B47-9EA407F440BB}" srcId="{F9E74BB2-A930-4E24-915A-BA679FE6DA6D}" destId="{EFD399B7-3CFD-40D6-AEFE-7E0BADB8E1F5}" srcOrd="2" destOrd="0" parTransId="{1E7610D6-FAE3-4304-A462-15584741D5E5}" sibTransId="{A7746273-C40D-460B-B987-DCFADAEB41CE}"/>
    <dgm:cxn modelId="{3CE4909A-6CB1-4512-8DA2-29B38388C44A}" type="presParOf" srcId="{FF5EC1D2-AD57-44F0-85DB-D7EE02F905E8}" destId="{9CCDAD97-07DB-4F4A-B4E7-6812B14A4BDC}" srcOrd="0" destOrd="0" presId="urn:microsoft.com/office/officeart/2005/8/layout/arrow2"/>
    <dgm:cxn modelId="{8D9AD7FB-016E-482D-B918-8AFCE9422215}" type="presParOf" srcId="{FF5EC1D2-AD57-44F0-85DB-D7EE02F905E8}" destId="{5BAC6834-61DF-4D2C-BE3D-E5EEDCB6D633}" srcOrd="1" destOrd="0" presId="urn:microsoft.com/office/officeart/2005/8/layout/arrow2"/>
    <dgm:cxn modelId="{6A049693-05C1-4AB5-8917-58F25DC832C7}" type="presParOf" srcId="{5BAC6834-61DF-4D2C-BE3D-E5EEDCB6D633}" destId="{8D04CC05-02C7-404A-A054-56C7D2CCD319}" srcOrd="0" destOrd="0" presId="urn:microsoft.com/office/officeart/2005/8/layout/arrow2"/>
    <dgm:cxn modelId="{7517B49B-925D-4F47-B985-AE617AE0E8AA}" type="presParOf" srcId="{5BAC6834-61DF-4D2C-BE3D-E5EEDCB6D633}" destId="{E7592536-2DAD-409D-A502-B3D9F9334C37}" srcOrd="1" destOrd="0" presId="urn:microsoft.com/office/officeart/2005/8/layout/arrow2"/>
    <dgm:cxn modelId="{83A2E649-9B3D-4DB1-B658-BCBF0FCDAE25}" type="presParOf" srcId="{5BAC6834-61DF-4D2C-BE3D-E5EEDCB6D633}" destId="{E078E632-B4E7-4D26-89BE-85E6B1C30F93}" srcOrd="2" destOrd="0" presId="urn:microsoft.com/office/officeart/2005/8/layout/arrow2"/>
    <dgm:cxn modelId="{C9BA552F-4E8F-400C-B4DF-83A6A72C205C}" type="presParOf" srcId="{5BAC6834-61DF-4D2C-BE3D-E5EEDCB6D633}" destId="{4DA8146B-E70C-42AF-BDF7-84D6BB56F326}" srcOrd="3" destOrd="0" presId="urn:microsoft.com/office/officeart/2005/8/layout/arrow2"/>
    <dgm:cxn modelId="{CAD56DC4-937A-4B3F-96FD-2316B7DCEF99}" type="presParOf" srcId="{5BAC6834-61DF-4D2C-BE3D-E5EEDCB6D633}" destId="{97119186-98EC-49EC-A576-F8E3FEFC2C56}" srcOrd="4" destOrd="0" presId="urn:microsoft.com/office/officeart/2005/8/layout/arrow2"/>
    <dgm:cxn modelId="{73BE5FCF-F6DC-4AD9-B921-88D867A1DC5C}" type="presParOf" srcId="{5BAC6834-61DF-4D2C-BE3D-E5EEDCB6D633}" destId="{3D6C1030-54E3-4EA0-A9FA-8BCD183980B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DAD97-07DB-4F4A-B4E7-6812B14A4BDC}">
      <dsp:nvSpPr>
        <dsp:cNvPr id="0" name=""/>
        <dsp:cNvSpPr/>
      </dsp:nvSpPr>
      <dsp:spPr>
        <a:xfrm rot="18180000" flipV="1">
          <a:off x="392591" y="0"/>
          <a:ext cx="6666493" cy="4485186"/>
        </a:xfrm>
        <a:prstGeom prst="swooshArrow">
          <a:avLst>
            <a:gd name="adj1" fmla="val 25000"/>
            <a:gd name="adj2" fmla="val 25000"/>
          </a:avLst>
        </a:prstGeom>
        <a:solidFill>
          <a:srgbClr val="006592"/>
        </a:solidFill>
        <a:ln>
          <a:noFill/>
        </a:ln>
        <a:effectLst/>
      </dsp:spPr>
      <dsp:style>
        <a:lnRef idx="0">
          <a:scrgbClr r="0" g="0" b="0"/>
        </a:lnRef>
        <a:fillRef idx="1">
          <a:scrgbClr r="0" g="0" b="0"/>
        </a:fillRef>
        <a:effectRef idx="0">
          <a:scrgbClr r="0" g="0" b="0"/>
        </a:effectRef>
        <a:fontRef idx="minor"/>
      </dsp:style>
    </dsp:sp>
    <dsp:sp modelId="{8D04CC05-02C7-404A-A054-56C7D2CCD319}">
      <dsp:nvSpPr>
        <dsp:cNvPr id="0" name=""/>
        <dsp:cNvSpPr/>
      </dsp:nvSpPr>
      <dsp:spPr>
        <a:xfrm>
          <a:off x="0" y="3498936"/>
          <a:ext cx="921413" cy="921413"/>
        </a:xfrm>
        <a:prstGeom prst="ellips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592536-2DAD-409D-A502-B3D9F9334C37}">
      <dsp:nvSpPr>
        <dsp:cNvPr id="0" name=""/>
        <dsp:cNvSpPr/>
      </dsp:nvSpPr>
      <dsp:spPr>
        <a:xfrm>
          <a:off x="0" y="3352089"/>
          <a:ext cx="923471" cy="102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867" tIns="0" rIns="0" bIns="0" numCol="1" spcCol="1270" anchor="t" anchorCtr="0">
          <a:noAutofit/>
        </a:bodyPr>
        <a:lstStyle/>
        <a:p>
          <a:pPr lvl="0" algn="ctr" defTabSz="889000">
            <a:lnSpc>
              <a:spcPct val="90000"/>
            </a:lnSpc>
            <a:spcBef>
              <a:spcPct val="0"/>
            </a:spcBef>
            <a:spcAft>
              <a:spcPct val="35000"/>
            </a:spcAft>
          </a:pPr>
          <a:r>
            <a:rPr lang="en-US" sz="2000" kern="1200" dirty="0" smtClean="0">
              <a:solidFill>
                <a:schemeClr val="bg1"/>
              </a:solidFill>
            </a:rPr>
            <a:t/>
          </a:r>
          <a:br>
            <a:rPr lang="en-US" sz="2000" kern="1200" dirty="0" smtClean="0">
              <a:solidFill>
                <a:schemeClr val="bg1"/>
              </a:solidFill>
            </a:rPr>
          </a:br>
          <a:r>
            <a:rPr lang="en-US" sz="2000" kern="1200" dirty="0" smtClean="0">
              <a:solidFill>
                <a:schemeClr val="bg1"/>
              </a:solidFill>
            </a:rPr>
            <a:t>2010</a:t>
          </a:r>
          <a:br>
            <a:rPr lang="en-US" sz="2000" kern="1200" dirty="0" smtClean="0">
              <a:solidFill>
                <a:schemeClr val="bg1"/>
              </a:solidFill>
            </a:rPr>
          </a:br>
          <a:r>
            <a:rPr lang="en-US" sz="2000" b="1" kern="1200" dirty="0" smtClean="0">
              <a:solidFill>
                <a:schemeClr val="bg1"/>
              </a:solidFill>
            </a:rPr>
            <a:t>22,531</a:t>
          </a:r>
          <a:endParaRPr lang="en-US" sz="2000" b="1" kern="1200" dirty="0">
            <a:solidFill>
              <a:schemeClr val="bg1"/>
            </a:solidFill>
          </a:endParaRPr>
        </a:p>
      </dsp:txBody>
      <dsp:txXfrm>
        <a:off x="0" y="3352089"/>
        <a:ext cx="923471" cy="1023896"/>
      </dsp:txXfrm>
    </dsp:sp>
    <dsp:sp modelId="{E078E632-B4E7-4D26-89BE-85E6B1C30F93}">
      <dsp:nvSpPr>
        <dsp:cNvPr id="0" name=""/>
        <dsp:cNvSpPr/>
      </dsp:nvSpPr>
      <dsp:spPr>
        <a:xfrm>
          <a:off x="2615610" y="2410323"/>
          <a:ext cx="1371600" cy="1371600"/>
        </a:xfrm>
        <a:prstGeom prst="ellips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A8146B-E70C-42AF-BDF7-84D6BB56F326}">
      <dsp:nvSpPr>
        <dsp:cNvPr id="0" name=""/>
        <dsp:cNvSpPr/>
      </dsp:nvSpPr>
      <dsp:spPr>
        <a:xfrm>
          <a:off x="4588078" y="1171782"/>
          <a:ext cx="1722311" cy="82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721" tIns="0" rIns="0" bIns="0" numCol="1" spcCol="1270" anchor="t" anchorCtr="0">
          <a:noAutofit/>
        </a:bodyPr>
        <a:lstStyle/>
        <a:p>
          <a:pPr lvl="0" algn="l" defTabSz="1244600">
            <a:lnSpc>
              <a:spcPct val="90000"/>
            </a:lnSpc>
            <a:spcBef>
              <a:spcPct val="0"/>
            </a:spcBef>
            <a:spcAft>
              <a:spcPct val="35000"/>
            </a:spcAft>
          </a:pPr>
          <a:r>
            <a:rPr lang="en-US" sz="2800" kern="1200" dirty="0" smtClean="0">
              <a:solidFill>
                <a:schemeClr val="bg1"/>
              </a:solidFill>
            </a:rPr>
            <a:t>2015</a:t>
          </a:r>
        </a:p>
        <a:p>
          <a:pPr lvl="0" algn="l" defTabSz="1244600">
            <a:lnSpc>
              <a:spcPct val="90000"/>
            </a:lnSpc>
            <a:spcBef>
              <a:spcPct val="0"/>
            </a:spcBef>
            <a:spcAft>
              <a:spcPct val="35000"/>
            </a:spcAft>
          </a:pPr>
          <a:r>
            <a:rPr lang="en-US" sz="2800" b="1" kern="1200" dirty="0" smtClean="0">
              <a:solidFill>
                <a:schemeClr val="bg1"/>
              </a:solidFill>
            </a:rPr>
            <a:t>56,05</a:t>
          </a:r>
          <a:r>
            <a:rPr lang="en-US" sz="2800" kern="1200" dirty="0" smtClean="0">
              <a:solidFill>
                <a:schemeClr val="bg1"/>
              </a:solidFill>
            </a:rPr>
            <a:t>9</a:t>
          </a:r>
          <a:endParaRPr lang="en-US" sz="2800" kern="1200" dirty="0">
            <a:solidFill>
              <a:schemeClr val="bg1"/>
            </a:solidFill>
          </a:endParaRPr>
        </a:p>
      </dsp:txBody>
      <dsp:txXfrm>
        <a:off x="4588078" y="1171782"/>
        <a:ext cx="1722311" cy="829506"/>
      </dsp:txXfrm>
    </dsp:sp>
    <dsp:sp modelId="{97119186-98EC-49EC-A576-F8E3FEFC2C56}">
      <dsp:nvSpPr>
        <dsp:cNvPr id="0" name=""/>
        <dsp:cNvSpPr/>
      </dsp:nvSpPr>
      <dsp:spPr>
        <a:xfrm>
          <a:off x="4139448" y="343930"/>
          <a:ext cx="2512126" cy="2512126"/>
        </a:xfrm>
        <a:prstGeom prst="ellips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6C1030-54E3-4EA0-A9FA-8BCD183980BA}">
      <dsp:nvSpPr>
        <dsp:cNvPr id="0" name=""/>
        <dsp:cNvSpPr/>
      </dsp:nvSpPr>
      <dsp:spPr>
        <a:xfrm>
          <a:off x="2357737" y="2629093"/>
          <a:ext cx="1722311" cy="786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167" tIns="0" rIns="0" bIns="0" numCol="1" spcCol="1270" anchor="t" anchorCtr="0">
          <a:noAutofit/>
        </a:bodyPr>
        <a:lstStyle/>
        <a:p>
          <a:pPr lvl="0" algn="ctr" defTabSz="1244600">
            <a:lnSpc>
              <a:spcPct val="90000"/>
            </a:lnSpc>
            <a:spcBef>
              <a:spcPct val="0"/>
            </a:spcBef>
            <a:spcAft>
              <a:spcPct val="35000"/>
            </a:spcAft>
          </a:pPr>
          <a:r>
            <a:rPr lang="en-US" sz="2800" kern="1200" dirty="0" smtClean="0">
              <a:solidFill>
                <a:schemeClr val="bg1"/>
              </a:solidFill>
            </a:rPr>
            <a:t>2013</a:t>
          </a:r>
          <a:br>
            <a:rPr lang="en-US" sz="2800" kern="1200" dirty="0" smtClean="0">
              <a:solidFill>
                <a:schemeClr val="bg1"/>
              </a:solidFill>
            </a:rPr>
          </a:br>
          <a:r>
            <a:rPr lang="en-US" sz="2800" b="1" kern="1200" dirty="0" smtClean="0">
              <a:solidFill>
                <a:schemeClr val="bg1"/>
              </a:solidFill>
            </a:rPr>
            <a:t>40,213</a:t>
          </a:r>
          <a:endParaRPr lang="en-US" sz="2800" kern="1200" dirty="0"/>
        </a:p>
      </dsp:txBody>
      <dsp:txXfrm>
        <a:off x="2357737" y="2629093"/>
        <a:ext cx="1722311" cy="78606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7" rIns="93172" bIns="46587" rtlCol="0"/>
          <a:lstStyle>
            <a:lvl1pPr algn="r">
              <a:defRPr sz="1200"/>
            </a:lvl1pPr>
          </a:lstStyle>
          <a:p>
            <a:fld id="{013019FD-40CD-2545-8FDF-E62C9A7FB37F}" type="datetimeFigureOut">
              <a:rPr lang="en-US" smtClean="0"/>
              <a:pPr/>
              <a:t>8/30/2018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7" rIns="93172" bIns="46587"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BBCC3CF8-58C1-6444-878D-9129F112768A}" type="datetimeFigureOut">
              <a:rPr lang="en-US" smtClean="0"/>
              <a:pPr/>
              <a:t>8/30/2018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ha.org/content/13/13-0110-wf-primary-care.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nga.org/cms/home/nga-center-for-best-practices/center-publications/page-health-publications/col2-content/main-content-list/the-role-of-nurse-practitioners.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campaignforaction.org/news/bay-area-council-economic-institute-analysis-finds-granting-full-practice-authority-nurse" TargetMode="Externa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wjf.org/en/research-publications/find-rwjf-research/2011/07/nursing-leadership-from-bedside-to-boardroom-.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content.healthaffairs.org/content/28/4/w625.lon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make sure that nurses have the competencies required to practice in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 and cost-effective services for everyone. Nurses also are needed to address the primary care shortage and the faculty shortage. </a:t>
            </a:r>
            <a:endParaRPr lang="en-US" dirty="0" smtClean="0"/>
          </a:p>
          <a:p>
            <a:r>
              <a:rPr lang="en-US"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2016-2017 academic year, nursing schools turned away more than</a:t>
            </a:r>
            <a:r>
              <a:rPr lang="en-US" sz="1200" kern="1200" baseline="0" dirty="0" smtClean="0">
                <a:solidFill>
                  <a:schemeClr val="tx1"/>
                </a:solidFill>
                <a:effectLst/>
                <a:latin typeface="+mn-lt"/>
                <a:ea typeface="+mn-ea"/>
                <a:cs typeface="+mn-cs"/>
              </a:rPr>
              <a:t> 64,000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http://www.aacnnursing.org/News-Information/Fact-Sheets/Nursing-Faculty-Shortage.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a:t>
            </a:r>
            <a:r>
              <a:rPr lang="en-US" sz="1200" kern="1200" baseline="0" dirty="0" err="1" smtClean="0">
                <a:solidFill>
                  <a:schemeClr val="tx1"/>
                </a:solidFill>
                <a:effectLst/>
                <a:latin typeface="+mn-lt"/>
                <a:ea typeface="+mn-ea"/>
                <a:cs typeface="+mn-cs"/>
              </a:rPr>
              <a:t>postsurgery</a:t>
            </a:r>
            <a:r>
              <a:rPr lang="en-US" sz="1200" kern="1200" baseline="0" dirty="0" smtClean="0">
                <a:solidFill>
                  <a:schemeClr val="tx1"/>
                </a:solidFill>
                <a:effectLst/>
                <a:latin typeface="+mn-lt"/>
                <a:ea typeface="+mn-ea"/>
                <a:cs typeface="+mn-cs"/>
              </a:rPr>
              <a:t>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defTabSz="465861">
              <a:defRPr/>
            </a:pPr>
            <a:r>
              <a:rPr lang="en-US" dirty="0" smtClean="0"/>
              <a:t> </a:t>
            </a:r>
            <a:r>
              <a:rPr lang="en-US" baseline="0" dirty="0" smtClean="0"/>
              <a:t>  </a:t>
            </a:r>
          </a:p>
          <a:p>
            <a:r>
              <a:rPr lang="en-US" dirty="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83353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Studies have shown an association between higher nurse education levels and improved health care outcomes. Some studies show that higher proportions of BSN-prepared nurses are associated with lower rates of medication errors, mortality, and failure to rescue. Research also shows BSN-prepared nurses have stronger diagnostic skills and are better at evaluating interventions, and a growing body of research shows the connection between baccalaureate education and lower mortality rates. </a:t>
            </a:r>
          </a:p>
          <a:p>
            <a:pPr lvl="0"/>
            <a:endParaRPr lang="en-US" dirty="0"/>
          </a:p>
          <a:p>
            <a:pPr lvl="0"/>
            <a:r>
              <a:rPr lang="en-US" dirty="0"/>
              <a:t>Sources: </a:t>
            </a:r>
          </a:p>
          <a:p>
            <a:pPr marL="174698" indent="-174698">
              <a:buFont typeface="Wingdings" panose="05000000000000000000" pitchFamily="2" charset="2"/>
              <a:buChar char="§"/>
            </a:pPr>
            <a:r>
              <a:rPr lang="en-US" dirty="0"/>
              <a:t>Aiken LH, Sloane DM, Bruyneel MS, et al., </a:t>
            </a:r>
            <a:r>
              <a:rPr lang="en-US" dirty="0" smtClean="0"/>
              <a:t>for the RN4CAST consortium</a:t>
            </a:r>
            <a:r>
              <a:rPr lang="en-US" dirty="0"/>
              <a:t>. 2014. Nurse staffing and education and hospital mortality in nine European countries: a retrospective observational study. </a:t>
            </a:r>
            <a:r>
              <a:rPr lang="en-US" i="1" dirty="0"/>
              <a:t>Lancet</a:t>
            </a:r>
            <a:r>
              <a:rPr lang="en-US" dirty="0"/>
              <a:t>, 383(9931):1824-1830.</a:t>
            </a:r>
          </a:p>
          <a:p>
            <a:pPr marL="174698" indent="-174698">
              <a:buFont typeface="Wingdings" panose="05000000000000000000" pitchFamily="2" charset="2"/>
              <a:buChar char="§"/>
            </a:pPr>
            <a:r>
              <a:rPr lang="en-US" dirty="0"/>
              <a:t>Kutney-Lee A, Sloane DM, &amp; Aiken LH. 2013. An increase in the number of nurses with baccalaureate degrees is linked to lower rates of postsurgery mortality. </a:t>
            </a:r>
            <a:r>
              <a:rPr lang="en-US" i="1" dirty="0"/>
              <a:t>Health Affairs</a:t>
            </a:r>
            <a:r>
              <a:rPr lang="en-US" dirty="0"/>
              <a:t>, 32(3):579-586.</a:t>
            </a:r>
          </a:p>
          <a:p>
            <a:pPr marL="174698" indent="-174698">
              <a:buFont typeface="Wingdings" panose="05000000000000000000" pitchFamily="2" charset="2"/>
              <a:buChar char="§"/>
            </a:pPr>
            <a:r>
              <a:rPr lang="en-US" dirty="0"/>
              <a:t>Aiken LH, Cimiotti JP, Sloane DM, et al. 2011. Effects of nurse staffing and nurse education on patient deaths in hospitals with different nurse work environments. </a:t>
            </a:r>
            <a:r>
              <a:rPr lang="en-US" i="1" dirty="0"/>
              <a:t>Medical Care</a:t>
            </a:r>
            <a:r>
              <a:rPr lang="en-US" dirty="0"/>
              <a:t>, 49(12):1047-1053.</a:t>
            </a:r>
          </a:p>
          <a:p>
            <a:pPr marL="174698" indent="-174698">
              <a:buFont typeface="Wingdings" panose="05000000000000000000" pitchFamily="2" charset="2"/>
              <a:buChar char="§"/>
            </a:pPr>
            <a:r>
              <a:rPr lang="en-US" dirty="0"/>
              <a:t>Needleman J &amp; Hassmiller S. 2009. </a:t>
            </a:r>
            <a:r>
              <a:rPr lang="en-US" b="0" i="0" dirty="0" smtClean="0">
                <a:effectLst/>
              </a:rPr>
              <a:t>The role of nurses in improving hospital quality and efficiency: real-world results</a:t>
            </a:r>
            <a:r>
              <a:rPr lang="en-US" dirty="0"/>
              <a:t>.</a:t>
            </a:r>
            <a:r>
              <a:rPr lang="en-US" i="1" dirty="0"/>
              <a:t> Health Affairs </a:t>
            </a:r>
            <a:r>
              <a:rPr lang="en-US" dirty="0"/>
              <a:t>2,8(4):w625-w633.</a:t>
            </a:r>
          </a:p>
          <a:p>
            <a:pPr marL="174698" indent="-174698">
              <a:buFont typeface="Wingdings" panose="05000000000000000000" pitchFamily="2" charset="2"/>
              <a:buChar char="§"/>
            </a:pPr>
            <a:r>
              <a:rPr lang="en-US" dirty="0"/>
              <a:t>Aiken LH, Clarke SP, Cheung RB, et al. 2003. Education levels of hospital nurses and surgical patient mortality. </a:t>
            </a:r>
            <a:r>
              <a:rPr lang="en-US" i="1" dirty="0"/>
              <a:t>Journal of the American Medical Association, </a:t>
            </a:r>
            <a:r>
              <a:rPr lang="en-US" dirty="0"/>
              <a:t>290(12):1617-1623.</a:t>
            </a:r>
            <a:endParaRPr lang="en-US" b="1"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3683777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dirty="0" smtClean="0"/>
              <a:t>Lack of agreement among schools and businesses on what nursing education should be has long added cost and complications for those seeking higher degrees. But the last decade has seen a revolution as the </a:t>
            </a:r>
            <a:r>
              <a:rPr lang="en-US" i="1" dirty="0" smtClean="0"/>
              <a:t>Campaign</a:t>
            </a:r>
            <a:r>
              <a:rPr lang="en-US" dirty="0" smtClean="0"/>
              <a:t> has brought together hundreds of experts in education, business, and government to address the problem head-on. The results are five education models that provide flexible, streamlined options for nursing students—which in turn means more nurses than ever graduating with bachelor’s and doctoral degrees.</a:t>
            </a:r>
          </a:p>
          <a:p>
            <a:pPr lvl="0"/>
            <a:endParaRPr lang="en-US" dirty="0" smtClean="0"/>
          </a:p>
          <a:p>
            <a:pPr lvl="0"/>
            <a:r>
              <a:rPr lang="en-US" dirty="0" smtClean="0"/>
              <a:t>At the national level, we are seeing progress, too. For the first time in its history, Medicare supported</a:t>
            </a:r>
            <a:r>
              <a:rPr lang="en-US" baseline="0" dirty="0" smtClean="0"/>
              <a:t> </a:t>
            </a:r>
            <a:r>
              <a:rPr lang="en-US" dirty="0" smtClean="0"/>
              <a:t>the training of nurses with the Graduate Nurse Education Demonstration, a $200 million demonstration project in five hospital systems. And hospitals applying for Magnet status must provide a plan for how they will achieve 80 percent by 2020. </a:t>
            </a:r>
            <a:br>
              <a:rPr lang="en-US" dirty="0" smtClean="0"/>
            </a:br>
            <a:endParaRPr lang="en-US" dirty="0" smtClean="0"/>
          </a:p>
          <a:p>
            <a:pPr lvl="0"/>
            <a:r>
              <a:rPr lang="en-US" dirty="0" smtClean="0"/>
              <a:t>Since 2010 when the</a:t>
            </a:r>
            <a:r>
              <a:rPr lang="en-US" i="1" dirty="0" smtClean="0"/>
              <a:t> Campaign </a:t>
            </a:r>
            <a:r>
              <a:rPr lang="en-US" dirty="0" smtClean="0"/>
              <a:t>began, the percentage of employed nurses with a baccalaureate or higher degree has increased from </a:t>
            </a:r>
            <a:r>
              <a:rPr lang="en-US" b="1" dirty="0" smtClean="0"/>
              <a:t>49 percent </a:t>
            </a:r>
            <a:r>
              <a:rPr lang="en-US" dirty="0" smtClean="0"/>
              <a:t>to </a:t>
            </a:r>
            <a:r>
              <a:rPr lang="en-US" b="1" dirty="0" smtClean="0"/>
              <a:t>54 percent</a:t>
            </a:r>
            <a:r>
              <a:rPr lang="en-US" b="0" baseline="0" dirty="0" smtClean="0"/>
              <a:t> </a:t>
            </a:r>
            <a:r>
              <a:rPr lang="en-US" dirty="0" smtClean="0"/>
              <a:t>and the enrollment in DNP (doctorate of nursing practice) programs has increased from </a:t>
            </a:r>
            <a:r>
              <a:rPr lang="en-US" b="1" dirty="0" smtClean="0"/>
              <a:t>7,034 </a:t>
            </a:r>
            <a:r>
              <a:rPr lang="en-US" dirty="0" smtClean="0"/>
              <a:t>in 2010 to </a:t>
            </a:r>
            <a:r>
              <a:rPr lang="en-US" b="1" dirty="0" smtClean="0"/>
              <a:t>29,093</a:t>
            </a:r>
            <a:r>
              <a:rPr lang="en-US" b="1" baseline="0" dirty="0" smtClean="0"/>
              <a:t> </a:t>
            </a:r>
            <a:r>
              <a:rPr lang="en-US" dirty="0" smtClean="0"/>
              <a:t>in 2017. Furthermore, the number of RN-to-BSN program</a:t>
            </a:r>
            <a:r>
              <a:rPr lang="en-US" baseline="0" dirty="0" smtClean="0"/>
              <a:t> graduates</a:t>
            </a:r>
            <a:r>
              <a:rPr lang="en-US" dirty="0" smtClean="0"/>
              <a:t> has increased</a:t>
            </a:r>
            <a:r>
              <a:rPr lang="en-US" baseline="0" dirty="0" smtClean="0"/>
              <a:t> </a:t>
            </a:r>
            <a:r>
              <a:rPr lang="en-US" b="1" baseline="0" dirty="0" smtClean="0"/>
              <a:t>178 percent </a:t>
            </a:r>
            <a:r>
              <a:rPr lang="en-US" baseline="0" dirty="0" smtClean="0"/>
              <a:t>from 22,531 to 62,725 in 2017. </a:t>
            </a:r>
          </a:p>
          <a:p>
            <a:pPr lvl="0"/>
            <a:endParaRPr lang="en-US" dirty="0" smtClean="0"/>
          </a:p>
          <a:p>
            <a:pPr lvl="0"/>
            <a:r>
              <a:rPr lang="en-US" dirty="0" smtClean="0"/>
              <a:t>The </a:t>
            </a:r>
            <a:r>
              <a:rPr lang="en-US" i="1" dirty="0" smtClean="0"/>
              <a:t>Campaign</a:t>
            </a:r>
            <a:r>
              <a:rPr lang="en-US" dirty="0" smtClean="0"/>
              <a:t> is also involved in efforts to identify and disseminate promising models that incorporate and strengthen population health ideals into nursing education curricula. </a:t>
            </a:r>
            <a:br>
              <a:rPr lang="en-US" dirty="0" smtClean="0"/>
            </a:br>
            <a:endParaRPr lang="en-US" dirty="0" smtClean="0"/>
          </a:p>
          <a:p>
            <a:r>
              <a:rPr lang="en-US" dirty="0" smtClean="0"/>
              <a:t>Sources: </a:t>
            </a:r>
          </a:p>
          <a:p>
            <a:pPr marL="174698" indent="-174698">
              <a:buFont typeface="Wingdings" panose="05000000000000000000" pitchFamily="2" charset="2"/>
              <a:buChar char="§"/>
            </a:pPr>
            <a:r>
              <a:rPr lang="en-US" dirty="0" smtClean="0"/>
              <a:t>American Community Survey, Public Use Microdata Sample (series)</a:t>
            </a:r>
          </a:p>
          <a:p>
            <a:pPr marL="174698" indent="-174698">
              <a:buFont typeface="Wingdings" panose="05000000000000000000" pitchFamily="2" charset="2"/>
              <a:buChar char="§"/>
            </a:pPr>
            <a:r>
              <a:rPr lang="en-US" dirty="0" smtClean="0"/>
              <a:t>CCNA</a:t>
            </a:r>
            <a:r>
              <a:rPr lang="en-US" baseline="0" dirty="0" smtClean="0"/>
              <a:t> Dashboard. https://campaignforaction.org/resource/dashboard-indicators/ </a:t>
            </a:r>
            <a:endParaRPr lang="en-US" dirty="0" smtClean="0"/>
          </a:p>
          <a:p>
            <a:pPr defTabSz="478579">
              <a:defRPr/>
            </a:pPr>
            <a:endParaRPr lang="en-US" dirty="0"/>
          </a:p>
        </p:txBody>
      </p:sp>
      <p:sp>
        <p:nvSpPr>
          <p:cNvPr id="4" name="Slide Number Placeholder 3"/>
          <p:cNvSpPr>
            <a:spLocks noGrp="1"/>
          </p:cNvSpPr>
          <p:nvPr>
            <p:ph type="sldNum" sz="quarter" idx="10"/>
          </p:nvPr>
        </p:nvSpPr>
        <p:spPr/>
        <p:txBody>
          <a:bodyPr/>
          <a:lstStyle/>
          <a:p>
            <a:pPr marL="0" marR="0" lvl="0" indent="0" defTabSz="939363" eaLnBrk="1" fontAlgn="auto" latinLnBrk="0" hangingPunct="1">
              <a:lnSpc>
                <a:spcPct val="100000"/>
              </a:lnSpc>
              <a:spcBef>
                <a:spcPts val="0"/>
              </a:spcBef>
              <a:spcAft>
                <a:spcPts val="0"/>
              </a:spcAft>
              <a:buClrTx/>
              <a:buSzTx/>
              <a:buFontTx/>
              <a:buNone/>
              <a:tabLst/>
              <a:defRPr/>
            </a:pPr>
            <a:fld id="{12DE9FDD-D40D-5344-A6B0-47E859038B84}" type="slidenum">
              <a:rPr kumimoji="0" lang="en-US" sz="1800" b="0" i="0" u="none" strike="noStrike" kern="0" cap="none" spc="0" normalizeH="0" baseline="0" noProof="0">
                <a:ln>
                  <a:noFill/>
                </a:ln>
                <a:solidFill>
                  <a:sysClr val="windowText" lastClr="000000"/>
                </a:solidFill>
                <a:effectLst/>
                <a:uLnTx/>
                <a:uFillTx/>
              </a:rPr>
              <a:pPr marL="0" marR="0" lvl="0" indent="0" defTabSz="939363"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0390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the population continues to age</a:t>
            </a:r>
            <a:r>
              <a:rPr lang="en-US" altLang="ja-JP" baseline="0" dirty="0" smtClean="0">
                <a:latin typeface="Calibri" charset="0"/>
              </a:rPr>
              <a:t> </a:t>
            </a:r>
            <a:r>
              <a:rPr lang="en-US" altLang="ja-JP" dirty="0" smtClean="0">
                <a:latin typeface="Calibri" charset="0"/>
              </a:rPr>
              <a:t>and people grapple with more chronic disease. </a:t>
            </a:r>
            <a:r>
              <a:rPr lang="en-US" dirty="0"/>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defTabSz="465861">
              <a:spcBef>
                <a:spcPct val="0"/>
              </a:spcBef>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t>
            </a:r>
            <a:r>
              <a:rPr lang="en-US" dirty="0"/>
              <a:t>advanced practice registered nurses</a:t>
            </a:r>
            <a:r>
              <a:rPr lang="en-US" baseline="0" dirty="0" smtClean="0">
                <a:latin typeface="Calibri" charset="0"/>
              </a:rPr>
              <a:t> (APRNs) and other providers to expand access to care. We need to remove these barriers and use clinicians more efficiently and effectively so that </a:t>
            </a:r>
            <a:r>
              <a:rPr lang="en-US" dirty="0"/>
              <a:t>people</a:t>
            </a:r>
            <a:r>
              <a:rPr lang="en-US" baseline="0" dirty="0" smtClean="0">
                <a:latin typeface="Calibri" charset="0"/>
              </a:rPr>
              <a:t> can get the </a:t>
            </a:r>
            <a:r>
              <a:rPr lang="en-US" dirty="0"/>
              <a:t>right care by the right clinician</a:t>
            </a:r>
            <a:r>
              <a:rPr lang="en-US" baseline="0" dirty="0" smtClean="0">
                <a:latin typeface="Calibri" charset="0"/>
              </a:rPr>
              <a:t>, when and where they need it. </a:t>
            </a:r>
            <a:endParaRPr lang="en-US" dirty="0"/>
          </a:p>
          <a:p>
            <a:pPr eaLnBrk="1" hangingPunct="1">
              <a:spcBef>
                <a:spcPct val="0"/>
              </a:spcBef>
            </a:pP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13</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latin typeface="Calibri" charset="0"/>
              </a:rPr>
              <a:t>The evidence is clear—APRNs provide effective, high-quality care to consumers and </a:t>
            </a:r>
            <a:r>
              <a:rPr lang="en-US" dirty="0" smtClean="0">
                <a:latin typeface="Calibri" charset="0"/>
              </a:rPr>
              <a:t>can safely expand access to primary and preventive care. In fact, o</a:t>
            </a:r>
            <a:r>
              <a:rPr lang="en-US" baseline="0" dirty="0" smtClean="0">
                <a:latin typeface="Calibri" charset="0"/>
              </a:rPr>
              <a:t>n a wide range of indicators, APRNs </a:t>
            </a:r>
            <a:r>
              <a:rPr lang="en-US" i="1" baseline="0" dirty="0" smtClean="0">
                <a:latin typeface="Calibri" charset="0"/>
              </a:rPr>
              <a:t>improve</a:t>
            </a:r>
            <a:r>
              <a:rPr lang="en-US" baseline="0" dirty="0" smtClean="0">
                <a:latin typeface="Calibri" charset="0"/>
              </a:rPr>
              <a:t> care, including patient satisfaction and length of stay. The evidence demonstrates that APRNs provide as high quality care as physicians; there is no evidence that care provided in states that require APRNs to work under a doctor’s authority is better than in states where APRNs have full practice authority. </a:t>
            </a:r>
          </a:p>
          <a:p>
            <a:pPr defTabSz="465861">
              <a:defRPr/>
            </a:pPr>
            <a:endParaRPr lang="en-US" dirty="0" smtClean="0">
              <a:latin typeface="Calibri" charset="0"/>
            </a:endParaRPr>
          </a:p>
          <a:p>
            <a:pPr defTabSz="465861">
              <a:defRPr/>
            </a:pPr>
            <a:r>
              <a:rPr lang="en-US" dirty="0" smtClean="0">
                <a:latin typeface="Calibri" charset="0"/>
              </a:rPr>
              <a:t>The American Hospital Association and the </a:t>
            </a:r>
            <a:r>
              <a:rPr lang="en-US" baseline="0" dirty="0" smtClean="0">
                <a:latin typeface="Calibri" charset="0"/>
              </a:rPr>
              <a:t>National Governor’s Association (NGA)</a:t>
            </a:r>
            <a:r>
              <a:rPr lang="en-US" dirty="0" smtClean="0">
                <a:latin typeface="Calibri" charset="0"/>
              </a:rPr>
              <a:t> </a:t>
            </a:r>
            <a:r>
              <a:rPr lang="en-US" baseline="0" dirty="0" smtClean="0">
                <a:latin typeface="Calibri" charset="0"/>
              </a:rPr>
              <a:t>also have released</a:t>
            </a:r>
            <a:r>
              <a:rPr lang="en-US" dirty="0" smtClean="0">
                <a:latin typeface="Calibri" charset="0"/>
              </a:rPr>
              <a:t> recommendations urging that all clinicians </a:t>
            </a:r>
            <a:r>
              <a:rPr lang="en-US" baseline="0" dirty="0" smtClean="0">
                <a:latin typeface="Calibri" charset="0"/>
              </a:rPr>
              <a:t>should practice to the top of their education and training, including nurse practitioners.</a:t>
            </a:r>
          </a:p>
          <a:p>
            <a:pPr defTabSz="465861">
              <a:defRPr/>
            </a:pPr>
            <a:endParaRPr lang="en-US" baseline="0" dirty="0" smtClean="0">
              <a:latin typeface="Calibri" charset="0"/>
            </a:endParaRPr>
          </a:p>
          <a:p>
            <a:pPr defTabSz="465861">
              <a:defRPr/>
            </a:pPr>
            <a:r>
              <a:rPr lang="en-US" baseline="0" dirty="0" smtClean="0">
                <a:latin typeface="Calibri" charset="0"/>
              </a:rPr>
              <a:t>The NGA report found that nurse practitioners provided care comparable to that of physicians on indicators, including patient satisfaction, time spent with patients, prescribing accuracy, and preventive education. </a:t>
            </a:r>
            <a:r>
              <a:rPr lang="en-US" dirty="0"/>
              <a:t>It also </a:t>
            </a:r>
            <a:r>
              <a:rPr lang="en-US" dirty="0" smtClean="0"/>
              <a:t>reported</a:t>
            </a:r>
            <a:r>
              <a:rPr lang="en-US" dirty="0"/>
              <a:t> evidence </a:t>
            </a:r>
            <a:r>
              <a:rPr lang="en-US" dirty="0" smtClean="0"/>
              <a:t>of </a:t>
            </a:r>
            <a:r>
              <a:rPr lang="en-US" dirty="0"/>
              <a:t>improved outcomes on blood pressure and blood sugar </a:t>
            </a:r>
            <a:r>
              <a:rPr lang="en-US" dirty="0" smtClean="0"/>
              <a:t>and</a:t>
            </a:r>
            <a:r>
              <a:rPr lang="en-US" dirty="0"/>
              <a:t> that nurse practitioners are more likely to provide care in underserved urban populations and in rural areas. </a:t>
            </a:r>
          </a:p>
          <a:p>
            <a:pPr defTabSz="465861">
              <a:defRPr/>
            </a:pPr>
            <a:endParaRPr lang="en-US" dirty="0"/>
          </a:p>
          <a:p>
            <a:r>
              <a:rPr lang="en-US" baseline="0" dirty="0" smtClean="0">
                <a:latin typeface="Calibri" charset="0"/>
              </a:rPr>
              <a:t>Sources: </a:t>
            </a:r>
          </a:p>
          <a:p>
            <a:pPr marL="174698" indent="-174698">
              <a:buFont typeface="Wingdings" panose="05000000000000000000" pitchFamily="2" charset="2"/>
              <a:buChar char="§"/>
            </a:pPr>
            <a:r>
              <a:rPr lang="en-US" baseline="0" dirty="0" smtClean="0">
                <a:latin typeface="Calibri" charset="0"/>
              </a:rPr>
              <a:t>American Hospital Association. 2013. Workforce roles in a redesigned primary care model, </a:t>
            </a:r>
            <a:r>
              <a:rPr lang="en-US" baseline="0" dirty="0" smtClean="0">
                <a:latin typeface="Calibri" charset="0"/>
                <a:hlinkClick r:id="rId3"/>
              </a:rPr>
              <a:t>www.aha.org/content/13/13-0110-wf-primary-care.pdf</a:t>
            </a:r>
            <a:r>
              <a:rPr lang="en-US" baseline="0" dirty="0" smtClean="0">
                <a:latin typeface="Calibri" charset="0"/>
              </a:rPr>
              <a:t>.</a:t>
            </a:r>
          </a:p>
          <a:p>
            <a:pPr marL="174698" indent="-174698">
              <a:buFont typeface="Wingdings" panose="05000000000000000000" pitchFamily="2" charset="2"/>
              <a:buChar char="§"/>
            </a:pPr>
            <a:r>
              <a:rPr lang="en-US" baseline="0" dirty="0" smtClean="0">
                <a:latin typeface="Calibri" charset="0"/>
              </a:rPr>
              <a:t>National Governor’s Association. 2012. The role of nurse practitioners in meeting increased demand for primary care. NGA Paper, </a:t>
            </a:r>
            <a:r>
              <a:rPr lang="en-US" dirty="0" smtClean="0">
                <a:hlinkClick r:id="rId4"/>
              </a:rPr>
              <a:t>www.nga.org/cms/home/nga-center-for-best-practices/center-publications/page-health-publications/col2-content/main-content-list/the-role-of-nurse-practitioners.html</a:t>
            </a:r>
            <a:r>
              <a:rPr lang="en-US" dirty="0" smtClean="0"/>
              <a:t>.</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a:t>
            </a:r>
          </a:p>
          <a:p>
            <a:pPr defTabSz="465861">
              <a:defRPr/>
            </a:pPr>
            <a:endParaRPr lang="en-US" baseline="0" dirty="0" smtClean="0"/>
          </a:p>
          <a:p>
            <a:pPr defTabSz="465861">
              <a:defRPr/>
            </a:pPr>
            <a:r>
              <a:rPr lang="en-US" dirty="0" smtClean="0"/>
              <a:t>Currently,</a:t>
            </a:r>
            <a:r>
              <a:rPr lang="en-US" baseline="0" dirty="0" smtClean="0"/>
              <a:t> many</a:t>
            </a:r>
            <a:r>
              <a:rPr lang="en-US" b="1" dirty="0" smtClean="0"/>
              <a:t> </a:t>
            </a:r>
            <a:r>
              <a:rPr lang="en-US" dirty="0" smtClean="0"/>
              <a:t>Action Coalitions are working to remove barriers to practice and care. And nine states—South Dakota</a:t>
            </a:r>
            <a:r>
              <a:rPr lang="en-US" baseline="0" dirty="0" smtClean="0"/>
              <a:t> (2017), </a:t>
            </a:r>
            <a:r>
              <a:rPr lang="en-US" dirty="0" smtClean="0"/>
              <a:t>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(2011)—removed statutory barriers that prevented nurse practitioners from providing care to the full extent of their education and training since the </a:t>
            </a:r>
            <a:r>
              <a:rPr lang="en-US" i="1" dirty="0" smtClean="0"/>
              <a:t>Campaign </a:t>
            </a:r>
            <a:r>
              <a:rPr lang="en-US" dirty="0" smtClean="0"/>
              <a:t>started, helping to increase consumers’ access to care.</a:t>
            </a:r>
            <a:r>
              <a:rPr lang="en-US" baseline="0" dirty="0" smtClean="0"/>
              <a:t> </a:t>
            </a:r>
          </a:p>
          <a:p>
            <a:pPr defTabSz="465861">
              <a:defRPr/>
            </a:pPr>
            <a:endParaRPr lang="en-US" baseline="0" dirty="0" smtClean="0"/>
          </a:p>
          <a:p>
            <a:pPr marL="0" marR="0" lvl="0" indent="0" algn="l" defTabSz="465861"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22 states and the District of Columbia have full practice authority.</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This is significantly improved from a few years ago, as you can see by this map, which shows the progress made in removing barriers to practice and care. </a:t>
            </a:r>
          </a:p>
          <a:p>
            <a:pPr defTabSz="465861">
              <a:spcBef>
                <a:spcPct val="0"/>
              </a:spcBef>
              <a:defRPr/>
            </a:pPr>
            <a:endParaRPr lang="en-US" dirty="0" smtClean="0"/>
          </a:p>
          <a:p>
            <a:pPr eaLnBrk="1" hangingPunct="1">
              <a:spcBef>
                <a:spcPct val="0"/>
              </a:spcBef>
            </a:pPr>
            <a:r>
              <a:rPr lang="en-US" dirty="0" smtClean="0"/>
              <a:t>For more information about practice restrictions for other types of APRNs, visit the National Council of State Boards of Nursing’s (NCSBN) website. </a:t>
            </a:r>
            <a:r>
              <a:rPr lang="en-US" baseline="0" dirty="0" smtClean="0"/>
              <a:t/>
            </a:r>
            <a:br>
              <a:rPr lang="en-US" baseline="0" dirty="0" smtClean="0"/>
            </a:br>
            <a:endParaRPr lang="en-US" dirty="0" smtClean="0"/>
          </a:p>
          <a:p>
            <a:pPr defTabSz="465861">
              <a:defRPr/>
            </a:pPr>
            <a:r>
              <a:rPr lang="en-US" dirty="0" smtClean="0"/>
              <a:t>Public opinion is also</a:t>
            </a:r>
            <a:r>
              <a:rPr lang="en-US" baseline="0" dirty="0" smtClean="0"/>
              <a:t> shifting toward support for removing barriers to practice. </a:t>
            </a:r>
            <a:r>
              <a:rPr lang="en-US" dirty="0" smtClean="0"/>
              <a:t>The turning tide of legislation in the states has coincided with the publication of several high-level reports, journal articles, and mainstream</a:t>
            </a:r>
            <a:r>
              <a:rPr lang="en-US" baseline="0" dirty="0" smtClean="0"/>
              <a:t> media coverage recommending that states remove outdated barriers to APRN practice and care in publications such as the </a:t>
            </a:r>
            <a:r>
              <a:rPr lang="en-US" i="1" baseline="0" dirty="0" smtClean="0"/>
              <a:t>New York Times</a:t>
            </a:r>
            <a:r>
              <a:rPr lang="en-US" baseline="0" dirty="0" smtClean="0"/>
              <a:t>, the </a:t>
            </a:r>
            <a:r>
              <a:rPr lang="en-US" i="1" baseline="0" dirty="0" smtClean="0"/>
              <a:t>Wall Street Journal</a:t>
            </a:r>
            <a:r>
              <a:rPr lang="en-US" baseline="0" dirty="0" smtClean="0"/>
              <a:t>, </a:t>
            </a:r>
            <a:r>
              <a:rPr lang="en-US" i="1" baseline="0" dirty="0" smtClean="0"/>
              <a:t>Politico</a:t>
            </a:r>
            <a:r>
              <a:rPr lang="en-US" baseline="0" dirty="0" smtClean="0"/>
              <a:t>, </a:t>
            </a:r>
            <a:r>
              <a:rPr lang="en-US" i="1" baseline="0" dirty="0" smtClean="0"/>
              <a:t>Slate</a:t>
            </a:r>
            <a:r>
              <a:rPr lang="en-US" baseline="0" dirty="0" smtClean="0"/>
              <a:t>, and </a:t>
            </a:r>
            <a:r>
              <a:rPr lang="en-US" i="1" baseline="0" dirty="0" smtClean="0"/>
              <a:t>Bloomberg</a:t>
            </a:r>
            <a:r>
              <a:rPr lang="en-US" baseline="0" dirty="0" smtClean="0"/>
              <a:t>. </a:t>
            </a:r>
          </a:p>
          <a:p>
            <a:pPr defTabSz="465861">
              <a:defRPr/>
            </a:pPr>
            <a:endParaRPr lang="en-US" baseline="0" dirty="0" smtClean="0"/>
          </a:p>
          <a:p>
            <a:pPr defTabSz="465861">
              <a:defRPr/>
            </a:pPr>
            <a:r>
              <a:rPr lang="en-US" baseline="0" dirty="0" smtClean="0"/>
              <a:t>The Federal Trade Commission also has challenged limits to nursing scope of practice in 11 states; in March 2014, the Commission </a:t>
            </a:r>
            <a:r>
              <a:rPr lang="en-US" dirty="0" smtClean="0"/>
              <a:t>released a policy</a:t>
            </a:r>
            <a:r>
              <a:rPr lang="en-US" baseline="0" dirty="0" smtClean="0"/>
              <a:t> paper stating that </a:t>
            </a:r>
            <a:r>
              <a:rPr lang="en-US" dirty="0"/>
              <a:t>a large body of empirical research strongly suggests that APRNs are safe and effective providers of diverse primary care services. The paper </a:t>
            </a:r>
            <a:r>
              <a:rPr lang="en-US" baseline="0" dirty="0" smtClean="0"/>
              <a:t>concluded that modernizing APRN scope is “good for competition and American consumers” and urged</a:t>
            </a:r>
            <a:r>
              <a:rPr lang="en-US" dirty="0"/>
              <a:t> legislators and policymakers to be mindful when evaluating proposals that limit access to care provided by APRNs. </a:t>
            </a:r>
          </a:p>
          <a:p>
            <a:pPr defTabSz="465861">
              <a:defRPr/>
            </a:pPr>
            <a:endParaRPr lang="en-US" dirty="0"/>
          </a:p>
          <a:p>
            <a:pPr defTabSz="465861">
              <a:defRPr/>
            </a:pPr>
            <a:r>
              <a:rPr lang="en-US" dirty="0"/>
              <a:t>Furthermore, the </a:t>
            </a:r>
            <a:r>
              <a:rPr lang="en-US" i="1" dirty="0"/>
              <a:t>Campaign’s</a:t>
            </a:r>
            <a:r>
              <a:rPr lang="en-US" dirty="0"/>
              <a:t> leadership is emphasizing the business case for modernizing APRN scope of practice. </a:t>
            </a:r>
            <a:r>
              <a:rPr lang="en-US" i="1" dirty="0"/>
              <a:t>Campaign</a:t>
            </a:r>
            <a:r>
              <a:rPr lang="en-US" dirty="0"/>
              <a:t> leaders have engaged in conversations with employers, insurers, and provider organizations about their bottom lines improving when state policies are modernized. </a:t>
            </a:r>
          </a:p>
          <a:p>
            <a:pPr defTabSz="465861">
              <a:defRPr/>
            </a:pPr>
            <a:endParaRPr lang="en-US" dirty="0"/>
          </a:p>
          <a:p>
            <a:pPr defTabSz="465861">
              <a:defRPr/>
            </a:pPr>
            <a:r>
              <a:rPr lang="en-US" dirty="0"/>
              <a:t>Additionally, </a:t>
            </a:r>
            <a:r>
              <a:rPr lang="en-US" i="1" dirty="0"/>
              <a:t>Campaign</a:t>
            </a:r>
            <a:r>
              <a:rPr lang="en-US" dirty="0"/>
              <a:t> leaders have engaged with the Bay Area Council Economic Institute, who have designed a model that quantifies the cost savings and consumer access and quality improvements that stem from granting nurse practitioners full practice authority. In California, the Institute found that allowing nurse practitioners to practice to the full extent of their education and training would save $1.8 billion on preventative care visits alone over 10 years, while also increasing the number of preventative care visits by 2 million per year. This model is designed to be replicated in other states and is available for other states to use. If you’d like to learn more, please contact Center to Champion Nursing in America (CCNA) Director Winifred Quinn at wquinn@aarp.org. </a:t>
            </a:r>
          </a:p>
          <a:p>
            <a:pPr defTabSz="465861">
              <a:defRPr/>
            </a:pPr>
            <a:endParaRPr lang="en-US" dirty="0"/>
          </a:p>
          <a:p>
            <a:r>
              <a:rPr lang="en-US" baseline="0" dirty="0" smtClean="0">
                <a:latin typeface="Calibri" charset="0"/>
              </a:rPr>
              <a:t>Sources: </a:t>
            </a:r>
          </a:p>
          <a:p>
            <a:pPr marL="174698" indent="-174698" defTabSz="465861">
              <a:buFont typeface="Arial" panose="020B0604020202020204" pitchFamily="34" charset="0"/>
              <a:buChar char="•"/>
              <a:defRPr/>
            </a:pPr>
            <a:r>
              <a:rPr lang="en-US" dirty="0"/>
              <a:t>American Association of Nurse Practitioners. </a:t>
            </a:r>
            <a:r>
              <a:rPr lang="en-US" dirty="0" smtClean="0"/>
              <a:t>Nurse </a:t>
            </a:r>
            <a:r>
              <a:rPr lang="en-US" dirty="0"/>
              <a:t>Practitioner State Practice Environment, AANP Practice Map, </a:t>
            </a:r>
            <a:r>
              <a:rPr lang="en-US" dirty="0" smtClean="0">
                <a:hlinkClick r:id="rId3"/>
              </a:rPr>
              <a:t>www.aanp.org/legislation-regulation/state-legislation-regulation/state-practice-environment</a:t>
            </a:r>
            <a:r>
              <a:rPr lang="en-US" dirty="0" smtClean="0"/>
              <a:t>.</a:t>
            </a:r>
            <a:endParaRPr lang="en-US" dirty="0"/>
          </a:p>
          <a:p>
            <a:endParaRPr lang="en-US" baseline="0" dirty="0" smtClean="0">
              <a:latin typeface="Calibri" charset="0"/>
            </a:endParaRPr>
          </a:p>
          <a:p>
            <a:pPr marL="174698" indent="-174698">
              <a:buFont typeface="Arial" panose="020B0604020202020204" pitchFamily="34" charset="0"/>
              <a:buChar char="•"/>
            </a:pPr>
            <a:r>
              <a:rPr lang="en-US" dirty="0" smtClean="0"/>
              <a:t>Federal Trade Commission.</a:t>
            </a:r>
            <a:r>
              <a:rPr lang="en-US" baseline="0" dirty="0" smtClean="0"/>
              <a:t> March 7, 2014. Policy Perspectives: Competition and the Regulation of Advanced Practice Nurses,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4698" indent="-174698">
              <a:buFont typeface="Arial" panose="020B0604020202020204" pitchFamily="34" charset="0"/>
              <a:buChar char="•"/>
            </a:pPr>
            <a:r>
              <a:rPr lang="en-US" dirty="0" smtClean="0"/>
              <a:t>Bay</a:t>
            </a:r>
            <a:r>
              <a:rPr lang="en-US" baseline="0" dirty="0" smtClean="0"/>
              <a:t> Area Economic Institute. Full practice authority for nurse practitioners increases access and controls cost, </a:t>
            </a:r>
            <a:r>
              <a:rPr lang="en-US" dirty="0" smtClean="0">
                <a:hlinkClick r:id="rId5"/>
              </a:rPr>
              <a:t>http://campaignforaction.org/news/bay-area-council-economic-institute-analysis-finds-granting-full-practice-authority-nurse</a:t>
            </a:r>
            <a:r>
              <a:rPr lang="en-US" dirty="0" smtClean="0"/>
              <a:t>.</a:t>
            </a:r>
          </a:p>
          <a:p>
            <a:pPr marL="174698" indent="-174698">
              <a:buFont typeface="Arial" panose="020B0604020202020204" pitchFamily="34" charset="0"/>
              <a:buChar char="•"/>
            </a:pPr>
            <a:endParaRPr lang="en-US" b="1" dirty="0"/>
          </a:p>
          <a:p>
            <a:pPr defTabSz="465861">
              <a:defRPr/>
            </a:pPr>
            <a:endParaRPr lang="en-US" dirty="0"/>
          </a:p>
          <a:p>
            <a:pPr defTabSz="465861">
              <a:defRPr/>
            </a:pPr>
            <a:endParaRPr lang="en-US" dirty="0"/>
          </a:p>
          <a:p>
            <a:pPr defTabSz="465861">
              <a:defRPr/>
            </a:pPr>
            <a:endParaRPr lang="en-US" dirty="0" smtClean="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dirty="0"/>
              <a:t>They are vital to improving quality by supporting the transition of patients from hospital to home or community and reducing re-hospitalizations and medical errors.</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defTabSz="465861">
              <a:spcBef>
                <a:spcPct val="0"/>
              </a:spcBef>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dirty="0"/>
              <a:t>prepare the next generation of nurses to meet the health care needs of people, their families, and the communities where they live and to position nurses to lead system change. </a:t>
            </a:r>
            <a:r>
              <a:rPr lang="en-US" baseline="0" dirty="0" smtClean="0">
                <a:latin typeface="Calibri" charset="0"/>
              </a:rPr>
              <a:t>We also are working to get more nurses, who represent the largest segment of frontline workers, appointed to hospital and health system boards. We will all benefit when nurses see themselves as leaders and are able to influence health policies and outcomes.</a:t>
            </a:r>
          </a:p>
          <a:p>
            <a:pPr defTabSz="465861">
              <a:spcBef>
                <a:spcPct val="0"/>
              </a:spcBef>
              <a:defRPr/>
            </a:pPr>
            <a:endParaRPr lang="en-US" baseline="0" dirty="0" smtClean="0">
              <a:latin typeface="Calibri" charset="0"/>
            </a:endParaRPr>
          </a:p>
          <a:p>
            <a:pPr defTabSz="465861">
              <a:spcBef>
                <a:spcPct val="0"/>
              </a:spcBef>
              <a:defRPr/>
            </a:pPr>
            <a:r>
              <a:rPr lang="en-US" dirty="0"/>
              <a:t>In November 2014, 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pPr defTabSz="465861">
              <a:spcBef>
                <a:spcPct val="0"/>
              </a:spcBef>
              <a:defRPr/>
            </a:pPr>
            <a:endParaRPr lang="en-US" baseline="0" dirty="0" smtClean="0">
              <a:latin typeface="Calibri" charset="0"/>
            </a:endParaRPr>
          </a:p>
          <a:p>
            <a:pPr eaLnBrk="1" hangingPunct="1">
              <a:spcBef>
                <a:spcPct val="0"/>
              </a:spcBef>
            </a:pPr>
            <a:r>
              <a:rPr lang="en-US" baseline="0" dirty="0" smtClean="0">
                <a:latin typeface="Calibri" charset="0"/>
              </a:rPr>
              <a:t>Source: American Hospital Association’s Center for Healthcare Governance. 2014 National Health Care Governance Survey Report. http://www.americangovernance.com/resources/reports/governance-reports/2014/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When</a:t>
            </a:r>
            <a:r>
              <a:rPr lang="en-US" baseline="0" dirty="0" smtClean="0">
                <a:latin typeface="Calibri" charset="0"/>
              </a:rPr>
              <a:t> nurses are positioned to influence system practice and policies, it leads to improvements in quality of care, wellness, and reduced medical errors. </a:t>
            </a:r>
            <a:r>
              <a:rPr lang="en-US" dirty="0" smtClean="0">
                <a:latin typeface="Calibri" charset="0"/>
              </a:rPr>
              <a:t>A 2010 Gallup poll of 1,500 health opinion leaders said they wanted nurses to have more influence in a variety of areas, especially in reducing medical errors, increasing quality of care, and promoting wellness. They also believed that nurses should have more input and impact in planning, policy development, and management.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One program called Transforming Care at the Bedside, or TCAB, has been successful at engaging and empowering floor nurses to suggest changes that they think will improve patient care. The changes are tested over a short period, and they</a:t>
            </a:r>
            <a:r>
              <a:rPr lang="ja-JP" altLang="en-US" dirty="0" smtClean="0">
                <a:latin typeface="Calibri" charset="0"/>
              </a:rPr>
              <a:t>’</a:t>
            </a:r>
            <a:r>
              <a:rPr lang="en-US" altLang="ja-JP" dirty="0" smtClean="0">
                <a:latin typeface="Calibri" charset="0"/>
              </a:rPr>
              <a:t>re adopted if they</a:t>
            </a:r>
            <a:r>
              <a:rPr lang="ja-JP" altLang="en-US" dirty="0" smtClean="0">
                <a:latin typeface="Calibri" charset="0"/>
              </a:rPr>
              <a:t>’</a:t>
            </a:r>
            <a:r>
              <a:rPr lang="en-US" altLang="ja-JP" dirty="0" smtClean="0">
                <a:latin typeface="Calibri" charset="0"/>
              </a:rPr>
              <a:t>re proven beneficial. These</a:t>
            </a:r>
            <a:r>
              <a:rPr lang="en-US" altLang="ja-JP" baseline="0" dirty="0" smtClean="0">
                <a:latin typeface="Calibri" charset="0"/>
              </a:rPr>
              <a:t> </a:t>
            </a:r>
            <a:r>
              <a:rPr lang="en-US" altLang="ja-JP" dirty="0" smtClean="0">
                <a:latin typeface="Calibri" charset="0"/>
              </a:rPr>
              <a:t>nurse-led</a:t>
            </a:r>
            <a:r>
              <a:rPr lang="en-US" altLang="ja-JP" baseline="0" dirty="0" smtClean="0">
                <a:latin typeface="Calibri" charset="0"/>
              </a:rPr>
              <a:t> initiatives have reduced falls with harm, code blue calls, and 30-day readmissions. The program also</a:t>
            </a:r>
            <a:r>
              <a:rPr lang="en-US" altLang="ja-JP" dirty="0" smtClean="0">
                <a:latin typeface="Calibri" charset="0"/>
              </a:rPr>
              <a:t> </a:t>
            </a:r>
            <a:r>
              <a:rPr lang="en-US" altLang="ja-JP" baseline="0" dirty="0" smtClean="0">
                <a:latin typeface="Calibri" charset="0"/>
              </a:rPr>
              <a:t>has </a:t>
            </a:r>
            <a:r>
              <a:rPr lang="en-US" altLang="ja-JP" dirty="0" smtClean="0">
                <a:latin typeface="Calibri" charset="0"/>
              </a:rPr>
              <a:t>improved patient outcomes and nursing leadership.</a:t>
            </a:r>
          </a:p>
          <a:p>
            <a:pPr eaLnBrk="1" hangingPunct="1">
              <a:spcBef>
                <a:spcPct val="0"/>
              </a:spcBef>
            </a:pPr>
            <a:r>
              <a:rPr lang="en-US" dirty="0" smtClean="0">
                <a:latin typeface="Calibri" charset="0"/>
              </a:rPr>
              <a:t> </a:t>
            </a:r>
          </a:p>
          <a:p>
            <a:pPr eaLnBrk="1" hangingPunct="1">
              <a:spcBef>
                <a:spcPct val="0"/>
              </a:spcBef>
            </a:pPr>
            <a:r>
              <a:rPr lang="en-US" dirty="0" smtClean="0">
                <a:latin typeface="Calibri" charset="0"/>
              </a:rPr>
              <a:t>It is</a:t>
            </a:r>
            <a:r>
              <a:rPr lang="en-US" baseline="0" dirty="0" smtClean="0">
                <a:latin typeface="Calibri" charset="0"/>
              </a:rPr>
              <a:t> also important to point out that nurse leadership will have benefits not only for acute care but in the public health arena as well.</a:t>
            </a:r>
            <a:r>
              <a:rPr lang="en-US" dirty="0" smtClean="0">
                <a:latin typeface="Calibri" charset="0"/>
              </a:rPr>
              <a:t/>
            </a:r>
            <a:br>
              <a:rPr lang="en-US" dirty="0" smtClean="0">
                <a:latin typeface="Calibri" charset="0"/>
              </a:rPr>
            </a:br>
            <a:endParaRPr lang="en-US" dirty="0" smtClean="0">
              <a:latin typeface="Calibri" charset="0"/>
            </a:endParaRPr>
          </a:p>
          <a:p>
            <a:pPr eaLnBrk="1" hangingPunct="1">
              <a:spcBef>
                <a:spcPct val="0"/>
              </a:spcBef>
            </a:pPr>
            <a:r>
              <a:rPr lang="en-US" sz="1200" dirty="0" smtClean="0">
                <a:latin typeface="+mj-lt"/>
              </a:rPr>
              <a:t>Sources:</a:t>
            </a:r>
          </a:p>
          <a:p>
            <a:pPr marL="174698" indent="-174698" defTabSz="465861">
              <a:spcBef>
                <a:spcPct val="0"/>
              </a:spcBef>
              <a:buFont typeface="Wingdings" panose="05000000000000000000" pitchFamily="2" charset="2"/>
              <a:buChar char="§"/>
              <a:defRPr/>
            </a:pPr>
            <a:r>
              <a:rPr lang="en-US" sz="1200" dirty="0" smtClean="0">
                <a:latin typeface="+mj-lt"/>
              </a:rPr>
              <a:t>Khoury CM, Blizzard R, Wright Moore L, &amp; Hassmiller S. 2011. Nursing leadership from bedside to boardroom: a Gallup national survey of opinion leaders. </a:t>
            </a:r>
            <a:r>
              <a:rPr lang="en-US" sz="1200" i="1" dirty="0" smtClean="0">
                <a:latin typeface="+mj-lt"/>
              </a:rPr>
              <a:t>Journal of Nursing Administration, </a:t>
            </a:r>
            <a:r>
              <a:rPr lang="en-US" sz="1200" dirty="0" smtClean="0">
                <a:latin typeface="+mj-lt"/>
              </a:rPr>
              <a:t>41(7/8):299-305, </a:t>
            </a:r>
            <a:r>
              <a:rPr lang="en-US" sz="1200" dirty="0" smtClean="0">
                <a:latin typeface="+mj-lt"/>
                <a:hlinkClick r:id="rId3"/>
              </a:rPr>
              <a:t>http://www.rwjf.org/en/research-publications/find-rwjf-research/2011/07/nursing-leadership-from-bedside-to-boardroom-.html</a:t>
            </a:r>
            <a:r>
              <a:rPr lang="en-US" sz="1200" dirty="0" smtClean="0">
                <a:latin typeface="+mj-lt"/>
              </a:rPr>
              <a:t>.</a:t>
            </a:r>
          </a:p>
          <a:p>
            <a:pPr marL="174698" indent="-174698" defTabSz="465861">
              <a:spcBef>
                <a:spcPct val="0"/>
              </a:spcBef>
              <a:buFont typeface="Wingdings" panose="05000000000000000000" pitchFamily="2" charset="2"/>
              <a:buChar char="§"/>
              <a:defRPr/>
            </a:pPr>
            <a:r>
              <a:rPr lang="en-US" sz="1200" dirty="0" smtClean="0">
                <a:latin typeface="+mj-lt"/>
              </a:rPr>
              <a:t>Needleman J,</a:t>
            </a:r>
            <a:r>
              <a:rPr lang="en-US" sz="1200" baseline="0" dirty="0" smtClean="0">
                <a:latin typeface="+mj-lt"/>
              </a:rPr>
              <a:t> &amp; </a:t>
            </a:r>
            <a:r>
              <a:rPr lang="en-US" sz="1200" dirty="0" smtClean="0">
                <a:latin typeface="+mj-lt"/>
              </a:rPr>
              <a:t>Hassmiller, S. 2009. </a:t>
            </a:r>
            <a:r>
              <a:rPr lang="en-US" sz="1200" dirty="0">
                <a:latin typeface="+mj-lt"/>
              </a:rPr>
              <a:t>The role of nurses in improving hospital quality and efficiency: real-world results. </a:t>
            </a:r>
            <a:r>
              <a:rPr lang="en-US" sz="1200" i="1" dirty="0">
                <a:latin typeface="+mj-lt"/>
              </a:rPr>
              <a:t>Health Affairs,</a:t>
            </a:r>
            <a:r>
              <a:rPr lang="en-US" sz="1200" dirty="0">
                <a:latin typeface="+mj-lt"/>
              </a:rPr>
              <a:t> 28(4):w625-w633,</a:t>
            </a:r>
            <a:r>
              <a:rPr lang="en-US" sz="1200" dirty="0">
                <a:solidFill>
                  <a:prstClr val="black"/>
                </a:solidFill>
                <a:latin typeface="+mj-lt"/>
                <a:hlinkClick r:id="rId4"/>
              </a:rPr>
              <a:t> http://content.healthaffairs.org/content/28/4/w625.long</a:t>
            </a:r>
            <a:r>
              <a:rPr lang="en-US" sz="1200" dirty="0">
                <a:solidFill>
                  <a:prstClr val="black"/>
                </a:solidFill>
                <a:latin typeface="+mj-lt"/>
              </a:rPr>
              <a:t>.</a:t>
            </a:r>
          </a:p>
          <a:p>
            <a:pPr marL="174698" indent="-174698" defTabSz="465861">
              <a:spcBef>
                <a:spcPct val="0"/>
              </a:spcBef>
              <a:buFont typeface="Wingdings" panose="05000000000000000000" pitchFamily="2" charset="2"/>
              <a:buChar char="§"/>
              <a:defRPr/>
            </a:pPr>
            <a:endParaRPr lang="en-US" dirty="0" smtClean="0"/>
          </a:p>
          <a:p>
            <a:pPr eaLnBrk="1" hangingPunct="1">
              <a:spcBef>
                <a:spcPct val="0"/>
              </a:spcBef>
            </a:pPr>
            <a:endParaRPr lang="en-US" dirty="0" smtClean="0">
              <a:latin typeface="Calibri" charset="0"/>
            </a:endParaRPr>
          </a:p>
          <a:p>
            <a:r>
              <a:rPr lang="en-US" dirty="0"/>
              <a:t> </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17</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Here are a few examples of what our Action Coalitions are doing across the country to leverage nurse leadership. We’ve made steady progress. The </a:t>
            </a:r>
            <a:r>
              <a:rPr lang="en-US" i="1" dirty="0" smtClean="0">
                <a:latin typeface="Calibri" charset="0"/>
              </a:rPr>
              <a:t>Campaign</a:t>
            </a:r>
            <a:r>
              <a:rPr lang="en-US" dirty="0" smtClean="0">
                <a:latin typeface="Calibri" charset="0"/>
              </a:rPr>
              <a:t> developed a national nursing leadership strategy a</a:t>
            </a:r>
            <a:r>
              <a:rPr lang="en-US" baseline="0" dirty="0" smtClean="0">
                <a:latin typeface="Calibri" charset="0"/>
              </a:rPr>
              <a:t>fter convening nurse leaders and champions at three national meetings. Much of our </a:t>
            </a:r>
            <a:r>
              <a:rPr lang="en-US" dirty="0"/>
              <a:t>focus is to get nurses appointed to hospital and health system boards. </a:t>
            </a:r>
          </a:p>
          <a:p>
            <a:pPr defTabSz="465861">
              <a:spcBef>
                <a:spcPct val="0"/>
              </a:spcBef>
              <a:defRPr/>
            </a:pPr>
            <a:endParaRPr lang="en-US" baseline="0" dirty="0"/>
          </a:p>
          <a:p>
            <a:pPr defTabSz="465861">
              <a:spcBef>
                <a:spcPct val="0"/>
              </a:spcBef>
              <a:defRPr/>
            </a:pPr>
            <a:r>
              <a:rPr lang="en-US" baseline="0" dirty="0" smtClean="0">
                <a:latin typeface="Calibri" charset="0"/>
              </a:rPr>
              <a:t>Many Action Coalitions are working to get nurses appointed to boards and are implementing </a:t>
            </a:r>
            <a:r>
              <a:rPr lang="en-US" dirty="0" smtClean="0">
                <a:latin typeface="Calibri" charset="0"/>
              </a:rPr>
              <a:t>programs to prepare nurses to lead. For example</a:t>
            </a:r>
            <a:r>
              <a:rPr lang="en-US" baseline="0" dirty="0" smtClean="0">
                <a:latin typeface="Calibri" charset="0"/>
              </a:rPr>
              <a:t>: </a:t>
            </a:r>
          </a:p>
          <a:p>
            <a:pPr defTabSz="465861">
              <a:spcBef>
                <a:spcPct val="0"/>
              </a:spcBef>
              <a:defRPr/>
            </a:pPr>
            <a:endParaRPr lang="en-US" baseline="0" dirty="0" smtClean="0">
              <a:latin typeface="Calibri" charset="0"/>
            </a:endParaRPr>
          </a:p>
          <a:p>
            <a:pPr marL="174698" indent="-174698" defTabSz="465861">
              <a:spcBef>
                <a:spcPct val="0"/>
              </a:spcBef>
              <a:buFont typeface="Arial" panose="020B0604020202020204" pitchFamily="34" charset="0"/>
              <a:buChar char="•"/>
              <a:defRPr/>
            </a:pPr>
            <a:r>
              <a:rPr lang="en-US" b="1" i="0" baseline="0" dirty="0" smtClean="0">
                <a:latin typeface="Calibri" charset="0"/>
              </a:rPr>
              <a:t>North Carolina </a:t>
            </a:r>
            <a:r>
              <a:rPr lang="en-US" b="0" i="0" baseline="0" dirty="0" smtClean="0">
                <a:latin typeface="Calibri" charset="0"/>
              </a:rPr>
              <a:t>and</a:t>
            </a:r>
            <a:r>
              <a:rPr lang="en-US" b="1" i="0" baseline="0" dirty="0" smtClean="0">
                <a:latin typeface="Calibri" charset="0"/>
              </a:rPr>
              <a:t> Wyoming</a:t>
            </a:r>
            <a:r>
              <a:rPr lang="en-US" b="0" i="0" baseline="0" dirty="0" smtClean="0">
                <a:latin typeface="Calibri" charset="0"/>
              </a:rPr>
              <a:t> established nursing leadership institutes.</a:t>
            </a:r>
          </a:p>
          <a:p>
            <a:pPr marL="174698" indent="-174698" defTabSz="465861">
              <a:spcBef>
                <a:spcPct val="0"/>
              </a:spcBef>
              <a:buFont typeface="Arial" panose="020B0604020202020204" pitchFamily="34" charset="0"/>
              <a:buChar char="•"/>
              <a:defRPr/>
            </a:pPr>
            <a:r>
              <a:rPr lang="en-US" b="1" i="0" baseline="0" dirty="0" smtClean="0">
                <a:latin typeface="Calibri" charset="0"/>
              </a:rPr>
              <a:t>Virginia</a:t>
            </a:r>
            <a:r>
              <a:rPr lang="en-US" baseline="0" dirty="0" smtClean="0">
                <a:latin typeface="Calibri" charset="0"/>
              </a:rPr>
              <a:t> implemented an innovative program to identify 40 emerging nurse leaders under the age of 40, and five other states (Arizona, Arkansas, Idaho, Nebraska, and Tennessee) are implementing similar “40 Under 40” programs.</a:t>
            </a:r>
          </a:p>
          <a:p>
            <a:pPr marL="174698" indent="-174698" defTabSz="465861">
              <a:spcBef>
                <a:spcPct val="0"/>
              </a:spcBef>
              <a:buFont typeface="Arial" panose="020B0604020202020204" pitchFamily="34" charset="0"/>
              <a:buChar char="•"/>
              <a:defRPr/>
            </a:pPr>
            <a:r>
              <a:rPr lang="en-US" b="1" baseline="0" dirty="0" smtClean="0">
                <a:latin typeface="Calibri" charset="0"/>
              </a:rPr>
              <a:t>New Jersey </a:t>
            </a:r>
            <a:r>
              <a:rPr lang="en-US" baseline="0" dirty="0" smtClean="0">
                <a:latin typeface="Calibri" charset="0"/>
              </a:rPr>
              <a:t>implemented a nurse leader database to increase the number of nurses on boards. </a:t>
            </a:r>
          </a:p>
          <a:p>
            <a:pPr marL="174698" indent="-174698" defTabSz="465861">
              <a:spcBef>
                <a:spcPct val="0"/>
              </a:spcBef>
              <a:buFont typeface="Arial" panose="020B0604020202020204" pitchFamily="34" charset="0"/>
              <a:buChar char="•"/>
              <a:defRPr/>
            </a:pPr>
            <a:r>
              <a:rPr lang="en-US" b="1" baseline="0" dirty="0" smtClean="0">
                <a:latin typeface="Calibri" charset="0"/>
              </a:rPr>
              <a:t>California</a:t>
            </a:r>
            <a:r>
              <a:rPr lang="en-US" baseline="0" dirty="0" smtClean="0">
                <a:latin typeface="Calibri" charset="0"/>
              </a:rPr>
              <a:t> developed a mentorship program pairing up experienced nurse leaders with those who aspire to advance in the nursing profession. </a:t>
            </a:r>
          </a:p>
          <a:p>
            <a:pPr marL="174698" indent="-174698" defTabSz="465861">
              <a:spcBef>
                <a:spcPct val="0"/>
              </a:spcBef>
              <a:buFont typeface="Arial" panose="020B0604020202020204" pitchFamily="34" charset="0"/>
              <a:buChar char="•"/>
              <a:defRPr/>
            </a:pPr>
            <a:r>
              <a:rPr lang="en-US" b="1" baseline="0" dirty="0" smtClean="0">
                <a:latin typeface="Calibri" charset="0"/>
              </a:rPr>
              <a:t>Texas</a:t>
            </a:r>
            <a:r>
              <a:rPr lang="en-US" baseline="0" dirty="0" smtClean="0">
                <a:latin typeface="Calibri" charset="0"/>
              </a:rPr>
              <a:t> has adopted new regulations that promote nurse leadership. </a:t>
            </a:r>
          </a:p>
          <a:p>
            <a:pPr defTabSz="465861">
              <a:spcBef>
                <a:spcPct val="0"/>
              </a:spcBef>
              <a:defRPr/>
            </a:pPr>
            <a:endParaRPr lang="en-US" baseline="0" dirty="0" smtClean="0">
              <a:latin typeface="Calibri" charset="0"/>
            </a:endParaRPr>
          </a:p>
          <a:p>
            <a:pPr defTabSz="465861">
              <a:spcBef>
                <a:spcPct val="0"/>
              </a:spcBef>
              <a:defRPr/>
            </a:pPr>
            <a:endParaRPr lang="en-US" dirty="0"/>
          </a:p>
          <a:p>
            <a:pPr defTabSz="465861">
              <a:spcBef>
                <a:spcPct val="0"/>
              </a:spcBef>
              <a:defRPr/>
            </a:pPr>
            <a:endParaRPr lang="en-US" b="1" dirty="0"/>
          </a:p>
          <a:p>
            <a:pPr defTabSz="465861">
              <a:spcBef>
                <a:spcPct val="0"/>
              </a:spcBef>
              <a:defRPr/>
            </a:pPr>
            <a:endParaRPr lang="en-US" b="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18</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a:t>
            </a:r>
            <a:r>
              <a:rPr lang="en-US" sz="1200" kern="1200" baseline="0" dirty="0" smtClean="0">
                <a:solidFill>
                  <a:schemeClr val="tx1"/>
                </a:solidFill>
                <a:effectLst/>
                <a:latin typeface="+mn-lt"/>
                <a:ea typeface="+mn-ea"/>
                <a:cs typeface="+mn-cs"/>
              </a:rPr>
              <a:t> 28</a:t>
            </a:r>
            <a:r>
              <a:rPr lang="en-US" sz="1200" kern="1200" dirty="0" smtClean="0">
                <a:solidFill>
                  <a:schemeClr val="tx1"/>
                </a:solidFill>
                <a:effectLst/>
                <a:latin typeface="+mn-lt"/>
                <a:ea typeface="+mn-ea"/>
                <a:cs typeface="+mn-cs"/>
              </a:rPr>
              <a:t> percent of the registered nurse workforce, and men comprise only 11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a:t>
            </a:r>
            <a:r>
              <a:rPr lang="en-US" sz="1200" b="0" i="0" kern="1200" dirty="0" smtClean="0">
                <a:solidFill>
                  <a:schemeClr val="tx1"/>
                </a:solidFill>
                <a:effectLst/>
                <a:latin typeface="+mn-lt"/>
                <a:ea typeface="+mn-ea"/>
                <a:cs typeface="+mn-cs"/>
              </a:rPr>
              <a:t>The number of minority students enrolled in advanced nursing education is increasing. Some 30 percent of students at the baccalaureate, master’s, doctoral, and doctor of nursing practice program levels represent minority populations. The number of men in nursing is also increasing. In 2016, 13.7% of pre-licensure RN program graduates were male.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2010 Census Shows America's Diversity (press release), https://www.census.gov/newsroom/releases/archives/2010_census/cb11-cn125.html   </a:t>
            </a:r>
            <a:r>
              <a:rPr lang="en-US" sz="1200" u="sng" kern="1200" dirty="0" smtClean="0">
                <a:solidFill>
                  <a:schemeClr val="tx1"/>
                </a:solidFill>
                <a:effectLst/>
                <a:latin typeface="+mn-lt"/>
                <a:ea typeface="+mn-ea"/>
                <a:cs typeface="+mn-cs"/>
                <a:hlinkClick r:id="rId3"/>
              </a:rPr>
              <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Center for Interdisciplinary Health Workforce Studies</a:t>
            </a:r>
            <a:r>
              <a:rPr lang="en-US" sz="1200" u="none" kern="1200" baseline="0" dirty="0" smtClean="0">
                <a:solidFill>
                  <a:schemeClr val="tx1"/>
                </a:solidFill>
                <a:effectLst/>
                <a:latin typeface="+mn-lt"/>
                <a:ea typeface="+mn-ea"/>
                <a:cs typeface="+mn-cs"/>
              </a:rPr>
              <a:t> at Montana State University, http://healthworkforcestudies.com/publications-data/data_brief_update_current_trends_of_men_in_nursing.html </a:t>
            </a:r>
          </a:p>
          <a:p>
            <a:pPr marL="171450" indent="-171450">
              <a:buFont typeface="Arial" panose="020B0604020202020204" pitchFamily="34" charset="0"/>
              <a:buChar char="•"/>
            </a:pPr>
            <a:r>
              <a:rPr lang="en-US" sz="1200" u="none" kern="1200" baseline="0" dirty="0" smtClean="0">
                <a:solidFill>
                  <a:schemeClr val="tx1"/>
                </a:solidFill>
                <a:effectLst/>
                <a:latin typeface="+mn-lt"/>
                <a:ea typeface="+mn-ea"/>
                <a:cs typeface="+mn-cs"/>
              </a:rPr>
              <a:t>AACN, </a:t>
            </a:r>
            <a:r>
              <a:rPr lang="en-US" dirty="0" smtClean="0"/>
              <a:t>The Changing Landscape: Nursing Student Diversity on the Rise, </a:t>
            </a:r>
            <a:r>
              <a:rPr lang="en-US" sz="1200" u="none" kern="1200" baseline="0" dirty="0" smtClean="0">
                <a:solidFill>
                  <a:schemeClr val="tx1"/>
                </a:solidFill>
                <a:effectLst/>
                <a:latin typeface="+mn-lt"/>
                <a:ea typeface="+mn-ea"/>
                <a:cs typeface="+mn-cs"/>
              </a:rPr>
              <a:t>http://www.aacnnursing.org/Diversity-Inclusion/Latest-Data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U.S.</a:t>
            </a:r>
            <a:r>
              <a:rPr lang="en-US" sz="1200" u="none" kern="1200" baseline="0" dirty="0" smtClean="0">
                <a:solidFill>
                  <a:schemeClr val="tx1"/>
                </a:solidFill>
                <a:effectLst/>
                <a:latin typeface="+mn-lt"/>
                <a:ea typeface="+mn-ea"/>
                <a:cs typeface="+mn-cs"/>
              </a:rPr>
              <a:t> Census Bureau, https://www.census.gov/newsroom/releases/archives/population/cb12-243.html</a:t>
            </a:r>
            <a:endParaRPr lang="en-US" sz="1200" u="none"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To increase diversity among our nursing workforce, the </a:t>
            </a:r>
            <a:r>
              <a:rPr lang="en-US" i="1" dirty="0"/>
              <a:t>Campaign for Action</a:t>
            </a:r>
            <a:r>
              <a:rPr lang="en-US" dirty="0"/>
              <a:t> created a diversity steering committee that is working with all of these groups and more. On the state level, </a:t>
            </a:r>
            <a:r>
              <a:rPr lang="en-US" b="0" dirty="0" smtClean="0"/>
              <a:t>many </a:t>
            </a:r>
            <a:r>
              <a:rPr lang="en-US" b="0" dirty="0"/>
              <a:t>Action Coalitions are working on diversity initiatives within their education and leadership work plans. We have also established a diversity and data learning collaborative </a:t>
            </a:r>
            <a:r>
              <a:rPr lang="en-US" dirty="0"/>
              <a:t>with monthly meetings to provide Action Coalitions an opportunity to learn from our diversity consultants, other experts, and each </a:t>
            </a:r>
            <a:r>
              <a:rPr lang="en-US" dirty="0" smtClean="0"/>
              <a:t>other. </a:t>
            </a:r>
            <a:r>
              <a:rPr lang="en-US" dirty="0"/>
              <a:t>Nearly all Action Coalitions participate, and they are working together to move forward the diversity agenda. </a:t>
            </a:r>
          </a:p>
          <a:p>
            <a:pPr defTabSz="465861">
              <a:defRPr/>
            </a:pPr>
            <a:endParaRPr lang="en-US" dirty="0"/>
          </a:p>
          <a:p>
            <a:pPr defTabSz="465861">
              <a:defRPr/>
            </a:pPr>
            <a:r>
              <a:rPr lang="en-US" dirty="0"/>
              <a:t>A few examples of diversity progress in the states include:</a:t>
            </a:r>
          </a:p>
          <a:p>
            <a:pPr defTabSz="465861">
              <a:defRPr/>
            </a:pPr>
            <a:endParaRPr lang="en-US" dirty="0"/>
          </a:p>
          <a:p>
            <a:pPr marL="174698" indent="-174698" defTabSz="465861">
              <a:buFont typeface="Arial" panose="020B0604020202020204" pitchFamily="34" charset="0"/>
              <a:buChar char="•"/>
              <a:defRPr/>
            </a:pPr>
            <a:r>
              <a:rPr lang="en-US" b="1" dirty="0"/>
              <a:t>Arizona. </a:t>
            </a:r>
            <a:r>
              <a:rPr lang="en-US" dirty="0"/>
              <a:t>The Center to Champion Nursing in America collaborated with AARP Arizona, the National Association of Hispanic Nurses (NAHN) Phoenix Chapter, and Arizona’s National Black Nurses Association (NBNA) and Philippine Nurses Association to educate Hispanic communities about the Affordable Care Act by providing diverse nurses with opportunities to develop skills in leadership, community engagement, and public speaking. </a:t>
            </a:r>
          </a:p>
          <a:p>
            <a:pPr marL="174698" indent="-174698">
              <a:buFont typeface="Arial" panose="020B0604020202020204" pitchFamily="34" charset="0"/>
              <a:buChar char="•"/>
            </a:pPr>
            <a:r>
              <a:rPr lang="en-US" b="1" dirty="0"/>
              <a:t>Texas. </a:t>
            </a:r>
            <a:r>
              <a:rPr lang="en-US" dirty="0"/>
              <a:t>The Texas Action Coalition </a:t>
            </a:r>
            <a:r>
              <a:rPr lang="en-US" dirty="0" smtClean="0"/>
              <a:t>used funding</a:t>
            </a:r>
            <a:r>
              <a:rPr lang="en-US" baseline="0" dirty="0" smtClean="0"/>
              <a:t> from </a:t>
            </a:r>
            <a:r>
              <a:rPr lang="en-US" dirty="0" smtClean="0"/>
              <a:t>the </a:t>
            </a:r>
            <a:r>
              <a:rPr lang="en-US" dirty="0"/>
              <a:t>Academic Progression in Nursing grant to increase diverse nursing student enrollment in RN-to-BSN programs. They partnered with the University of Texas and other local stakeholders to provide scholarships, increase enrollment opportunities, and provide mentoring to minority nursing students in eight regions of Texas. </a:t>
            </a:r>
          </a:p>
          <a:p>
            <a:pPr marL="174698" indent="-174698">
              <a:buFont typeface="Arial" panose="020B0604020202020204" pitchFamily="34" charset="0"/>
              <a:buChar char="•"/>
            </a:pPr>
            <a:r>
              <a:rPr lang="en-US" b="1" dirty="0"/>
              <a:t>Rhode Island. </a:t>
            </a:r>
            <a:r>
              <a:rPr lang="en-US" dirty="0"/>
              <a:t>Rhode </a:t>
            </a:r>
            <a:r>
              <a:rPr lang="en-US" dirty="0" smtClean="0"/>
              <a:t>Island </a:t>
            </a:r>
            <a:r>
              <a:rPr lang="en-US" dirty="0"/>
              <a:t>established the only (new) charter school completely devoted to graduating students devoted to a career in nursing. The school has an 85 percent diversity rate and has graduated students from families that themselves never finished high school, much less college.</a:t>
            </a:r>
          </a:p>
          <a:p>
            <a:pPr marL="174698" indent="-174698" defTabSz="465861">
              <a:buFont typeface="Arial" panose="020B0604020202020204" pitchFamily="34" charset="0"/>
              <a:buChar char="•"/>
              <a:defRPr/>
            </a:pPr>
            <a:r>
              <a:rPr lang="en-US" dirty="0"/>
              <a:t>Together with NAHN, the Center to Champion Nursing in America trained more than 20 nurses on the Affordable Care Act, and those nurses held more than 50 town halls, informing more than 1,200 individuals about relevant health care provisions. Nurses in three other states—Washington, Illinois, and California—engaged in similar efforts.</a:t>
            </a:r>
          </a:p>
          <a:p>
            <a:pPr marL="174698" indent="-174698">
              <a:buFont typeface="Arial" panose="020B0604020202020204" pitchFamily="34" charset="0"/>
              <a:buChar char="•"/>
            </a:pPr>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20</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 majority of the Action Coalitions already have or plan to: </a:t>
            </a:r>
            <a:br>
              <a:rPr lang="en-US" dirty="0"/>
            </a:br>
            <a:endParaRPr lang="en-US" dirty="0"/>
          </a:p>
          <a:p>
            <a:pPr marL="174698" indent="-174698">
              <a:buFont typeface="Wingdings" panose="05000000000000000000" pitchFamily="2" charset="2"/>
              <a:buChar char="§"/>
            </a:pPr>
            <a:r>
              <a:rPr lang="en-US" dirty="0"/>
              <a:t>Partner with minority nursing organizations and associations.</a:t>
            </a:r>
          </a:p>
          <a:p>
            <a:pPr marL="174698" indent="-174698">
              <a:buFont typeface="Wingdings" panose="05000000000000000000" pitchFamily="2" charset="2"/>
              <a:buChar char="§"/>
            </a:pPr>
            <a:r>
              <a:rPr lang="en-US" dirty="0"/>
              <a:t>Create a diversity manual of best or promising practices.</a:t>
            </a:r>
          </a:p>
          <a:p>
            <a:pPr marL="174698" indent="-174698">
              <a:buFont typeface="Wingdings" panose="05000000000000000000" pitchFamily="2" charset="2"/>
              <a:buChar char="§"/>
            </a:pPr>
            <a:r>
              <a:rPr lang="en-US" dirty="0"/>
              <a:t>Develop a toolkit for ethnic minority recruitment of faculty and students.</a:t>
            </a:r>
          </a:p>
          <a:p>
            <a:pPr lvl="0"/>
            <a:endParaRPr lang="en-US" dirty="0"/>
          </a:p>
          <a:p>
            <a:r>
              <a:rPr lang="en-US" dirty="0"/>
              <a:t>And 11 states—Alaska, Arizona, Florida, Georgia, Illinois, Indiana, Mississippi, Nebraska, North Dakota, Oklahoma, and Wisconsin—have held or are planning to hold a statewide diversity conference. </a:t>
            </a:r>
          </a:p>
          <a:p>
            <a:endParaRPr lang="en-US" dirty="0"/>
          </a:p>
          <a:p>
            <a:pPr defTabSz="465861">
              <a:defRPr/>
            </a:pPr>
            <a:r>
              <a:rPr lang="en-US" dirty="0"/>
              <a:t>Here you will see an example of an </a:t>
            </a:r>
            <a:r>
              <a:rPr lang="en-US" dirty="0" err="1"/>
              <a:t>infographic</a:t>
            </a:r>
            <a:r>
              <a:rPr lang="en-US" dirty="0"/>
              <a:t> created by Wisconsin showcasing the diversity of Wisconsin’s population and workforce. </a:t>
            </a:r>
          </a:p>
          <a:p>
            <a:endParaRPr lang="en-US" dirty="0"/>
          </a:p>
          <a:p>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21</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of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dirty="0"/>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22</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smtClean="0"/>
              <a:t>Action </a:t>
            </a:r>
            <a:r>
              <a:rPr lang="en-US" dirty="0"/>
              <a:t>Coalitions are </a:t>
            </a:r>
            <a:r>
              <a:rPr lang="en-US" dirty="0" smtClean="0"/>
              <a:t>also working </a:t>
            </a:r>
            <a:r>
              <a:rPr lang="en-US" dirty="0"/>
              <a:t>on interprofessional collaboration. A few examples of progress include: </a:t>
            </a:r>
          </a:p>
          <a:p>
            <a:pPr defTabSz="465861">
              <a:defRPr/>
            </a:pPr>
            <a:endParaRPr lang="en-US" dirty="0"/>
          </a:p>
          <a:p>
            <a:pPr marL="174698" indent="-174698">
              <a:buFont typeface="Arial" panose="020B0604020202020204" pitchFamily="34" charset="0"/>
              <a:buChar char="•"/>
            </a:pPr>
            <a:r>
              <a:rPr lang="en-US" b="1" dirty="0"/>
              <a:t>Colorado</a:t>
            </a:r>
            <a:r>
              <a:rPr lang="en-US" dirty="0"/>
              <a:t>’s Center for Nursing Excellence received a grant from the Health Resources and Services Administration (HRSA) in collaboration with Colorado’s Community Health Centers to support the implementation of Interprofessional Collaborative Practice Teams at Community Health Centers across the state through June 2016. </a:t>
            </a:r>
          </a:p>
          <a:p>
            <a:pPr marL="174698" indent="-174698">
              <a:buFont typeface="Arial" panose="020B0604020202020204" pitchFamily="34" charset="0"/>
              <a:buChar char="•"/>
            </a:pPr>
            <a:r>
              <a:rPr lang="en-US" b="1" dirty="0"/>
              <a:t>Hawaii</a:t>
            </a:r>
            <a:r>
              <a:rPr lang="en-US" dirty="0"/>
              <a:t> was awarded a grant from the National Governor’s Association to build an interprofessional workforce database.</a:t>
            </a:r>
          </a:p>
          <a:p>
            <a:pPr marL="174698" indent="-174698">
              <a:buFont typeface="Arial" panose="020B0604020202020204" pitchFamily="34" charset="0"/>
              <a:buChar char="•"/>
            </a:pPr>
            <a:r>
              <a:rPr lang="en-US" b="1" dirty="0"/>
              <a:t>Virginia</a:t>
            </a:r>
            <a:r>
              <a:rPr lang="en-US" dirty="0"/>
              <a:t> continued a partnership with the Medical Society of Virginia Foundation on the development and implementation of </a:t>
            </a:r>
            <a:r>
              <a:rPr lang="en-US" i="1" dirty="0"/>
              <a:t>Evolve</a:t>
            </a:r>
            <a:r>
              <a:rPr lang="en-US" dirty="0"/>
              <a:t>, a pilot clinical leadership program that encourages pairings between physicians, nurses, nurse practitioners, and other providers.</a:t>
            </a:r>
          </a:p>
          <a:p>
            <a:endParaRPr lang="en-US" dirty="0"/>
          </a:p>
          <a:p>
            <a:pPr defTabSz="465861">
              <a:defRPr/>
            </a:pPr>
            <a:r>
              <a:rPr lang="en-US" dirty="0"/>
              <a:t>At the national </a:t>
            </a:r>
            <a:r>
              <a:rPr lang="en-US" dirty="0" smtClean="0"/>
              <a:t>level,</a:t>
            </a:r>
            <a:r>
              <a:rPr lang="en-US" baseline="0" dirty="0" smtClean="0"/>
              <a:t> t</a:t>
            </a:r>
            <a:r>
              <a:rPr lang="en-US" sz="1200" b="0" i="0" kern="1200" dirty="0" smtClean="0">
                <a:solidFill>
                  <a:schemeClr val="tx1"/>
                </a:solidFill>
                <a:effectLst/>
                <a:latin typeface="+mn-lt"/>
                <a:ea typeface="+mn-ea"/>
                <a:cs typeface="+mn-cs"/>
              </a:rPr>
              <a:t>he National Center for </a:t>
            </a:r>
            <a:r>
              <a:rPr lang="en-US" sz="1200" b="0" i="0" kern="1200" dirty="0" err="1" smtClean="0">
                <a:solidFill>
                  <a:schemeClr val="tx1"/>
                </a:solidFill>
                <a:effectLst/>
                <a:latin typeface="+mn-lt"/>
                <a:ea typeface="+mn-ea"/>
                <a:cs typeface="+mn-cs"/>
              </a:rPr>
              <a:t>Interprofessional</a:t>
            </a:r>
            <a:r>
              <a:rPr lang="en-US" sz="1200" b="0" i="0" kern="1200" dirty="0" smtClean="0">
                <a:solidFill>
                  <a:schemeClr val="tx1"/>
                </a:solidFill>
                <a:effectLst/>
                <a:latin typeface="+mn-lt"/>
                <a:ea typeface="+mn-ea"/>
                <a:cs typeface="+mn-cs"/>
              </a:rPr>
              <a:t> Practice and Education was formed in October 2012 through a cooperative agreement with the United States Department of Health and Human Services, Health Resources and Services Administration. The National Center is funded in part by the Josiah Macy Jr. Foundation, the Robert Wood Johnson Foundation, the Gordon and Betty Moore Foundation and the University of Minnesota.</a:t>
            </a:r>
            <a:endParaRPr lang="en-US" baseline="0" dirty="0" smtClean="0"/>
          </a:p>
          <a:p>
            <a:pPr defTabSz="465861">
              <a:defRPr/>
            </a:pPr>
            <a:endParaRPr lang="en-US" baseline="0" dirty="0" smtClean="0"/>
          </a:p>
          <a:p>
            <a:pPr defTabSz="465861">
              <a:defRPr/>
            </a:pPr>
            <a:r>
              <a:rPr lang="en-US" sz="1200" b="0" i="0" kern="1200" dirty="0" smtClean="0">
                <a:solidFill>
                  <a:schemeClr val="tx1"/>
                </a:solidFill>
                <a:effectLst/>
                <a:latin typeface="+mn-lt"/>
                <a:ea typeface="+mn-ea"/>
                <a:cs typeface="+mn-cs"/>
              </a:rPr>
              <a:t>The Center is working to offer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support evaluation, research, data and evidence that ignites the field of </a:t>
            </a:r>
            <a:r>
              <a:rPr lang="en-US" sz="1200" b="0" i="0" kern="1200" dirty="0" err="1" smtClean="0">
                <a:solidFill>
                  <a:schemeClr val="tx1"/>
                </a:solidFill>
                <a:effectLst/>
                <a:latin typeface="+mn-lt"/>
                <a:ea typeface="+mn-ea"/>
                <a:cs typeface="+mn-cs"/>
              </a:rPr>
              <a:t>interprofessional</a:t>
            </a:r>
            <a:r>
              <a:rPr lang="en-US" sz="1200" b="0" i="0" kern="1200" dirty="0" smtClean="0">
                <a:solidFill>
                  <a:schemeClr val="tx1"/>
                </a:solidFill>
                <a:effectLst/>
                <a:latin typeface="+mn-lt"/>
                <a:ea typeface="+mn-ea"/>
                <a:cs typeface="+mn-cs"/>
              </a:rPr>
              <a:t> practice and education and leads to better care, added value and healthier communities.</a:t>
            </a: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23</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a:t>The Future of Nursing: </a:t>
            </a:r>
            <a:r>
              <a:rPr lang="en-US" i="1" dirty="0"/>
              <a:t>Campaign for Action </a:t>
            </a:r>
            <a:r>
              <a:rPr lang="en-US" dirty="0"/>
              <a:t>is working to transform health through nursing, and we need your help to succeed. It will take all of us—health professionals, hospitals and health systems, policymakers, consumer advocates, payers, consumers, businesses, think tanks, long-term care, foundations, and everyone who cares about health care—to make this work.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24</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care transformation is under way, and the future of nursing is now. We can’t transform health care without transforming nursing. Our health care system can improve only if nurses are better prepared and able to lead and practice to the full extent of their education and training. A few things you can do:</a:t>
            </a:r>
          </a:p>
          <a:p>
            <a:endParaRPr lang="en-US" dirty="0"/>
          </a:p>
          <a:p>
            <a:pPr marL="174698" indent="-174698">
              <a:buFont typeface="Wingdings" panose="05000000000000000000" pitchFamily="2" charset="2"/>
              <a:buChar char="§"/>
            </a:pPr>
            <a:r>
              <a:rPr lang="en-US" dirty="0"/>
              <a:t>Join or support an Action Coalition.</a:t>
            </a:r>
          </a:p>
          <a:p>
            <a:pPr marL="174698" indent="-174698">
              <a:buFont typeface="Wingdings" panose="05000000000000000000" pitchFamily="2" charset="2"/>
              <a:buChar char="§"/>
            </a:pPr>
            <a:r>
              <a:rPr lang="en-US" dirty="0"/>
              <a:t>Sign up for our email alerts and newsletters.</a:t>
            </a:r>
          </a:p>
          <a:p>
            <a:pPr marL="174698" indent="-174698">
              <a:buFont typeface="Wingdings" panose="05000000000000000000" pitchFamily="2" charset="2"/>
              <a:buChar char="§"/>
            </a:pPr>
            <a:r>
              <a:rPr lang="en-US" dirty="0"/>
              <a:t>Visit our website and participate in our online community.</a:t>
            </a:r>
          </a:p>
          <a:p>
            <a:pPr marL="174698" indent="-174698">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dirty="0"/>
          </a:p>
          <a:p>
            <a:r>
              <a:rPr lang="en-US" dirty="0"/>
              <a:t> </a:t>
            </a:r>
          </a:p>
          <a:p>
            <a:r>
              <a:rPr lang="en-US" dirty="0"/>
              <a:t>Together, we can create a health system that provides accessible, affordable, and quality care to everyone in America. 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25</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The good news is that decision-makers are open to change like never before. We need to make many changes to improve the overall quality of health care in our country. For example, we need to move our health care system away from the hospital and into the home and the community—</a:t>
            </a:r>
            <a:r>
              <a:rPr lang="en-US" i="1" baseline="0" dirty="0" smtClean="0"/>
              <a:t>toward person- and family-centered care. </a:t>
            </a:r>
          </a:p>
          <a:p>
            <a:pPr defTabSz="465861">
              <a:defRPr/>
            </a:pPr>
            <a:endParaRPr lang="en-US" dirty="0"/>
          </a:p>
          <a:p>
            <a:r>
              <a:rPr lang="en-US" dirty="0"/>
              <a:t>We need to expand our system’s focus and capacity, increase access to care, truly improve quality, and contain costs. And we need to make sure that coordinated health services are provided consistently in all settings, when and where people need it.</a:t>
            </a: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A significant change for providers is that payment and reimbursement are being tied to value-based measures: improving outcomes for people with multiple chronic conditions, reducing unnecessary hospitalizations, and focusing on wellness and prevention, so that people can lead healthier lives. For example, through innovative payment models (such as accountable care organizations and bundled payments), Medicare and private health plans are creating substantial new incentives to improve health outcomes by promoting prevention and reducing rates of chronic illness.</a:t>
            </a:r>
          </a:p>
          <a:p>
            <a:pPr defTabSz="465861">
              <a:defRPr/>
            </a:pPr>
            <a:endParaRPr lang="en-US" baseline="0" dirty="0" smtClean="0"/>
          </a:p>
          <a:p>
            <a:pPr defTabSz="465861">
              <a:defRPr/>
            </a:pPr>
            <a:r>
              <a:rPr lang="en-US" baseline="0" dirty="0" smtClean="0"/>
              <a:t>As we rethink our system, we need to reconsider how we use our resources. </a:t>
            </a:r>
          </a:p>
          <a:p>
            <a:pPr defTabSz="465861">
              <a:defRPr/>
            </a:pPr>
            <a:endParaRPr lang="en-US" baseline="0" dirty="0" smtClean="0"/>
          </a:p>
          <a:p>
            <a:pPr defTabSz="465861">
              <a:defRPr/>
            </a:pPr>
            <a:endParaRPr lang="en-US" baseline="0" dirty="0" smtClean="0"/>
          </a:p>
          <a:p>
            <a:pPr defTabSz="465861">
              <a:defRPr/>
            </a:pPr>
            <a:endParaRPr lang="en-US" dirty="0" smtClean="0"/>
          </a:p>
          <a:p>
            <a:pPr defTabSz="465861">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219877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rethink our health care system, it may be helpful to consider the Robert Wood Johnson Foundation’s ambitious and worthy goal to achieve a culture of health. It means a nation in which being healthier and staying healthy are shared values, and where everyone—regardless of their geographic, demographic, ethnic, racial, or socioeconomic circumstances—has access to high-quality, cost-effective, and affordable health care. </a:t>
            </a:r>
          </a:p>
          <a:p>
            <a:endParaRPr lang="en-US" dirty="0"/>
          </a:p>
          <a:p>
            <a:r>
              <a:rPr lang="en-US" dirty="0"/>
              <a:t>It means encouraging wellness is as high a priority as treating illness:</a:t>
            </a:r>
            <a:endParaRPr lang="en-US" u="sng" dirty="0">
              <a:solidFill>
                <a:srgbClr val="FF0000"/>
              </a:solidFill>
            </a:endParaRPr>
          </a:p>
          <a:p>
            <a:endParaRPr lang="en-US" dirty="0"/>
          </a:p>
          <a:p>
            <a:pPr marL="174698" indent="-174698">
              <a:buFont typeface="Wingdings" panose="05000000000000000000" pitchFamily="2" charset="2"/>
              <a:buChar char="§"/>
            </a:pPr>
            <a:r>
              <a:rPr lang="en-US" dirty="0"/>
              <a:t>Where we pay more attention to the social determinants of health, such as food, exercise, and housing. </a:t>
            </a:r>
          </a:p>
          <a:p>
            <a:pPr marL="174698" indent="-174698">
              <a:buFont typeface="Wingdings" panose="05000000000000000000" pitchFamily="2" charset="2"/>
              <a:buChar char="§"/>
            </a:pPr>
            <a:r>
              <a:rPr lang="en-US" dirty="0"/>
              <a:t>And where getting healthy and staying healthy are fundamental values, right up there with life, liberty, and the pursuit of happiness. </a:t>
            </a:r>
          </a:p>
          <a:p>
            <a:endParaRPr lang="en-US" dirty="0"/>
          </a:p>
          <a:p>
            <a:r>
              <a:rPr lang="en-US" dirty="0"/>
              <a:t>The Future of Nursing: </a:t>
            </a:r>
            <a:r>
              <a:rPr lang="en-US" i="1" dirty="0"/>
              <a:t>Campaign for Action, </a:t>
            </a:r>
            <a:r>
              <a:rPr lang="en-US" dirty="0"/>
              <a:t>which I am going to discuss in a minute, is a joint initiative of </a:t>
            </a:r>
            <a:r>
              <a:rPr lang="en-US" dirty="0" smtClean="0"/>
              <a:t>the </a:t>
            </a:r>
            <a:r>
              <a:rPr lang="en-US" smtClean="0"/>
              <a:t>AARP Foundation, AARP, </a:t>
            </a:r>
            <a:r>
              <a:rPr lang="en-US" dirty="0"/>
              <a:t>and the Robert Wood Johnson Foundation that is working to help make this happen.</a:t>
            </a: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As the largest segment of the health care workforce—and the ones who spend the most time with patients and their families across the continuum of care—nurses are vital to the successful transformation of health care.</a:t>
            </a:r>
          </a:p>
          <a:p>
            <a:r>
              <a:rPr lang="en-US" dirty="0"/>
              <a:t> </a:t>
            </a:r>
          </a:p>
          <a:p>
            <a:r>
              <a:rPr lang="en-US" dirty="0"/>
              <a:t>Nurses are at the center of many of the innovations we rely on to expand access, improve quality of care, and contain costs. And nurses with strong clinical and leadership skills can help to promote wellness, develop new models of care, manage care coordination, and improve population health outcomes.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The Robert Wood Johnson Foundation has long invested in nursing and believes that strengthening the nursing field is crucial to improving health in our country. But the Foundation needed evidence. So, </a:t>
            </a:r>
            <a:r>
              <a:rPr lang="en-US" sz="1600" dirty="0" smtClean="0">
                <a:latin typeface="Calibri" charset="0"/>
              </a:rPr>
              <a:t>in</a:t>
            </a:r>
            <a:r>
              <a:rPr lang="en-US" sz="1600" baseline="0" dirty="0" smtClean="0">
                <a:latin typeface="Calibri" charset="0"/>
              </a:rPr>
              <a:t> 2008, they </a:t>
            </a:r>
            <a:r>
              <a:rPr lang="en-US" sz="1600" dirty="0" smtClean="0"/>
              <a:t>partnered with the Institute of Medicine (IOM) to produce a report on the future of nursing. In 2010, the IOM released </a:t>
            </a:r>
            <a:r>
              <a:rPr lang="en-US" sz="1600" i="1" dirty="0" smtClean="0"/>
              <a:t>The Future of Nursing: Leading Change, Advancing Health</a:t>
            </a:r>
            <a:r>
              <a:rPr lang="en-US" sz="1600" dirty="0" smtClean="0"/>
              <a:t>, a landmark report that stated that nursing must be prepared for health system transformation—and that nurses must help to lead and shape this change. </a:t>
            </a:r>
            <a:r>
              <a:rPr lang="en-US" sz="1600" kern="1200" baseline="0" dirty="0" smtClean="0">
                <a:solidFill>
                  <a:schemeClr val="tx1"/>
                </a:solidFill>
                <a:effectLst/>
                <a:latin typeface="+mn-lt"/>
                <a:ea typeface="+mn-ea"/>
                <a:cs typeface="+mn-cs"/>
              </a:rPr>
              <a:t>The 2010 report, along with a follow up report released in 2015, offered specific recommendations </a:t>
            </a:r>
            <a:r>
              <a:rPr lang="en-US" sz="1600" baseline="0" dirty="0" smtClean="0"/>
              <a:t>to transform health and health care through nursing so all Americans have access to high-quality care, with nurses contributing to the full extent of their capabilities.</a:t>
            </a:r>
          </a:p>
          <a:p>
            <a:endParaRPr lang="en-US" sz="1600" dirty="0" smtClean="0">
              <a:latin typeface="Calibri" charset="0"/>
            </a:endParaRPr>
          </a:p>
          <a:p>
            <a:pPr eaLnBrk="1" hangingPunct="1">
              <a:spcBef>
                <a:spcPct val="0"/>
              </a:spcBef>
            </a:pPr>
            <a:r>
              <a:rPr lang="en-US" sz="1600" baseline="0" dirty="0" smtClean="0">
                <a:latin typeface="Calibri" charset="0"/>
              </a:rPr>
              <a:t>Few reports have received as much attention as this original report. It is one of the most viewed online reports in the IOM’s history, ranking “most read” in 2011, 2012, 2013, 2014, 2015, 2016, and 2017.</a:t>
            </a:r>
            <a:endParaRPr lang="en-US" sz="1600" i="0" kern="1200" dirty="0" smtClean="0">
              <a:solidFill>
                <a:schemeClr val="tx1"/>
              </a:solidFill>
              <a:effectLst/>
              <a:latin typeface="+mn-lt"/>
              <a:ea typeface="+mn-ea"/>
              <a:cs typeface="+mn-cs"/>
            </a:endParaRPr>
          </a:p>
          <a:p>
            <a:endParaRPr lang="en-US" sz="16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*The </a:t>
            </a:r>
            <a:r>
              <a:rPr lang="en-US" sz="1600" dirty="0" smtClean="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800" dirty="0" smtClean="0">
                <a:solidFill>
                  <a:schemeClr val="tx2"/>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410243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In</a:t>
            </a:r>
            <a:r>
              <a:rPr lang="en-US" baseline="0" dirty="0" smtClean="0">
                <a:solidFill>
                  <a:schemeClr val="tx1"/>
                </a:solidFill>
              </a:rPr>
              <a:t> 2010, t</a:t>
            </a:r>
            <a:r>
              <a:rPr lang="en-US" dirty="0" smtClean="0">
                <a:solidFill>
                  <a:schemeClr val="tx1"/>
                </a:solidFill>
              </a:rPr>
              <a:t>he</a:t>
            </a:r>
            <a:r>
              <a:rPr lang="en-US" baseline="0" dirty="0" smtClean="0">
                <a:solidFill>
                  <a:schemeClr val="tx1"/>
                </a:solidFill>
              </a:rPr>
              <a:t> Robert Wood Johnson Foundation, </a:t>
            </a:r>
            <a:r>
              <a:rPr lang="en-US" dirty="0" smtClean="0">
                <a:solidFill>
                  <a:schemeClr val="tx1"/>
                </a:solidFill>
              </a:rPr>
              <a:t>the nation’s largest philanthropy devoted to health, joined</a:t>
            </a:r>
            <a:r>
              <a:rPr lang="en-US" baseline="0" dirty="0" smtClean="0">
                <a:solidFill>
                  <a:schemeClr val="tx1"/>
                </a:solidFill>
              </a:rPr>
              <a:t> AARP Foundation and AARP, the nation’s largest nonprofit, nonpartisan organization dedicated to empowering Americans 50 and older, to </a:t>
            </a:r>
            <a:r>
              <a:rPr lang="en-US" sz="1200" b="0" i="0" kern="1200" dirty="0" smtClean="0">
                <a:solidFill>
                  <a:schemeClr val="tx1"/>
                </a:solidFill>
                <a:effectLst/>
                <a:latin typeface="+mn-lt"/>
                <a:ea typeface="+mn-ea"/>
                <a:cs typeface="+mn-cs"/>
              </a:rPr>
              <a:t>create The Future of Nursing: </a:t>
            </a:r>
            <a:r>
              <a:rPr lang="en-US" sz="1200" b="0" i="1" kern="1200" dirty="0" smtClean="0">
                <a:solidFill>
                  <a:schemeClr val="tx1"/>
                </a:solidFill>
                <a:effectLst/>
                <a:latin typeface="+mn-lt"/>
                <a:ea typeface="+mn-ea"/>
                <a:cs typeface="+mn-cs"/>
              </a:rPr>
              <a:t>Campaign for Action</a:t>
            </a:r>
            <a:r>
              <a:rPr lang="en-US" sz="1200" b="0" i="0" kern="1200" dirty="0" smtClean="0">
                <a:solidFill>
                  <a:schemeClr val="tx1"/>
                </a:solidFill>
                <a:effectLst/>
                <a:latin typeface="+mn-lt"/>
                <a:ea typeface="+mn-ea"/>
                <a:cs typeface="+mn-cs"/>
              </a:rPr>
              <a:t> to improve America’s health through nursing. </a:t>
            </a:r>
            <a:r>
              <a:rPr lang="en-US" dirty="0" smtClean="0">
                <a:solidFill>
                  <a:schemeClr val="tx1"/>
                </a:solidFill>
              </a:rPr>
              <a:t>The </a:t>
            </a:r>
            <a:r>
              <a:rPr lang="en-US" i="1" dirty="0">
                <a:solidFill>
                  <a:schemeClr val="tx1"/>
                </a:solidFill>
              </a:rPr>
              <a:t>Campaign</a:t>
            </a:r>
            <a:r>
              <a:rPr lang="en-US" dirty="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dirty="0">
              <a:solidFill>
                <a:schemeClr val="tx1"/>
              </a:solidFill>
            </a:endParaRPr>
          </a:p>
          <a:p>
            <a:r>
              <a:rPr lang="en-US" dirty="0">
                <a:solidFill>
                  <a:schemeClr val="tx1"/>
                </a:solidFill>
              </a:rPr>
              <a:t>We have launched Action Coalitions in all 50 states and the District of Columbia to pave the way for needed changes at the state level. To date, Action Coalitions have raised </a:t>
            </a:r>
            <a:r>
              <a:rPr lang="en-US" sz="1200" kern="1200" baseline="0" dirty="0" smtClean="0">
                <a:solidFill>
                  <a:schemeClr val="tx1"/>
                </a:solidFill>
                <a:effectLst/>
                <a:latin typeface="+mn-lt"/>
                <a:ea typeface="+mn-ea"/>
                <a:cs typeface="+mn-cs"/>
              </a:rPr>
              <a:t>more than $36 million </a:t>
            </a:r>
            <a:r>
              <a:rPr lang="en-US" dirty="0" smtClean="0">
                <a:solidFill>
                  <a:schemeClr val="tx1"/>
                </a:solidFill>
              </a:rPr>
              <a:t>in </a:t>
            </a:r>
            <a:r>
              <a:rPr lang="en-US" dirty="0">
                <a:solidFill>
                  <a:schemeClr val="tx1"/>
                </a:solidFill>
              </a:rPr>
              <a:t>funding from hundreds of organizations and individuals. Their members include a wide range of health care providers, consumer advocates, policymakers, and business, academic, and philanthropic leaders. </a:t>
            </a:r>
          </a:p>
          <a:p>
            <a:endParaRPr lang="en-US" dirty="0">
              <a:solidFill>
                <a:schemeClr val="tx1"/>
              </a:solidFill>
            </a:endParaRPr>
          </a:p>
          <a:p>
            <a:r>
              <a:rPr lang="en-US" dirty="0">
                <a:solidFill>
                  <a:schemeClr val="tx1"/>
                </a:solidFill>
              </a:rPr>
              <a:t>Together, we are working to implement our vision that everyone in America can live a healthier life, supported by a system in which nurses are essential partners in providing care and promoting health. </a:t>
            </a:r>
          </a:p>
          <a:p>
            <a:endParaRPr lang="en-US" baseline="0" dirty="0" smtClean="0">
              <a:solidFill>
                <a:schemeClr val="tx1"/>
              </a:solidFill>
            </a:endParaRPr>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8</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Nurses can improve care in homes and communities, classrooms and emergency rooms. The </a:t>
            </a:r>
            <a:r>
              <a:rPr lang="en-US" i="1" dirty="0" smtClean="0"/>
              <a:t>Campaign</a:t>
            </a:r>
            <a:r>
              <a:rPr lang="en-US" dirty="0" smtClean="0"/>
              <a:t> focuses on five major areas, or pillars. They are to: </a:t>
            </a:r>
            <a:br>
              <a:rPr lang="en-US" dirty="0" smtClean="0"/>
            </a:br>
            <a:endParaRPr lang="en-US" dirty="0" smtClean="0"/>
          </a:p>
          <a:p>
            <a:pPr defTabSz="465861">
              <a:spcBef>
                <a:spcPct val="0"/>
              </a:spcBef>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defTabSz="465861">
              <a:spcBef>
                <a:spcPct val="0"/>
              </a:spcBef>
              <a:defRPr/>
            </a:pPr>
            <a:endParaRPr lang="en-US" b="1" dirty="0" smtClean="0"/>
          </a:p>
          <a:p>
            <a:pPr defTabSz="465861">
              <a:spcBef>
                <a:spcPct val="0"/>
              </a:spcBef>
              <a:defRPr/>
            </a:pPr>
            <a:r>
              <a:rPr lang="en-US" b="1" dirty="0" smtClean="0"/>
              <a:t>Remove</a:t>
            </a:r>
            <a:r>
              <a:rPr lang="en-US" b="1" baseline="0" dirty="0" smtClean="0"/>
              <a:t> </a:t>
            </a:r>
            <a:r>
              <a:rPr lang="en-US" b="1" dirty="0" smtClean="0"/>
              <a:t>barriers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a:t>
            </a:r>
            <a:r>
              <a:rPr lang="en-US" baseline="0" dirty="0" smtClean="0"/>
              <a:t> 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defTabSz="465861">
              <a:spcBef>
                <a:spcPct val="0"/>
              </a:spcBef>
              <a:defRPr/>
            </a:pPr>
            <a:r>
              <a:rPr lang="en-US" b="1" dirty="0"/>
              <a:t>Promote diversity. </a:t>
            </a:r>
            <a:r>
              <a:rPr lang="en-US" dirty="0"/>
              <a:t>We need to recruit and prepare the nursing profession to provide culturally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interprofessional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that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8/30/2018</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87" y="276405"/>
            <a:ext cx="8626801" cy="1203739"/>
          </a:xfrm>
          <a:prstGeom prst="rect">
            <a:avLst/>
          </a:prstGeom>
        </p:spPr>
      </p:pic>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Equipped to practice in community</a:t>
            </a:r>
            <a:r>
              <a:rPr lang="en-US" sz="1800" dirty="0">
                <a:latin typeface="Arial" pitchFamily="34" charset="0"/>
                <a:cs typeface="Arial" pitchFamily="34" charset="0"/>
              </a:rPr>
              <a:t>, </a:t>
            </a:r>
            <a:r>
              <a:rPr lang="en-US" sz="1800" dirty="0" smtClean="0">
                <a:latin typeface="Arial" pitchFamily="34" charset="0"/>
                <a:cs typeface="Arial" pitchFamily="34" charset="0"/>
              </a:rPr>
              <a:t>home, and public </a:t>
            </a:r>
            <a:r>
              <a:rPr lang="en-US" sz="1800" dirty="0">
                <a:latin typeface="Arial" pitchFamily="34" charset="0"/>
                <a:cs typeface="Arial" pitchFamily="34" charset="0"/>
              </a:rPr>
              <a:t>health </a:t>
            </a:r>
            <a:r>
              <a:rPr lang="en-US" sz="1800" dirty="0" smtClean="0">
                <a:latin typeface="Arial" pitchFamily="34" charset="0"/>
                <a:cs typeface="Arial" pitchFamily="34" charset="0"/>
              </a:rPr>
              <a:t>settings.</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a:latin typeface="Arial" pitchFamily="34" charset="0"/>
                <a:cs typeface="Arial" pitchFamily="34" charset="0"/>
              </a:rPr>
              <a:t>M</a:t>
            </a:r>
            <a:r>
              <a:rPr lang="en-US" sz="1800" dirty="0" smtClean="0">
                <a:latin typeface="Arial" pitchFamily="34" charset="0"/>
                <a:cs typeface="Arial" pitchFamily="34" charset="0"/>
              </a:rPr>
              <a:t>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leaders—reducing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Ready to promote wellness and reduce chronic disease.</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Education </a:t>
            </a:r>
            <a:r>
              <a:rPr lang="en-US" dirty="0">
                <a:solidFill>
                  <a:schemeClr val="bg1"/>
                </a:solidFill>
              </a:rPr>
              <a:t>Evidence</a:t>
            </a:r>
          </a:p>
        </p:txBody>
      </p:sp>
      <p:sp>
        <p:nvSpPr>
          <p:cNvPr id="3" name="Content Placeholder 2"/>
          <p:cNvSpPr>
            <a:spLocks noGrp="1"/>
          </p:cNvSpPr>
          <p:nvPr>
            <p:ph idx="1"/>
          </p:nvPr>
        </p:nvSpPr>
        <p:spPr>
          <a:xfrm>
            <a:off x="750473" y="1290320"/>
            <a:ext cx="7933503" cy="4835843"/>
          </a:xfrm>
        </p:spPr>
        <p:txBody>
          <a:bodyPr/>
          <a:lstStyle/>
          <a:p>
            <a:pPr marL="0" indent="0">
              <a:buNone/>
            </a:pPr>
            <a:r>
              <a:rPr lang="en-US" b="1" dirty="0" smtClean="0">
                <a:solidFill>
                  <a:srgbClr val="C00000"/>
                </a:solidFill>
                <a:latin typeface="Arial" panose="020B0604020202020204" pitchFamily="34" charset="0"/>
                <a:cs typeface="Arial" panose="020B0604020202020204" pitchFamily="34" charset="0"/>
              </a:rPr>
              <a:t>Studies </a:t>
            </a:r>
            <a:r>
              <a:rPr lang="en-US" b="1" dirty="0">
                <a:solidFill>
                  <a:srgbClr val="C00000"/>
                </a:solidFill>
                <a:latin typeface="Arial" panose="020B0604020202020204" pitchFamily="34" charset="0"/>
                <a:cs typeface="Arial" panose="020B0604020202020204" pitchFamily="34" charset="0"/>
              </a:rPr>
              <a:t>show </a:t>
            </a:r>
            <a:r>
              <a:rPr lang="en-US" b="1" dirty="0" smtClean="0">
                <a:solidFill>
                  <a:srgbClr val="C00000"/>
                </a:solidFill>
                <a:latin typeface="Arial" panose="020B0604020202020204" pitchFamily="34" charset="0"/>
                <a:cs typeface="Arial" panose="020B0604020202020204" pitchFamily="34" charset="0"/>
              </a:rPr>
              <a:t>an association </a:t>
            </a:r>
            <a:r>
              <a:rPr lang="en-US" b="1" dirty="0">
                <a:solidFill>
                  <a:srgbClr val="C00000"/>
                </a:solidFill>
                <a:latin typeface="Arial" panose="020B0604020202020204" pitchFamily="34" charset="0"/>
                <a:cs typeface="Arial" panose="020B0604020202020204" pitchFamily="34" charset="0"/>
              </a:rPr>
              <a:t>between </a:t>
            </a:r>
            <a:r>
              <a:rPr lang="en-US" b="1" dirty="0" smtClean="0">
                <a:solidFill>
                  <a:srgbClr val="C00000"/>
                </a:solidFill>
                <a:latin typeface="Arial" panose="020B0604020202020204" pitchFamily="34" charset="0"/>
                <a:cs typeface="Arial" panose="020B0604020202020204" pitchFamily="34" charset="0"/>
              </a:rPr>
              <a:t>higher nurse education and improved health care outcomes.</a:t>
            </a:r>
            <a:endParaRPr lang="en-US" b="1" dirty="0">
              <a:solidFill>
                <a:srgbClr val="C00000"/>
              </a:solidFill>
              <a:latin typeface="Arial" panose="020B0604020202020204" pitchFamily="34" charset="0"/>
              <a:cs typeface="Arial" panose="020B0604020202020204" pitchFamily="34" charset="0"/>
            </a:endParaRPr>
          </a:p>
          <a:p>
            <a:endParaRPr lang="en-US" dirty="0"/>
          </a:p>
        </p:txBody>
      </p:sp>
      <p:sp>
        <p:nvSpPr>
          <p:cNvPr id="9" name="TextBox 8"/>
          <p:cNvSpPr txBox="1"/>
          <p:nvPr/>
        </p:nvSpPr>
        <p:spPr>
          <a:xfrm>
            <a:off x="852074" y="2377439"/>
            <a:ext cx="7448646" cy="3508653"/>
          </a:xfrm>
          <a:prstGeom prst="rect">
            <a:avLst/>
          </a:prstGeom>
          <a:noFill/>
        </p:spPr>
        <p:txBody>
          <a:bodyPr wrap="square" rtlCol="0">
            <a:spAutoFit/>
          </a:bodyPr>
          <a:lstStyle/>
          <a:p>
            <a:pPr marL="164592" indent="-164592">
              <a:lnSpc>
                <a:spcPct val="90000"/>
              </a:lnSpc>
              <a:spcBef>
                <a:spcPts val="1200"/>
              </a:spcBef>
              <a:buFont typeface="Arial"/>
              <a:buChar char="•"/>
              <a:defRPr/>
            </a:pPr>
            <a:r>
              <a:rPr lang="en-US" sz="2000" dirty="0" smtClean="0">
                <a:solidFill>
                  <a:srgbClr val="0065A4"/>
                </a:solidFill>
                <a:latin typeface="Arial"/>
                <a:cs typeface="Arial"/>
              </a:rPr>
              <a:t>Some studies show that higher proportions of BSN-prepared nurses in hospitals are associated with lower rates of medication errors, patient mortality, and failure to rescue. </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Research also shows that BSN-prepared nurses have stronger diagnostic skills and are better at evaluating interventions.</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A growing body of research shows a connection between baccalaureate education and lower patient mortality rates and improved health outcomes.</a:t>
            </a:r>
            <a:endParaRPr lang="en-US" sz="2000" dirty="0">
              <a:solidFill>
                <a:srgbClr val="0065A4"/>
              </a:solidFill>
              <a:latin typeface="Arial"/>
              <a:cs typeface="Arial"/>
            </a:endParaRPr>
          </a:p>
          <a:p>
            <a:pPr marL="164592" indent="-164592">
              <a:lnSpc>
                <a:spcPct val="90000"/>
              </a:lnSpc>
              <a:spcBef>
                <a:spcPts val="1200"/>
              </a:spcBef>
              <a:buFont typeface="Arial"/>
              <a:buChar char="•"/>
              <a:defRPr/>
            </a:pPr>
            <a:endParaRPr lang="en-US" sz="2000" dirty="0">
              <a:solidFill>
                <a:srgbClr val="0065A4"/>
              </a:solidFill>
              <a:latin typeface="Arial"/>
              <a:cs typeface="Arial"/>
            </a:endParaRPr>
          </a:p>
          <a:p>
            <a:pPr marL="164592" indent="-164592">
              <a:spcBef>
                <a:spcPts val="1200"/>
              </a:spcBef>
              <a:defRPr/>
            </a:pPr>
            <a:endParaRPr lang="en-US" sz="2000" dirty="0">
              <a:solidFill>
                <a:srgbClr val="FFFFFF"/>
              </a:solidFill>
              <a:latin typeface="Calibri" charset="0"/>
              <a:ea typeface="ＭＳ Ｐゴシック" charset="0"/>
              <a:cs typeface="ＭＳ Ｐゴシック" charset="0"/>
            </a:endParaRPr>
          </a:p>
        </p:txBody>
      </p:sp>
      <p:sp>
        <p:nvSpPr>
          <p:cNvPr id="6"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Education Evidence</a:t>
            </a:r>
            <a:endParaRPr lang="en-US" dirty="0"/>
          </a:p>
        </p:txBody>
      </p:sp>
    </p:spTree>
    <p:extLst>
      <p:ext uri="{BB962C8B-B14F-4D97-AF65-F5344CB8AC3E}">
        <p14:creationId xmlns:p14="http://schemas.microsoft.com/office/powerpoint/2010/main" val="8164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t>
            </a:r>
          </a:p>
        </p:txBody>
      </p:sp>
      <p:sp>
        <p:nvSpPr>
          <p:cNvPr id="8" name="Title 1"/>
          <p:cNvSpPr txBox="1">
            <a:spLocks/>
          </p:cNvSpPr>
          <p:nvPr/>
        </p:nvSpPr>
        <p:spPr>
          <a:xfrm>
            <a:off x="507756" y="308047"/>
            <a:ext cx="7264644" cy="655213"/>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pPr defTabSz="342900">
              <a:defRPr/>
            </a:pPr>
            <a:r>
              <a:rPr lang="en-US" sz="1800" dirty="0" smtClean="0"/>
              <a:t>Education </a:t>
            </a:r>
            <a:r>
              <a:rPr lang="en-US" sz="1800" dirty="0"/>
              <a:t>P</a:t>
            </a:r>
            <a:r>
              <a:rPr lang="en-US" sz="1800" dirty="0" smtClean="0"/>
              <a:t>rogress</a:t>
            </a:r>
            <a:endParaRPr lang="en-US" sz="1800" dirty="0"/>
          </a:p>
        </p:txBody>
      </p:sp>
      <p:sp>
        <p:nvSpPr>
          <p:cNvPr id="9" name="Slide Number Placeholder 3"/>
          <p:cNvSpPr txBox="1">
            <a:spLocks/>
          </p:cNvSpPr>
          <p:nvPr/>
        </p:nvSpPr>
        <p:spPr>
          <a:xfrm>
            <a:off x="7041630" y="6386671"/>
            <a:ext cx="1600200" cy="365125"/>
          </a:xfrm>
          <a:prstGeom prst="rect">
            <a:avLst/>
          </a:prstGeom>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E60B9B-D511-0C45-91E3-A08F4FCA8553}" type="slidenum">
              <a:rPr lang="en-US" sz="900" smtClean="0">
                <a:solidFill>
                  <a:srgbClr val="0065A4"/>
                </a:solidFill>
                <a:latin typeface="Arial" panose="020B0604020202020204" pitchFamily="34" charset="0"/>
                <a:cs typeface="Arial" panose="020B0604020202020204" pitchFamily="34" charset="0"/>
              </a:rPr>
              <a:pPr algn="r"/>
              <a:t>12</a:t>
            </a:fld>
            <a:endParaRPr lang="en-US" sz="900" dirty="0">
              <a:solidFill>
                <a:srgbClr val="0065A4"/>
              </a:solidFill>
              <a:latin typeface="Arial" panose="020B0604020202020204" pitchFamily="34" charset="0"/>
              <a:cs typeface="Arial" panose="020B0604020202020204" pitchFamily="34" charset="0"/>
            </a:endParaRPr>
          </a:p>
        </p:txBody>
      </p:sp>
      <p:graphicFrame>
        <p:nvGraphicFramePr>
          <p:cNvPr id="3" name="Diagram 2"/>
          <p:cNvGraphicFramePr/>
          <p:nvPr>
            <p:extLst/>
          </p:nvPr>
        </p:nvGraphicFramePr>
        <p:xfrm>
          <a:off x="1190154" y="1765493"/>
          <a:ext cx="7451676" cy="4485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804033" y="2429298"/>
            <a:ext cx="1702235" cy="1323439"/>
          </a:xfrm>
          <a:prstGeom prst="rect">
            <a:avLst/>
          </a:prstGeom>
          <a:noFill/>
        </p:spPr>
        <p:txBody>
          <a:bodyPr wrap="square" rtlCol="0">
            <a:spAutoFit/>
          </a:bodyPr>
          <a:lstStyle/>
          <a:p>
            <a:pPr algn="ctr"/>
            <a:r>
              <a:rPr lang="en-US" sz="4000" dirty="0" smtClean="0">
                <a:solidFill>
                  <a:schemeClr val="bg1"/>
                </a:solidFill>
              </a:rPr>
              <a:t>2017</a:t>
            </a:r>
            <a:br>
              <a:rPr lang="en-US" sz="4000" dirty="0" smtClean="0">
                <a:solidFill>
                  <a:schemeClr val="bg1"/>
                </a:solidFill>
              </a:rPr>
            </a:br>
            <a:r>
              <a:rPr lang="en-US" sz="4000" b="1" dirty="0" smtClean="0">
                <a:solidFill>
                  <a:schemeClr val="bg1"/>
                </a:solidFill>
              </a:rPr>
              <a:t>62,725</a:t>
            </a:r>
            <a:endParaRPr lang="en-US" sz="4000" b="1" dirty="0">
              <a:solidFill>
                <a:schemeClr val="bg1"/>
              </a:solidFill>
            </a:endParaRPr>
          </a:p>
        </p:txBody>
      </p:sp>
      <p:sp>
        <p:nvSpPr>
          <p:cNvPr id="6" name="TextBox 5"/>
          <p:cNvSpPr txBox="1"/>
          <p:nvPr/>
        </p:nvSpPr>
        <p:spPr>
          <a:xfrm>
            <a:off x="1337476" y="1153026"/>
            <a:ext cx="6463116" cy="646331"/>
          </a:xfrm>
          <a:prstGeom prst="rect">
            <a:avLst/>
          </a:prstGeom>
          <a:noFill/>
        </p:spPr>
        <p:txBody>
          <a:bodyPr wrap="none" rtlCol="0">
            <a:spAutoFit/>
          </a:bodyPr>
          <a:lstStyle/>
          <a:p>
            <a:r>
              <a:rPr lang="en-US" sz="3600" b="1" dirty="0" smtClean="0">
                <a:solidFill>
                  <a:srgbClr val="FF0000"/>
                </a:solidFill>
              </a:rPr>
              <a:t>Number of RN-to-BSN Graduates</a:t>
            </a:r>
            <a:endParaRPr lang="en-US" sz="3600" b="1" dirty="0">
              <a:solidFill>
                <a:srgbClr val="FF0000"/>
              </a:solidFill>
            </a:endParaRPr>
          </a:p>
        </p:txBody>
      </p:sp>
      <p:sp>
        <p:nvSpPr>
          <p:cNvPr id="5" name="TextBox 4"/>
          <p:cNvSpPr txBox="1"/>
          <p:nvPr/>
        </p:nvSpPr>
        <p:spPr>
          <a:xfrm>
            <a:off x="7272756" y="6010898"/>
            <a:ext cx="3281819" cy="307777"/>
          </a:xfrm>
          <a:prstGeom prst="rect">
            <a:avLst/>
          </a:prstGeom>
          <a:noFill/>
        </p:spPr>
        <p:txBody>
          <a:bodyPr wrap="square" rtlCol="0">
            <a:spAutoFit/>
          </a:bodyPr>
          <a:lstStyle/>
          <a:p>
            <a:r>
              <a:rPr lang="en-US" dirty="0" smtClean="0"/>
              <a:t>Source: AACN</a:t>
            </a:r>
            <a:endParaRPr lang="en-US" dirty="0"/>
          </a:p>
        </p:txBody>
      </p:sp>
    </p:spTree>
    <p:extLst>
      <p:ext uri="{BB962C8B-B14F-4D97-AF65-F5344CB8AC3E}">
        <p14:creationId xmlns:p14="http://schemas.microsoft.com/office/powerpoint/2010/main" val="158443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3926417"/>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endParaRPr lang="en-US" sz="2000"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73" y="1290320"/>
            <a:ext cx="7927153" cy="4835843"/>
          </a:xfrm>
        </p:spPr>
        <p:txBody>
          <a:bodyPr>
            <a:normAutofit/>
          </a:bodyPr>
          <a:lstStyle/>
          <a:p>
            <a:pPr marL="0" indent="0" defTabSz="889000">
              <a:lnSpc>
                <a:spcPct val="90000"/>
              </a:lnSpc>
              <a:spcAft>
                <a:spcPct val="35000"/>
              </a:spcAft>
              <a:buNone/>
              <a:defRPr/>
            </a:pPr>
            <a:r>
              <a:rPr lang="en-US" b="1" dirty="0" smtClean="0">
                <a:solidFill>
                  <a:srgbClr val="C00000"/>
                </a:solidFill>
                <a:latin typeface="Arial" panose="020B0604020202020204" pitchFamily="34" charset="0"/>
                <a:cs typeface="Arial" panose="020B0604020202020204" pitchFamily="34" charset="0"/>
              </a:rPr>
              <a:t>APRNs </a:t>
            </a:r>
            <a:r>
              <a:rPr lang="en-US" b="1" dirty="0">
                <a:solidFill>
                  <a:srgbClr val="C00000"/>
                </a:solidFill>
                <a:latin typeface="Arial" panose="020B0604020202020204" pitchFamily="34" charset="0"/>
                <a:cs typeface="Arial" panose="020B0604020202020204" pitchFamily="34" charset="0"/>
              </a:rPr>
              <a:t>i</a:t>
            </a:r>
            <a:r>
              <a:rPr lang="en-US" b="1" dirty="0" smtClean="0">
                <a:solidFill>
                  <a:srgbClr val="C00000"/>
                </a:solidFill>
                <a:latin typeface="Arial" panose="020B0604020202020204" pitchFamily="34" charset="0"/>
                <a:cs typeface="Arial" panose="020B0604020202020204" pitchFamily="34" charset="0"/>
              </a:rPr>
              <a:t>mprove </a:t>
            </a:r>
            <a:r>
              <a:rPr lang="en-US" b="1" dirty="0">
                <a:solidFill>
                  <a:srgbClr val="C00000"/>
                </a:solidFill>
                <a:latin typeface="Arial" panose="020B0604020202020204" pitchFamily="34" charset="0"/>
                <a:cs typeface="Arial" panose="020B0604020202020204" pitchFamily="34" charset="0"/>
              </a:rPr>
              <a:t>c</a:t>
            </a:r>
            <a:r>
              <a:rPr lang="en-US" b="1" dirty="0" smtClean="0">
                <a:solidFill>
                  <a:srgbClr val="C00000"/>
                </a:solidFill>
                <a:latin typeface="Arial" panose="020B0604020202020204" pitchFamily="34" charset="0"/>
                <a:cs typeface="Arial" panose="020B0604020202020204" pitchFamily="34" charset="0"/>
              </a:rPr>
              <a:t>are </a:t>
            </a:r>
            <a:r>
              <a:rPr lang="en-US" b="1" dirty="0">
                <a:solidFill>
                  <a:srgbClr val="C00000"/>
                </a:solidFill>
                <a:latin typeface="Arial" panose="020B0604020202020204" pitchFamily="34" charset="0"/>
                <a:cs typeface="Arial" panose="020B0604020202020204" pitchFamily="34" charset="0"/>
              </a:rPr>
              <a:t>on a </a:t>
            </a:r>
            <a:r>
              <a:rPr lang="en-US" b="1" dirty="0" smtClean="0">
                <a:solidFill>
                  <a:srgbClr val="C00000"/>
                </a:solidFill>
                <a:latin typeface="Arial" panose="020B0604020202020204" pitchFamily="34" charset="0"/>
                <a:cs typeface="Arial" panose="020B0604020202020204" pitchFamily="34" charset="0"/>
              </a:rPr>
              <a:t>wide </a:t>
            </a:r>
            <a:r>
              <a:rPr lang="en-US" b="1" dirty="0">
                <a:solidFill>
                  <a:srgbClr val="C00000"/>
                </a:solidFill>
                <a:latin typeface="Arial" panose="020B0604020202020204" pitchFamily="34" charset="0"/>
                <a:cs typeface="Arial" panose="020B0604020202020204" pitchFamily="34" charset="0"/>
              </a:rPr>
              <a:t>r</a:t>
            </a:r>
            <a:r>
              <a:rPr lang="en-US" b="1" dirty="0" smtClean="0">
                <a:solidFill>
                  <a:srgbClr val="C00000"/>
                </a:solidFill>
                <a:latin typeface="Arial" panose="020B0604020202020204" pitchFamily="34" charset="0"/>
                <a:cs typeface="Arial" panose="020B0604020202020204" pitchFamily="34" charset="0"/>
              </a:rPr>
              <a:t>ange </a:t>
            </a:r>
            <a:r>
              <a:rPr lang="en-US" b="1" dirty="0">
                <a:solidFill>
                  <a:srgbClr val="C00000"/>
                </a:solidFill>
                <a:latin typeface="Arial" panose="020B0604020202020204" pitchFamily="34" charset="0"/>
                <a:cs typeface="Arial" panose="020B0604020202020204" pitchFamily="34" charset="0"/>
              </a:rPr>
              <a:t>of </a:t>
            </a:r>
            <a:r>
              <a:rPr lang="en-US" b="1" dirty="0" smtClean="0">
                <a:solidFill>
                  <a:srgbClr val="C00000"/>
                </a:solidFill>
                <a:latin typeface="Arial" panose="020B0604020202020204" pitchFamily="34" charset="0"/>
                <a:cs typeface="Arial" panose="020B0604020202020204" pitchFamily="34" charset="0"/>
              </a:rPr>
              <a:t>indicators:</a:t>
            </a:r>
            <a:endParaRPr lang="en-US" b="1" dirty="0">
              <a:solidFill>
                <a:srgbClr val="C00000"/>
              </a:solidFill>
              <a:latin typeface="Arial" panose="020B0604020202020204" pitchFamily="34" charset="0"/>
              <a:cs typeface="Arial" panose="020B0604020202020204" pitchFamily="34" charset="0"/>
            </a:endParaRPr>
          </a:p>
          <a:p>
            <a:pPr marL="164592" indent="-164592" defTabSz="1244600">
              <a:lnSpc>
                <a:spcPct val="90000"/>
              </a:lnSpc>
              <a:spcBef>
                <a:spcPts val="1200"/>
              </a:spcBef>
              <a:defRPr/>
            </a:pPr>
            <a:r>
              <a:rPr lang="en-US" sz="2000" dirty="0">
                <a:latin typeface="Arial" pitchFamily="34" charset="0"/>
                <a:cs typeface="Arial" pitchFamily="34" charset="0"/>
              </a:rPr>
              <a:t>Patient </a:t>
            </a:r>
            <a:r>
              <a:rPr lang="en-US" sz="2000" dirty="0" smtClean="0">
                <a:latin typeface="Arial" pitchFamily="34" charset="0"/>
                <a:cs typeface="Arial" pitchFamily="34" charset="0"/>
              </a:rPr>
              <a:t>satisfaction </a:t>
            </a:r>
          </a:p>
          <a:p>
            <a:pPr marL="164592" indent="-164592" defTabSz="1244600">
              <a:lnSpc>
                <a:spcPct val="90000"/>
              </a:lnSpc>
              <a:spcBef>
                <a:spcPts val="1200"/>
              </a:spcBef>
              <a:defRPr/>
            </a:pPr>
            <a:r>
              <a:rPr lang="en-US" sz="2000" dirty="0" smtClean="0">
                <a:latin typeface="Arial" pitchFamily="34" charset="0"/>
                <a:cs typeface="Arial" pitchFamily="34" charset="0"/>
              </a:rPr>
              <a:t>Length </a:t>
            </a:r>
            <a:r>
              <a:rPr lang="en-US" sz="2000" dirty="0">
                <a:latin typeface="Arial" pitchFamily="34" charset="0"/>
                <a:cs typeface="Arial" pitchFamily="34" charset="0"/>
              </a:rPr>
              <a:t>of </a:t>
            </a:r>
            <a:r>
              <a:rPr lang="en-US" sz="2000" dirty="0" smtClean="0">
                <a:latin typeface="Arial" pitchFamily="34" charset="0"/>
                <a:cs typeface="Arial" pitchFamily="34" charset="0"/>
              </a:rPr>
              <a:t>stay </a:t>
            </a:r>
          </a:p>
          <a:p>
            <a:pPr marL="164592" indent="-164592" defTabSz="1244600">
              <a:lnSpc>
                <a:spcPct val="90000"/>
              </a:lnSpc>
              <a:spcBef>
                <a:spcPts val="1200"/>
              </a:spcBef>
              <a:defRPr/>
            </a:pPr>
            <a:r>
              <a:rPr lang="en-US" sz="2000" dirty="0" smtClean="0">
                <a:latin typeface="Arial" pitchFamily="34" charset="0"/>
                <a:cs typeface="Arial" pitchFamily="34" charset="0"/>
              </a:rPr>
              <a:t>Nurse practitioners: blood </a:t>
            </a:r>
            <a:br>
              <a:rPr lang="en-US" sz="2000" dirty="0" smtClean="0">
                <a:latin typeface="Arial" pitchFamily="34" charset="0"/>
                <a:cs typeface="Arial" pitchFamily="34" charset="0"/>
              </a:rPr>
            </a:br>
            <a:r>
              <a:rPr lang="en-US" sz="2000" dirty="0" smtClean="0">
                <a:latin typeface="Arial" pitchFamily="34" charset="0"/>
                <a:cs typeface="Arial" pitchFamily="34" charset="0"/>
              </a:rPr>
              <a:t>pressure, glucose</a:t>
            </a:r>
            <a:r>
              <a:rPr lang="en-US" sz="2000" dirty="0">
                <a:latin typeface="Arial" pitchFamily="34" charset="0"/>
                <a:cs typeface="Arial" pitchFamily="34" charset="0"/>
              </a:rPr>
              <a:t>, </a:t>
            </a:r>
            <a:r>
              <a:rPr lang="en-US" sz="2000" dirty="0" smtClean="0">
                <a:latin typeface="Arial" pitchFamily="34" charset="0"/>
                <a:cs typeface="Arial" pitchFamily="34" charset="0"/>
              </a:rPr>
              <a:t>lipid control </a:t>
            </a:r>
          </a:p>
          <a:p>
            <a:pPr marL="164592" indent="-164592" defTabSz="1244600">
              <a:lnSpc>
                <a:spcPct val="90000"/>
              </a:lnSpc>
              <a:spcBef>
                <a:spcPts val="1200"/>
              </a:spcBef>
              <a:defRPr/>
            </a:pPr>
            <a:r>
              <a:rPr lang="en-US" sz="2000" dirty="0" smtClean="0">
                <a:latin typeface="Arial" pitchFamily="34" charset="0"/>
                <a:cs typeface="Arial" pitchFamily="34" charset="0"/>
              </a:rPr>
              <a:t>Certified nurse-midwives: fewer </a:t>
            </a:r>
            <a:br>
              <a:rPr lang="en-US" sz="2000" dirty="0" smtClean="0">
                <a:latin typeface="Arial" pitchFamily="34" charset="0"/>
                <a:cs typeface="Arial" pitchFamily="34" charset="0"/>
              </a:rPr>
            </a:br>
            <a:r>
              <a:rPr lang="en-US" sz="2000" dirty="0" smtClean="0">
                <a:latin typeface="Arial" pitchFamily="34" charset="0"/>
                <a:cs typeface="Arial" pitchFamily="34" charset="0"/>
              </a:rPr>
              <a:t>cesarean sections and episiotomies</a:t>
            </a:r>
          </a:p>
          <a:p>
            <a:pPr marL="164592" indent="-164592" defTabSz="1244600">
              <a:lnSpc>
                <a:spcPct val="90000"/>
              </a:lnSpc>
              <a:spcBef>
                <a:spcPts val="1200"/>
              </a:spcBef>
              <a:defRPr/>
            </a:pPr>
            <a:r>
              <a:rPr lang="en-US" sz="2000" dirty="0" smtClean="0">
                <a:latin typeface="Arial" pitchFamily="34" charset="0"/>
                <a:cs typeface="Arial" pitchFamily="34" charset="0"/>
              </a:rPr>
              <a:t>Preventive care</a:t>
            </a:r>
          </a:p>
        </p:txBody>
      </p:sp>
      <p:sp>
        <p:nvSpPr>
          <p:cNvPr id="10" name="Rectangle 9"/>
          <p:cNvSpPr/>
          <p:nvPr/>
        </p:nvSpPr>
        <p:spPr bwMode="auto">
          <a:xfrm>
            <a:off x="750473" y="2740026"/>
            <a:ext cx="7670800" cy="106045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lIns="106680" tIns="106680" rIns="106680" bIns="106680" spcCol="1270" anchor="ctr"/>
          <a:lstStyle/>
          <a:p>
            <a:pPr defTabSz="1244600" fontAlgn="auto">
              <a:lnSpc>
                <a:spcPct val="90000"/>
              </a:lnSpc>
              <a:spcAft>
                <a:spcPct val="35000"/>
              </a:spcAft>
              <a:defRPr/>
            </a:pPr>
            <a:endParaRPr lang="en-US" sz="2000" dirty="0">
              <a:latin typeface="Arial" pitchFamily="34" charset="0"/>
              <a:cs typeface="Arial" pitchFamily="34" charset="0"/>
            </a:endParaRPr>
          </a:p>
        </p:txBody>
      </p:sp>
      <p:pic>
        <p:nvPicPr>
          <p:cNvPr id="7" name="Picture 6" descr="shutterstock_79582264.png"/>
          <p:cNvPicPr>
            <a:picLocks noChangeAspect="1"/>
          </p:cNvPicPr>
          <p:nvPr/>
        </p:nvPicPr>
        <p:blipFill rotWithShape="1">
          <a:blip r:embed="rId3">
            <a:extLst>
              <a:ext uri="{28A0092B-C50C-407E-A947-70E740481C1C}">
                <a14:useLocalDpi xmlns:a14="http://schemas.microsoft.com/office/drawing/2010/main" val="0"/>
              </a:ext>
            </a:extLst>
          </a:blip>
          <a:srcRect t="11119" b="9804"/>
          <a:stretch/>
        </p:blipFill>
        <p:spPr>
          <a:xfrm>
            <a:off x="5091954" y="1850278"/>
            <a:ext cx="3000486" cy="2127250"/>
          </a:xfrm>
          <a:prstGeom prst="rect">
            <a:avLst/>
          </a:prstGeom>
          <a:effectLst>
            <a:outerShdw blurRad="50800" dist="38100" dir="5400000" algn="t" rotWithShape="0">
              <a:prstClr val="black">
                <a:alpha val="40000"/>
              </a:prstClr>
            </a:outerShdw>
          </a:effectLst>
        </p:spPr>
      </p:pic>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Practice and Care Evidence</a:t>
            </a:r>
            <a:endParaRPr lang="en-US" dirty="0"/>
          </a:p>
        </p:txBody>
      </p:sp>
      <p:pic>
        <p:nvPicPr>
          <p:cNvPr id="2053" name="Picture 5" descr="C:\Users\mmacmillan\Pictures\Web photos\iStock Photos\iStock_000017239979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990" y="4123627"/>
            <a:ext cx="3010450" cy="2002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0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a:t>
            </a:r>
            <a:br>
              <a:rPr lang="en-US" dirty="0" smtClean="0"/>
            </a:br>
            <a:endParaRPr lang="en-US" dirty="0"/>
          </a:p>
        </p:txBody>
      </p:sp>
      <p:sp>
        <p:nvSpPr>
          <p:cNvPr id="4" name="Title 1"/>
          <p:cNvSpPr txBox="1">
            <a:spLocks/>
          </p:cNvSpPr>
          <p:nvPr/>
        </p:nvSpPr>
        <p:spPr>
          <a:xfrm>
            <a:off x="667349" y="318454"/>
            <a:ext cx="7936326" cy="65521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smtClean="0"/>
              <a:t/>
            </a:r>
            <a:br>
              <a:rPr lang="en-US" smtClean="0"/>
            </a:br>
            <a:r>
              <a:rPr lang="en-US" smtClean="0"/>
              <a:t>State Progress in Removing Barriers </a:t>
            </a:r>
            <a:br>
              <a:rPr lang="en-US" smtClean="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493" y="1048248"/>
            <a:ext cx="6809379" cy="5297133"/>
          </a:xfrm>
          <a:prstGeom prst="rect">
            <a:avLst/>
          </a:prstGeom>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Nurses are vital to improving quality.</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6</a:t>
            </a:r>
            <a:r>
              <a:rPr lang="en-US" sz="1800" dirty="0" smtClean="0">
                <a:latin typeface="Arial" pitchFamily="34" charset="0"/>
                <a:cs typeface="Arial" pitchFamily="34" charset="0"/>
              </a:rPr>
              <a:t>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90" y="3311109"/>
            <a:ext cx="6935667" cy="2707479"/>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Evidence</a:t>
            </a:r>
            <a:endParaRPr lang="en-US" dirty="0">
              <a:solidFill>
                <a:schemeClr val="bg1"/>
              </a:solidFill>
            </a:endParaRPr>
          </a:p>
        </p:txBody>
      </p:sp>
      <p:sp>
        <p:nvSpPr>
          <p:cNvPr id="3" name="Content Placeholder 2"/>
          <p:cNvSpPr>
            <a:spLocks noGrp="1"/>
          </p:cNvSpPr>
          <p:nvPr>
            <p:ph idx="1"/>
          </p:nvPr>
        </p:nvSpPr>
        <p:spPr>
          <a:xfrm>
            <a:off x="750473" y="1290320"/>
            <a:ext cx="8088727" cy="4835843"/>
          </a:xfrm>
        </p:spPr>
        <p:txBody>
          <a:bodyPr>
            <a:normAutofit/>
          </a:bodyPr>
          <a:lstStyle/>
          <a:p>
            <a:pPr marL="0" indent="0" defTabSz="889000" fontAlgn="auto">
              <a:lnSpc>
                <a:spcPct val="90000"/>
              </a:lnSpc>
              <a:spcAft>
                <a:spcPct val="35000"/>
              </a:spcAft>
              <a:buNone/>
              <a:defRPr/>
            </a:pPr>
            <a:r>
              <a:rPr lang="en-US" sz="2200" b="1" dirty="0" smtClean="0">
                <a:solidFill>
                  <a:srgbClr val="C00000"/>
                </a:solidFill>
                <a:latin typeface="Arial" panose="020B0604020202020204" pitchFamily="34" charset="0"/>
                <a:cs typeface="Arial" panose="020B0604020202020204" pitchFamily="34" charset="0"/>
              </a:rPr>
              <a:t>When nurses are positioned to influence system practice and policies, it leads to improvements in quality of care, wellness, and reduced medical errors.</a:t>
            </a:r>
            <a:endParaRPr lang="en-US" sz="22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741081" y="3005400"/>
            <a:ext cx="3453538" cy="2222147"/>
          </a:xfrm>
          <a:prstGeom prst="rect">
            <a:avLst/>
          </a:prstGeom>
          <a:noFill/>
        </p:spPr>
        <p:txBody>
          <a:bodyPr wrap="square" rtlCol="0">
            <a:spAutoFit/>
          </a:bodyPr>
          <a:lstStyle/>
          <a:p>
            <a:pPr marL="164592" indent="-164592">
              <a:lnSpc>
                <a:spcPct val="90000"/>
              </a:lnSpc>
              <a:spcBef>
                <a:spcPts val="600"/>
              </a:spcBef>
              <a:buFont typeface="Arial"/>
              <a:buChar char="•"/>
              <a:defRPr/>
            </a:pPr>
            <a:r>
              <a:rPr lang="en-US" dirty="0" smtClean="0">
                <a:solidFill>
                  <a:srgbClr val="0065A4"/>
                </a:solidFill>
                <a:latin typeface="Arial"/>
                <a:cs typeface="Arial"/>
              </a:rPr>
              <a:t>Reduced falls </a:t>
            </a:r>
            <a:r>
              <a:rPr lang="en-US" dirty="0">
                <a:solidFill>
                  <a:srgbClr val="0065A4"/>
                </a:solidFill>
                <a:latin typeface="Arial"/>
                <a:cs typeface="Arial"/>
              </a:rPr>
              <a:t>with harm </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“code blue” calls</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30-day </a:t>
            </a:r>
            <a:br>
              <a:rPr lang="en-US" altLang="ja-JP" dirty="0" smtClean="0">
                <a:solidFill>
                  <a:srgbClr val="0065A4"/>
                </a:solidFill>
                <a:latin typeface="Arial"/>
                <a:cs typeface="Arial"/>
              </a:rPr>
            </a:br>
            <a:r>
              <a:rPr lang="en-US" altLang="ja-JP" dirty="0" smtClean="0">
                <a:solidFill>
                  <a:srgbClr val="0065A4"/>
                </a:solidFill>
                <a:latin typeface="Arial"/>
                <a:cs typeface="Arial"/>
              </a:rPr>
              <a:t>re-admissions</a:t>
            </a:r>
          </a:p>
          <a:p>
            <a:pPr>
              <a:lnSpc>
                <a:spcPct val="90000"/>
              </a:lnSpc>
              <a:spcBef>
                <a:spcPts val="600"/>
              </a:spcBef>
              <a:defRPr/>
            </a:pPr>
            <a:endParaRPr lang="en-US" dirty="0">
              <a:latin typeface="Calibri" charset="0"/>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Evidence</a:t>
            </a:r>
            <a:endParaRPr lang="en-US" dirty="0"/>
          </a:p>
        </p:txBody>
      </p:sp>
      <p:sp>
        <p:nvSpPr>
          <p:cNvPr id="10" name="TextBox 9"/>
          <p:cNvSpPr txBox="1"/>
          <p:nvPr/>
        </p:nvSpPr>
        <p:spPr>
          <a:xfrm>
            <a:off x="849252" y="6126163"/>
            <a:ext cx="7809971" cy="276999"/>
          </a:xfrm>
          <a:prstGeom prst="rect">
            <a:avLst/>
          </a:prstGeom>
          <a:noFill/>
        </p:spPr>
        <p:txBody>
          <a:bodyPr wrap="square" rtlCol="0">
            <a:spAutoFit/>
          </a:bodyPr>
          <a:lstStyle/>
          <a:p>
            <a:r>
              <a:rPr lang="en-US" sz="1200" dirty="0" smtClean="0"/>
              <a:t>Source: Needleman and Hassmiller 2009</a:t>
            </a:r>
          </a:p>
        </p:txBody>
      </p:sp>
      <p:pic>
        <p:nvPicPr>
          <p:cNvPr id="4099" name="Picture 3" descr="C:\Users\mmacmillan\Pictures\Web photos\iStock Photos\iStock_000014765432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8" r="5955" b="25237"/>
          <a:stretch/>
        </p:blipFill>
        <p:spPr bwMode="auto">
          <a:xfrm>
            <a:off x="4304371" y="2502853"/>
            <a:ext cx="4237464" cy="243170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7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Progr</a:t>
            </a:r>
            <a:endParaRPr lang="en-US" dirty="0">
              <a:solidFill>
                <a:schemeClr val="bg1"/>
              </a:solidFil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Progress</a:t>
            </a:r>
            <a:endParaRPr lang="en-US" dirty="0"/>
          </a:p>
        </p:txBody>
      </p:sp>
      <p:pic>
        <p:nvPicPr>
          <p:cNvPr id="4" name="Picture 3" descr="NC.png"/>
          <p:cNvPicPr>
            <a:picLocks noChangeAspect="1"/>
          </p:cNvPicPr>
          <p:nvPr/>
        </p:nvPicPr>
        <p:blipFill rotWithShape="1">
          <a:blip r:embed="rId3">
            <a:extLst>
              <a:ext uri="{28A0092B-C50C-407E-A947-70E740481C1C}">
                <a14:useLocalDpi xmlns:a14="http://schemas.microsoft.com/office/drawing/2010/main" val="0"/>
              </a:ext>
            </a:extLst>
          </a:blip>
          <a:srcRect l="6423" t="6287" r="60685" b="66440"/>
          <a:stretch/>
        </p:blipFill>
        <p:spPr>
          <a:xfrm>
            <a:off x="1161275" y="1336924"/>
            <a:ext cx="2706858" cy="1621019"/>
          </a:xfrm>
          <a:prstGeom prst="rect">
            <a:avLst/>
          </a:prstGeom>
        </p:spPr>
      </p:pic>
      <p:pic>
        <p:nvPicPr>
          <p:cNvPr id="5" name="Picture 4" descr="VA.png"/>
          <p:cNvPicPr>
            <a:picLocks noChangeAspect="1"/>
          </p:cNvPicPr>
          <p:nvPr/>
        </p:nvPicPr>
        <p:blipFill rotWithShape="1">
          <a:blip r:embed="rId4">
            <a:extLst>
              <a:ext uri="{28A0092B-C50C-407E-A947-70E740481C1C}">
                <a14:useLocalDpi xmlns:a14="http://schemas.microsoft.com/office/drawing/2010/main" val="0"/>
              </a:ext>
            </a:extLst>
          </a:blip>
          <a:srcRect l="44391" t="14801" r="43630" b="35994"/>
          <a:stretch/>
        </p:blipFill>
        <p:spPr>
          <a:xfrm>
            <a:off x="4335985" y="1838271"/>
            <a:ext cx="985831" cy="2924520"/>
          </a:xfrm>
          <a:prstGeom prst="rect">
            <a:avLst/>
          </a:prstGeom>
        </p:spPr>
      </p:pic>
      <p:pic>
        <p:nvPicPr>
          <p:cNvPr id="6" name="Picture 5" descr="Wyoming.png"/>
          <p:cNvPicPr>
            <a:picLocks noChangeAspect="1"/>
          </p:cNvPicPr>
          <p:nvPr/>
        </p:nvPicPr>
        <p:blipFill rotWithShape="1">
          <a:blip r:embed="rId5">
            <a:extLst>
              <a:ext uri="{28A0092B-C50C-407E-A947-70E740481C1C}">
                <a14:useLocalDpi xmlns:a14="http://schemas.microsoft.com/office/drawing/2010/main" val="0"/>
              </a:ext>
            </a:extLst>
          </a:blip>
          <a:srcRect l="60431" t="8514" r="5053" b="69173"/>
          <a:stretch/>
        </p:blipFill>
        <p:spPr>
          <a:xfrm>
            <a:off x="5714477" y="1336924"/>
            <a:ext cx="2840531" cy="1326224"/>
          </a:xfrm>
          <a:prstGeom prst="rect">
            <a:avLst/>
          </a:prstGeom>
        </p:spPr>
      </p:pic>
      <p:pic>
        <p:nvPicPr>
          <p:cNvPr id="7" name="Picture 6" descr="NJ.png"/>
          <p:cNvPicPr>
            <a:picLocks noChangeAspect="1"/>
          </p:cNvPicPr>
          <p:nvPr/>
        </p:nvPicPr>
        <p:blipFill rotWithShape="1">
          <a:blip r:embed="rId6">
            <a:extLst>
              <a:ext uri="{28A0092B-C50C-407E-A947-70E740481C1C}">
                <a14:useLocalDpi xmlns:a14="http://schemas.microsoft.com/office/drawing/2010/main" val="0"/>
              </a:ext>
            </a:extLst>
          </a:blip>
          <a:srcRect l="5003" t="42075" r="57842" b="37962"/>
          <a:stretch/>
        </p:blipFill>
        <p:spPr>
          <a:xfrm>
            <a:off x="985831" y="3576270"/>
            <a:ext cx="3057747" cy="1186521"/>
          </a:xfrm>
          <a:prstGeom prst="rect">
            <a:avLst/>
          </a:prstGeom>
        </p:spPr>
      </p:pic>
      <p:pic>
        <p:nvPicPr>
          <p:cNvPr id="9" name="Picture 8" descr="CA.png"/>
          <p:cNvPicPr>
            <a:picLocks noChangeAspect="1"/>
          </p:cNvPicPr>
          <p:nvPr/>
        </p:nvPicPr>
        <p:blipFill rotWithShape="1">
          <a:blip r:embed="rId7">
            <a:extLst>
              <a:ext uri="{28A0092B-C50C-407E-A947-70E740481C1C}">
                <a14:useLocalDpi xmlns:a14="http://schemas.microsoft.com/office/drawing/2010/main" val="0"/>
              </a:ext>
            </a:extLst>
          </a:blip>
          <a:srcRect l="62258" t="37115" r="5256" b="34026"/>
          <a:stretch/>
        </p:blipFill>
        <p:spPr>
          <a:xfrm>
            <a:off x="5798022" y="3197917"/>
            <a:ext cx="2673440" cy="1715277"/>
          </a:xfrm>
          <a:prstGeom prst="rect">
            <a:avLst/>
          </a:prstGeom>
        </p:spPr>
      </p:pic>
      <p:pic>
        <p:nvPicPr>
          <p:cNvPr id="10" name="Picture 9" descr="Texas.png"/>
          <p:cNvPicPr>
            <a:picLocks noChangeAspect="1"/>
          </p:cNvPicPr>
          <p:nvPr/>
        </p:nvPicPr>
        <p:blipFill rotWithShape="1">
          <a:blip r:embed="rId8">
            <a:extLst>
              <a:ext uri="{28A0092B-C50C-407E-A947-70E740481C1C}">
                <a14:useLocalDpi xmlns:a14="http://schemas.microsoft.com/office/drawing/2010/main" val="0"/>
              </a:ext>
            </a:extLst>
          </a:blip>
          <a:srcRect l="21448" t="72441" r="20077" b="12095"/>
          <a:stretch/>
        </p:blipFill>
        <p:spPr>
          <a:xfrm>
            <a:off x="2422804" y="5222357"/>
            <a:ext cx="4812193" cy="919135"/>
          </a:xfrm>
          <a:prstGeom prst="rect">
            <a:avLst/>
          </a:prstGeom>
        </p:spPr>
      </p:pic>
    </p:spTree>
    <p:extLst>
      <p:ext uri="{BB962C8B-B14F-4D97-AF65-F5344CB8AC3E}">
        <p14:creationId xmlns:p14="http://schemas.microsoft.com/office/powerpoint/2010/main" val="173204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798" y="3643222"/>
            <a:ext cx="3704683" cy="2468880"/>
          </a:xfrm>
          <a:prstGeom prst="rect">
            <a:avLst/>
          </a:prstGeom>
          <a:effectLst>
            <a:outerShdw blurRad="50800" dist="38100" dir="5400000" algn="t" rotWithShape="0">
              <a:prstClr val="black">
                <a:alpha val="40000"/>
              </a:prstClr>
            </a:outerShdw>
          </a:effectLst>
        </p:spPr>
      </p:pic>
      <p:pic>
        <p:nvPicPr>
          <p:cNvPr id="1026" name="Picture 2" descr="C:\Users\mmacmillan\Pictures\Web photos\iStock Photos\HomeHealthNurse-BloodPress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12" y="3643222"/>
            <a:ext cx="3702659" cy="24688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5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Diversity Progress</a:t>
            </a:r>
            <a:endParaRPr lang="en-US" dirty="0"/>
          </a:p>
        </p:txBody>
      </p:sp>
      <p:pic>
        <p:nvPicPr>
          <p:cNvPr id="5" name="Picture 4" descr="AAM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048" y="1312792"/>
            <a:ext cx="2743200" cy="1285875"/>
          </a:xfrm>
          <a:prstGeom prst="rect">
            <a:avLst/>
          </a:prstGeom>
        </p:spPr>
      </p:pic>
      <p:pic>
        <p:nvPicPr>
          <p:cNvPr id="6" name="Picture 5" descr="NAHN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732" y="2901352"/>
            <a:ext cx="1832060" cy="1577929"/>
          </a:xfrm>
          <a:prstGeom prst="rect">
            <a:avLst/>
          </a:prstGeom>
        </p:spPr>
      </p:pic>
      <p:pic>
        <p:nvPicPr>
          <p:cNvPr id="7" name="Picture 6" descr="NANAINA.PNG"/>
          <p:cNvPicPr>
            <a:picLocks noChangeAspect="1"/>
          </p:cNvPicPr>
          <p:nvPr/>
        </p:nvPicPr>
        <p:blipFill rotWithShape="1">
          <a:blip r:embed="rId5">
            <a:extLst>
              <a:ext uri="{28A0092B-C50C-407E-A947-70E740481C1C}">
                <a14:useLocalDpi xmlns:a14="http://schemas.microsoft.com/office/drawing/2010/main" val="0"/>
              </a:ext>
            </a:extLst>
          </a:blip>
          <a:srcRect r="20273"/>
          <a:stretch/>
        </p:blipFill>
        <p:spPr>
          <a:xfrm>
            <a:off x="1309544" y="4787696"/>
            <a:ext cx="3719849" cy="1267415"/>
          </a:xfrm>
          <a:prstGeom prst="rect">
            <a:avLst/>
          </a:prstGeom>
        </p:spPr>
      </p:pic>
      <p:pic>
        <p:nvPicPr>
          <p:cNvPr id="9" name="Picture 8" descr="NBN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409" y="1484780"/>
            <a:ext cx="3619500" cy="1016000"/>
          </a:xfrm>
          <a:prstGeom prst="rect">
            <a:avLst/>
          </a:prstGeom>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065" y="4778455"/>
            <a:ext cx="150018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usan lala\AppData\Local\Microsoft\Windows\Temporary Internet Files\Content.IE5\OAFXMMTI\National Coalition of Ethnic Minority Nurse Associat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0051" y="2758728"/>
            <a:ext cx="2057687" cy="18631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868" y="2758728"/>
            <a:ext cx="1908605" cy="172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947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Action Coalition Diversity Efforts</a:t>
            </a:r>
            <a:endParaRPr lang="en-US" dirty="0"/>
          </a:p>
        </p:txBody>
      </p:sp>
      <p:sp>
        <p:nvSpPr>
          <p:cNvPr id="5" name="Content Placeholder 2"/>
          <p:cNvSpPr>
            <a:spLocks noGrp="1"/>
          </p:cNvSpPr>
          <p:nvPr>
            <p:ph idx="1"/>
          </p:nvPr>
        </p:nvSpPr>
        <p:spPr>
          <a:xfrm>
            <a:off x="750473" y="1249680"/>
            <a:ext cx="4229151" cy="4876483"/>
          </a:xfrm>
        </p:spPr>
        <p:txBody>
          <a:bodyPr/>
          <a:lstStyle/>
          <a:p>
            <a:pPr marL="0" indent="0">
              <a:spcBef>
                <a:spcPts val="1200"/>
              </a:spcBef>
              <a:buNone/>
              <a:defRPr/>
            </a:pPr>
            <a:r>
              <a:rPr lang="en-US" sz="2000" b="1" dirty="0" smtClean="0">
                <a:solidFill>
                  <a:srgbClr val="C00000"/>
                </a:solidFill>
                <a:latin typeface="Arial" pitchFamily="34" charset="0"/>
                <a:cs typeface="Arial" pitchFamily="34" charset="0"/>
              </a:rPr>
              <a:t>A majority of Action Coalitions already have or plan to: </a:t>
            </a:r>
            <a:endParaRPr lang="en-US" sz="2000" dirty="0" smtClean="0">
              <a:solidFill>
                <a:srgbClr val="C00000"/>
              </a:solidFill>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Partner </a:t>
            </a:r>
            <a:r>
              <a:rPr lang="en-US" sz="2000" dirty="0">
                <a:latin typeface="Arial" pitchFamily="34" charset="0"/>
                <a:cs typeface="Arial" pitchFamily="34" charset="0"/>
              </a:rPr>
              <a:t>with minority nursing </a:t>
            </a:r>
            <a:r>
              <a:rPr lang="en-US" sz="2000" dirty="0" smtClean="0">
                <a:latin typeface="Arial" pitchFamily="34" charset="0"/>
                <a:cs typeface="Arial" pitchFamily="34" charset="0"/>
              </a:rPr>
              <a:t>organizations.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Create </a:t>
            </a:r>
            <a:r>
              <a:rPr lang="en-US" sz="2000" dirty="0">
                <a:latin typeface="Arial" pitchFamily="34" charset="0"/>
                <a:cs typeface="Arial" pitchFamily="34" charset="0"/>
              </a:rPr>
              <a:t>a diversity </a:t>
            </a:r>
            <a:r>
              <a:rPr lang="en-US" sz="2000" dirty="0" smtClean="0">
                <a:latin typeface="Arial" pitchFamily="34" charset="0"/>
                <a:cs typeface="Arial" pitchFamily="34" charset="0"/>
              </a:rPr>
              <a:t>manual of best </a:t>
            </a:r>
            <a:r>
              <a:rPr lang="en-US" sz="2000" dirty="0">
                <a:latin typeface="Arial" pitchFamily="34" charset="0"/>
                <a:cs typeface="Arial" pitchFamily="34" charset="0"/>
              </a:rPr>
              <a:t>or promising </a:t>
            </a:r>
            <a:r>
              <a:rPr lang="en-US" sz="2000" dirty="0" smtClean="0">
                <a:latin typeface="Arial" pitchFamily="34" charset="0"/>
                <a:cs typeface="Arial" pitchFamily="34" charset="0"/>
              </a:rPr>
              <a:t>practices.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Develop </a:t>
            </a:r>
            <a:r>
              <a:rPr lang="en-US" sz="2000" dirty="0">
                <a:latin typeface="Arial" pitchFamily="34" charset="0"/>
                <a:cs typeface="Arial" pitchFamily="34" charset="0"/>
              </a:rPr>
              <a:t>a toolkit for </a:t>
            </a:r>
            <a:r>
              <a:rPr lang="en-US" sz="2000" dirty="0" smtClean="0">
                <a:latin typeface="Arial" pitchFamily="34" charset="0"/>
                <a:cs typeface="Arial" pitchFamily="34" charset="0"/>
              </a:rPr>
              <a:t>ethnic minority </a:t>
            </a:r>
            <a:r>
              <a:rPr lang="en-US" sz="2000" dirty="0">
                <a:latin typeface="Arial" pitchFamily="34" charset="0"/>
                <a:cs typeface="Arial" pitchFamily="34" charset="0"/>
              </a:rPr>
              <a:t>recruitment of faculty and </a:t>
            </a:r>
            <a:r>
              <a:rPr lang="en-US" sz="2000" dirty="0" smtClean="0">
                <a:latin typeface="Arial" pitchFamily="34" charset="0"/>
                <a:cs typeface="Arial" pitchFamily="34" charset="0"/>
              </a:rPr>
              <a:t>students. </a:t>
            </a:r>
            <a:endParaRPr lang="en-US" sz="2000" dirty="0">
              <a:latin typeface="Arial" pitchFamily="34" charset="0"/>
              <a:cs typeface="Arial" pitchFamily="34" charset="0"/>
            </a:endParaRPr>
          </a:p>
          <a:p>
            <a:pPr>
              <a:spcBef>
                <a:spcPts val="1200"/>
              </a:spcBef>
              <a:defRPr/>
            </a:pPr>
            <a:endParaRPr lang="en-US" sz="2000" dirty="0" smtClean="0">
              <a:latin typeface="Arial" pitchFamily="34" charset="0"/>
              <a:cs typeface="Arial" pitchFamily="34" charset="0"/>
            </a:endParaRPr>
          </a:p>
          <a:p>
            <a:pPr marL="0" indent="0" fontAlgn="auto">
              <a:spcBef>
                <a:spcPts val="0"/>
              </a:spcBef>
              <a:spcAft>
                <a:spcPts val="0"/>
              </a:spcAft>
              <a:buNone/>
              <a:defRPr/>
            </a:pPr>
            <a:endParaRPr lang="en-US" dirty="0">
              <a:latin typeface="Arial" pitchFamily="34" charset="0"/>
              <a:cs typeface="Arial" pitchFamily="34" charset="0"/>
            </a:endParaRPr>
          </a:p>
        </p:txBody>
      </p:sp>
      <p:pic>
        <p:nvPicPr>
          <p:cNvPr id="1026" name="Picture 2" descr="H:\Process for Updating Documents\WI Diversity Infographic_FINAL 062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624" y="1161545"/>
            <a:ext cx="3053446" cy="5029200"/>
          </a:xfrm>
          <a:prstGeom prst="rect">
            <a:avLst/>
          </a:prstGeom>
          <a:noFill/>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6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332541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Collaborations</a:t>
            </a:r>
            <a:endParaRPr lang="en-US" dirty="0"/>
          </a:p>
        </p:txBody>
      </p:sp>
      <p:pic>
        <p:nvPicPr>
          <p:cNvPr id="3" name="Picture 2" descr="Interpro_Colorado.png"/>
          <p:cNvPicPr>
            <a:picLocks noChangeAspect="1"/>
          </p:cNvPicPr>
          <p:nvPr/>
        </p:nvPicPr>
        <p:blipFill rotWithShape="1">
          <a:blip r:embed="rId3">
            <a:extLst>
              <a:ext uri="{28A0092B-C50C-407E-A947-70E740481C1C}">
                <a14:useLocalDpi xmlns:a14="http://schemas.microsoft.com/office/drawing/2010/main" val="0"/>
              </a:ext>
            </a:extLst>
          </a:blip>
          <a:srcRect l="3594" t="4276" r="55882" b="57176"/>
          <a:stretch/>
        </p:blipFill>
        <p:spPr>
          <a:xfrm>
            <a:off x="896471" y="1329765"/>
            <a:ext cx="3705411" cy="2226236"/>
          </a:xfrm>
          <a:prstGeom prst="rect">
            <a:avLst/>
          </a:prstGeom>
        </p:spPr>
      </p:pic>
      <p:pic>
        <p:nvPicPr>
          <p:cNvPr id="4" name="Picture 3" descr="Hawaii.png"/>
          <p:cNvPicPr>
            <a:picLocks noChangeAspect="1"/>
          </p:cNvPicPr>
          <p:nvPr/>
        </p:nvPicPr>
        <p:blipFill rotWithShape="1">
          <a:blip r:embed="rId4">
            <a:extLst>
              <a:ext uri="{28A0092B-C50C-407E-A947-70E740481C1C}">
                <a14:useLocalDpi xmlns:a14="http://schemas.microsoft.com/office/drawing/2010/main" val="0"/>
              </a:ext>
            </a:extLst>
          </a:blip>
          <a:srcRect l="59641" t="8753" r="5326" b="55286"/>
          <a:stretch/>
        </p:blipFill>
        <p:spPr>
          <a:xfrm>
            <a:off x="5150223" y="1479176"/>
            <a:ext cx="3203388" cy="2076826"/>
          </a:xfrm>
          <a:prstGeom prst="rect">
            <a:avLst/>
          </a:prstGeom>
        </p:spPr>
      </p:pic>
      <p:pic>
        <p:nvPicPr>
          <p:cNvPr id="7" name="Picture 6" descr="Virginia.png"/>
          <p:cNvPicPr>
            <a:picLocks noChangeAspect="1"/>
          </p:cNvPicPr>
          <p:nvPr/>
        </p:nvPicPr>
        <p:blipFill rotWithShape="1">
          <a:blip r:embed="rId5">
            <a:extLst>
              <a:ext uri="{28A0092B-C50C-407E-A947-70E740481C1C}">
                <a14:useLocalDpi xmlns:a14="http://schemas.microsoft.com/office/drawing/2010/main" val="0"/>
              </a:ext>
            </a:extLst>
          </a:blip>
          <a:srcRect l="3067" t="55184" r="63436" b="2129"/>
          <a:stretch/>
        </p:blipFill>
        <p:spPr>
          <a:xfrm>
            <a:off x="1030941" y="3720353"/>
            <a:ext cx="3062942" cy="2465294"/>
          </a:xfrm>
          <a:prstGeom prst="rect">
            <a:avLst/>
          </a:prstGeom>
        </p:spPr>
      </p:pic>
      <p:sp>
        <p:nvSpPr>
          <p:cNvPr id="5" name="TextBox 4"/>
          <p:cNvSpPr txBox="1"/>
          <p:nvPr/>
        </p:nvSpPr>
        <p:spPr>
          <a:xfrm>
            <a:off x="4144682" y="4061510"/>
            <a:ext cx="4542118" cy="1615827"/>
          </a:xfrm>
          <a:prstGeom prst="rect">
            <a:avLst/>
          </a:prstGeom>
          <a:noFill/>
        </p:spPr>
        <p:txBody>
          <a:bodyPr wrap="square" rtlCol="0">
            <a:spAutoFit/>
          </a:bodyPr>
          <a:lstStyle/>
          <a:p>
            <a:pPr algn="ctr"/>
            <a:r>
              <a:rPr lang="en-US" sz="3300" b="1" spc="-150" dirty="0" smtClean="0">
                <a:solidFill>
                  <a:srgbClr val="FFC000"/>
                </a:solidFill>
              </a:rPr>
              <a:t>NATIONAL CENTER for </a:t>
            </a:r>
            <a:r>
              <a:rPr lang="en-US" sz="3300" b="1" spc="-150" dirty="0" smtClean="0"/>
              <a:t/>
            </a:r>
            <a:br>
              <a:rPr lang="en-US" sz="3300" b="1" spc="-150" dirty="0" smtClean="0"/>
            </a:br>
            <a:r>
              <a:rPr lang="en-US" sz="3300" b="1" spc="-150" dirty="0" smtClean="0">
                <a:solidFill>
                  <a:srgbClr val="0070C0"/>
                </a:solidFill>
              </a:rPr>
              <a:t>INTERPROFESSIONAL </a:t>
            </a:r>
            <a:br>
              <a:rPr lang="en-US" sz="3300" b="1" spc="-150" dirty="0" smtClean="0">
                <a:solidFill>
                  <a:srgbClr val="0070C0"/>
                </a:solidFill>
              </a:rPr>
            </a:br>
            <a:r>
              <a:rPr lang="en-US" sz="3300" b="1" spc="-150" dirty="0" smtClean="0">
                <a:solidFill>
                  <a:srgbClr val="0070C0"/>
                </a:solidFill>
              </a:rPr>
              <a:t>PRACTICE and EDUCATION</a:t>
            </a:r>
            <a:endParaRPr lang="en-US" sz="3300" b="1" spc="-150" dirty="0">
              <a:solidFill>
                <a:srgbClr val="0070C0"/>
              </a:solidFill>
            </a:endParaRPr>
          </a:p>
        </p:txBody>
      </p:sp>
    </p:spTree>
    <p:extLst>
      <p:ext uri="{BB962C8B-B14F-4D97-AF65-F5344CB8AC3E}">
        <p14:creationId xmlns:p14="http://schemas.microsoft.com/office/powerpoint/2010/main" val="260177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24123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our </a:t>
            </a:r>
            <a:r>
              <a:rPr lang="en-US" dirty="0" smtClean="0">
                <a:solidFill>
                  <a:srgbClr val="0065A4"/>
                </a:solidFill>
                <a:latin typeface="Arial"/>
                <a:cs typeface="Arial"/>
              </a:rPr>
              <a:t>website.</a:t>
            </a: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spTree>
    <p:extLst>
      <p:ext uri="{BB962C8B-B14F-4D97-AF65-F5344CB8AC3E}">
        <p14:creationId xmlns:p14="http://schemas.microsoft.com/office/powerpoint/2010/main" val="368231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254" y="3179208"/>
            <a:ext cx="2174346" cy="678696"/>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50143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for Providers?</a:t>
            </a:r>
            <a:endParaRPr lang="en-US" dirty="0"/>
          </a:p>
        </p:txBody>
      </p:sp>
      <p:sp>
        <p:nvSpPr>
          <p:cNvPr id="5" name="Content Placeholder 2"/>
          <p:cNvSpPr>
            <a:spLocks noGrp="1"/>
          </p:cNvSpPr>
          <p:nvPr>
            <p:ph idx="1"/>
          </p:nvPr>
        </p:nvSpPr>
        <p:spPr>
          <a:xfrm>
            <a:off x="750473" y="1214250"/>
            <a:ext cx="7933503" cy="464103"/>
          </a:xfrm>
        </p:spPr>
        <p:txBody>
          <a:bodyPr>
            <a:normAutofit/>
          </a:bodyPr>
          <a:lstStyle/>
          <a:p>
            <a:pPr marL="0" indent="0" algn="ctr">
              <a:buNone/>
            </a:pPr>
            <a:r>
              <a:rPr lang="en-US" sz="2000" b="1" dirty="0" smtClean="0">
                <a:solidFill>
                  <a:srgbClr val="C00000"/>
                </a:solidFill>
              </a:rPr>
              <a:t>Payment and Reimbursement </a:t>
            </a:r>
            <a:r>
              <a:rPr lang="en-US" sz="2000" b="1" dirty="0">
                <a:solidFill>
                  <a:srgbClr val="C00000"/>
                </a:solidFill>
              </a:rPr>
              <a:t>T</a:t>
            </a:r>
            <a:r>
              <a:rPr lang="en-US" sz="2000" b="1" dirty="0" smtClean="0">
                <a:solidFill>
                  <a:srgbClr val="C00000"/>
                </a:solidFill>
              </a:rPr>
              <a:t>ied to Value-Based Measures</a:t>
            </a:r>
          </a:p>
          <a:p>
            <a:pPr marL="0" indent="0">
              <a:buNone/>
            </a:pP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674" y="1808632"/>
            <a:ext cx="4188533" cy="4323647"/>
          </a:xfrm>
          <a:prstGeom prst="rect">
            <a:avLst/>
          </a:prstGeom>
        </p:spPr>
      </p:pic>
    </p:spTree>
    <p:extLst>
      <p:ext uri="{BB962C8B-B14F-4D97-AF65-F5344CB8AC3E}">
        <p14:creationId xmlns:p14="http://schemas.microsoft.com/office/powerpoint/2010/main" val="146176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fontScale="92500" lnSpcReduction="10000"/>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with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and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the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Institute of Medicine* Reports</a:t>
            </a:r>
            <a:endParaRPr lang="en-US" dirty="0"/>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7</a:t>
            </a:fld>
            <a:endParaRPr lang="en-US" dirty="0"/>
          </a:p>
        </p:txBody>
      </p:sp>
      <p:sp>
        <p:nvSpPr>
          <p:cNvPr id="8" name="TextBox 7"/>
          <p:cNvSpPr txBox="1"/>
          <p:nvPr/>
        </p:nvSpPr>
        <p:spPr>
          <a:xfrm>
            <a:off x="848638" y="6023384"/>
            <a:ext cx="7415784" cy="276999"/>
          </a:xfrm>
          <a:prstGeom prst="rect">
            <a:avLst/>
          </a:prstGeom>
          <a:noFill/>
        </p:spPr>
        <p:txBody>
          <a:bodyPr wrap="square" rtlCol="0">
            <a:spAutoFit/>
          </a:bodyPr>
          <a:lstStyle/>
          <a:p>
            <a:pPr lvl="0" defTabSz="914400">
              <a:defRPr/>
            </a:pPr>
            <a:r>
              <a:rPr lang="en-US" sz="1100" dirty="0"/>
              <a:t>*The </a:t>
            </a:r>
            <a:r>
              <a:rPr lang="en-US" sz="1100" dirty="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200" dirty="0">
                <a:solidFill>
                  <a:schemeClr val="tx2"/>
                </a:solidFill>
                <a:latin typeface="Arial" panose="020B0604020202020204" pitchFamily="34" charset="0"/>
                <a:cs typeface="Arial" panose="020B0604020202020204" pitchFamily="34" charset="0"/>
              </a:rPr>
              <a:t> </a:t>
            </a:r>
          </a:p>
        </p:txBody>
      </p:sp>
      <p:pic>
        <p:nvPicPr>
          <p:cNvPr id="15" name="Content Placeholder 5" descr="IOM_Report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04925"/>
            <a:ext cx="2599266" cy="39671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Assessing Progress on the IOM Report The Future of Nur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36" y="1415085"/>
            <a:ext cx="2645664" cy="39684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Content Placeholder 2"/>
          <p:cNvSpPr>
            <a:spLocks noGrp="1"/>
          </p:cNvSpPr>
          <p:nvPr>
            <p:ph idx="1"/>
          </p:nvPr>
        </p:nvSpPr>
        <p:spPr>
          <a:xfrm>
            <a:off x="5338564" y="5562600"/>
            <a:ext cx="2222007" cy="741680"/>
          </a:xfrm>
        </p:spPr>
        <p:txBody>
          <a:bodyPr>
            <a:normAutofit fontScale="92500" lnSpcReduction="20000"/>
          </a:bodyPr>
          <a:lstStyle/>
          <a:p>
            <a:pPr marL="0" indent="0" algn="ctr">
              <a:buNone/>
            </a:pPr>
            <a:r>
              <a:rPr lang="en-US" sz="2600" b="1" dirty="0" smtClean="0">
                <a:latin typeface="Arial" pitchFamily="34" charset="0"/>
                <a:ea typeface="ＭＳ Ｐゴシック" pitchFamily="34" charset="-128"/>
                <a:cs typeface="Arial" pitchFamily="34" charset="0"/>
              </a:rPr>
              <a:t>2015 report</a:t>
            </a:r>
            <a:endParaRPr lang="en-US" sz="2600" dirty="0">
              <a:latin typeface="Arial" pitchFamily="34" charset="0"/>
              <a:ea typeface="ＭＳ Ｐゴシック" pitchFamily="34" charset="-128"/>
              <a:cs typeface="Arial" pitchFamily="34" charset="0"/>
            </a:endParaRPr>
          </a:p>
          <a:p>
            <a:pPr marL="0" indent="0" algn="ctr">
              <a:buNone/>
            </a:pPr>
            <a:r>
              <a:rPr lang="en-US" dirty="0">
                <a:latin typeface="Arial" pitchFamily="34" charset="0"/>
                <a:ea typeface="ＭＳ Ｐゴシック" pitchFamily="34" charset="-128"/>
                <a:cs typeface="Arial" pitchFamily="34" charset="0"/>
              </a:rPr>
              <a:t> </a:t>
            </a:r>
          </a:p>
          <a:p>
            <a:pPr marL="0" indent="0" algn="ctr">
              <a:buNone/>
            </a:pPr>
            <a:endParaRPr lang="en-US" dirty="0">
              <a:latin typeface="Arial" pitchFamily="34" charset="0"/>
              <a:ea typeface="ＭＳ Ｐゴシック" pitchFamily="34" charset="-128"/>
              <a:cs typeface="Arial" pitchFamily="34" charset="0"/>
            </a:endParaRPr>
          </a:p>
          <a:p>
            <a:pPr marL="0" indent="0" algn="ctr">
              <a:buNone/>
            </a:pPr>
            <a:endParaRPr lang="en-US" dirty="0"/>
          </a:p>
        </p:txBody>
      </p:sp>
      <p:sp>
        <p:nvSpPr>
          <p:cNvPr id="20" name="Content Placeholder 2"/>
          <p:cNvSpPr txBox="1">
            <a:spLocks/>
          </p:cNvSpPr>
          <p:nvPr/>
        </p:nvSpPr>
        <p:spPr>
          <a:xfrm>
            <a:off x="1560229" y="5562600"/>
            <a:ext cx="2222007" cy="74168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smtClean="0">
                <a:latin typeface="Arial" pitchFamily="34" charset="0"/>
                <a:ea typeface="ＭＳ Ｐゴシック" pitchFamily="34" charset="-128"/>
                <a:cs typeface="Arial" pitchFamily="34" charset="0"/>
              </a:rPr>
              <a:t>2010 report</a:t>
            </a:r>
            <a:endParaRPr lang="en-US" sz="2600" dirty="0" smtClean="0">
              <a:latin typeface="Arial" pitchFamily="34" charset="0"/>
              <a:ea typeface="ＭＳ Ｐゴシック" pitchFamily="34" charset="-128"/>
              <a:cs typeface="Arial" pitchFamily="34" charset="0"/>
            </a:endParaRPr>
          </a:p>
          <a:p>
            <a:pPr marL="0" indent="0" algn="ctr">
              <a:buFont typeface="Arial"/>
              <a:buNone/>
            </a:pPr>
            <a:r>
              <a:rPr lang="en-US" dirty="0" smtClean="0">
                <a:latin typeface="Arial" pitchFamily="34" charset="0"/>
                <a:ea typeface="ＭＳ Ｐゴシック" pitchFamily="34" charset="-128"/>
                <a:cs typeface="Arial" pitchFamily="34" charset="0"/>
              </a:rPr>
              <a:t> </a:t>
            </a:r>
          </a:p>
          <a:p>
            <a:pPr marL="0" indent="0" algn="ctr">
              <a:buFont typeface="Arial"/>
              <a:buNone/>
            </a:pPr>
            <a:endParaRPr lang="en-US" dirty="0" smtClean="0">
              <a:latin typeface="Arial" pitchFamily="34" charset="0"/>
              <a:ea typeface="ＭＳ Ｐゴシック" pitchFamily="34" charset="-128"/>
              <a:cs typeface="Arial" pitchFamily="34" charset="0"/>
            </a:endParaRPr>
          </a:p>
          <a:p>
            <a:pPr marL="0" indent="0" algn="ctr">
              <a:buFont typeface="Arial"/>
              <a:buNone/>
            </a:pPr>
            <a:endParaRPr lang="en-US" dirty="0"/>
          </a:p>
        </p:txBody>
      </p:sp>
    </p:spTree>
    <p:extLst>
      <p:ext uri="{BB962C8B-B14F-4D97-AF65-F5344CB8AC3E}">
        <p14:creationId xmlns:p14="http://schemas.microsoft.com/office/powerpoint/2010/main" val="38787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1026"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22444</TotalTime>
  <Words>4252</Words>
  <Application>Microsoft Office PowerPoint</Application>
  <PresentationFormat>On-screen Show (4:3)</PresentationFormat>
  <Paragraphs>337</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ＭＳ Ｐゴシック</vt:lpstr>
      <vt:lpstr>Arial</vt:lpstr>
      <vt:lpstr>Calibri</vt:lpstr>
      <vt:lpstr>Wingdings</vt:lpstr>
      <vt:lpstr>Office Theme</vt:lpstr>
      <vt:lpstr>PowerPoint Presentation</vt:lpstr>
      <vt:lpstr>Health System Challenges</vt:lpstr>
      <vt:lpstr>A New Era in Health Care</vt:lpstr>
      <vt:lpstr>What Does This Mean for Providers?</vt:lpstr>
      <vt:lpstr>A Culture of Health</vt:lpstr>
      <vt:lpstr>How Nurses Can Help</vt:lpstr>
      <vt:lpstr>Institute of Medicine* Reports</vt:lpstr>
      <vt:lpstr>Campaign Vision</vt:lpstr>
      <vt:lpstr>Areas of Focus</vt:lpstr>
      <vt:lpstr>Strengthen Nursing Education</vt:lpstr>
      <vt:lpstr>Education Evidence</vt:lpstr>
      <vt:lpstr>P</vt:lpstr>
      <vt:lpstr>Remove Barriers to Practice and Care</vt:lpstr>
      <vt:lpstr>PowerPoint Presentation</vt:lpstr>
      <vt:lpstr> State Progress in Removing Barriers </vt:lpstr>
      <vt:lpstr>Promote Nurse Leadership</vt:lpstr>
      <vt:lpstr>Leadership Evidence</vt:lpstr>
      <vt:lpstr>Leadership Progr</vt:lpstr>
      <vt:lpstr>Improve Workforce Diversity</vt:lpstr>
      <vt:lpstr>P</vt:lpstr>
      <vt:lpstr>P</vt:lpstr>
      <vt:lpstr>Interprofessional Collaboration</vt:lpstr>
      <vt:lpstr>New Collaborations</vt:lpstr>
      <vt:lpstr>We Need Your Support</vt:lpstr>
      <vt:lpstr>Help Shape the Future of Health Care</vt:lpstr>
    </vt:vector>
  </TitlesOfParts>
  <Company>IQ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Courville, Meredith</cp:lastModifiedBy>
  <cp:revision>501</cp:revision>
  <cp:lastPrinted>2015-05-14T21:00:57Z</cp:lastPrinted>
  <dcterms:created xsi:type="dcterms:W3CDTF">2012-11-19T19:53:57Z</dcterms:created>
  <dcterms:modified xsi:type="dcterms:W3CDTF">2018-08-30T20:47:53Z</dcterms:modified>
</cp:coreProperties>
</file>