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59"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43" autoAdjust="0"/>
  </p:normalViewPr>
  <p:slideViewPr>
    <p:cSldViewPr snapToGrid="0" snapToObjects="1">
      <p:cViewPr varScale="1">
        <p:scale>
          <a:sx n="73" d="100"/>
          <a:sy n="73" d="100"/>
        </p:scale>
        <p:origin x="1236" y="54"/>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6/15/2018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6/15/2018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and South Dakota (where legislation</a:t>
            </a:r>
            <a:r>
              <a:rPr lang="en-US" sz="1200" b="0" kern="1200" baseline="0" dirty="0" smtClean="0">
                <a:solidFill>
                  <a:schemeClr val="tx1"/>
                </a:solidFill>
                <a:effectLst/>
                <a:latin typeface="+mn-lt"/>
                <a:ea typeface="+mn-ea"/>
                <a:cs typeface="+mn-cs"/>
              </a:rPr>
              <a:t> passed in February 2017).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0" dirty="0" smtClean="0"/>
              <a:t>the</a:t>
            </a:r>
            <a:r>
              <a:rPr lang="en-US" b="0" baseline="0" dirty="0" smtClean="0"/>
              <a:t> majority of </a:t>
            </a:r>
            <a:r>
              <a:rPr lang="en-US" dirty="0" smtClean="0"/>
              <a:t>Action Coalitions are working to remove barriers to practice and care and we are seeing progress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nine </a:t>
            </a:r>
            <a:r>
              <a:rPr lang="en-US" sz="1200" b="0" kern="1200" dirty="0" smtClean="0">
                <a:solidFill>
                  <a:schemeClr val="tx1"/>
                </a:solidFill>
                <a:effectLst/>
                <a:latin typeface="+mn-lt"/>
                <a:ea typeface="+mn-ea"/>
                <a:cs typeface="+mn-cs"/>
              </a:rPr>
              <a:t>states have fully modernized their practice laws for nurse practitioners and more than a dozen</a:t>
            </a:r>
            <a:r>
              <a:rPr lang="en-US" sz="1200" b="0" kern="1200" baseline="0" dirty="0" smtClean="0">
                <a:solidFill>
                  <a:schemeClr val="tx1"/>
                </a:solidFill>
                <a:effectLst/>
                <a:latin typeface="+mn-lt"/>
                <a:ea typeface="+mn-ea"/>
                <a:cs typeface="+mn-cs"/>
              </a:rPr>
              <a:t> states have made improvements, </a:t>
            </a:r>
            <a:r>
              <a:rPr lang="en-US" dirty="0" smtClean="0"/>
              <a:t>helping to increase consumers’ access to care.</a:t>
            </a:r>
            <a:r>
              <a:rPr lang="en-US" baseline="0" dirty="0" smtClean="0"/>
              <a:t> </a:t>
            </a:r>
            <a:r>
              <a:rPr lang="en-US" sz="1200" b="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dirty="0" smtClean="0"/>
              <a:t>nine states are—South Dakota (2017), 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a:t>
            </a:r>
            <a:r>
              <a:rPr lang="en-US" dirty="0" smtClean="0"/>
              <a:t>Map.</a:t>
            </a:r>
            <a:r>
              <a:rPr lang="en-US" baseline="0"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Robert Wood Johnson Foundation has long invested in nursing and believes that strengthening the nursing field is crucial to improving health in our country. But the Foundation needed evidence. So, </a:t>
            </a:r>
            <a:r>
              <a:rPr lang="en-US" sz="1200" kern="1200" dirty="0" smtClean="0">
                <a:solidFill>
                  <a:schemeClr val="tx1"/>
                </a:solidFill>
                <a:effectLst/>
                <a:latin typeface="Calibri" charset="0"/>
                <a:ea typeface="+mn-ea"/>
                <a:cs typeface="+mn-cs"/>
              </a:rPr>
              <a:t>i</a:t>
            </a:r>
            <a:r>
              <a:rPr lang="en-US" dirty="0" smtClean="0">
                <a:latin typeface="Calibri" charset="0"/>
              </a:rPr>
              <a:t>n</a:t>
            </a:r>
            <a:r>
              <a:rPr lang="en-US" baseline="0" dirty="0" smtClean="0">
                <a:latin typeface="Calibri" charset="0"/>
              </a:rPr>
              <a:t> 2008, they </a:t>
            </a:r>
            <a:r>
              <a:rPr lang="en-US" sz="1200" kern="1200" dirty="0" smtClean="0">
                <a:solidFill>
                  <a:schemeClr val="tx1"/>
                </a:solidFill>
                <a:effectLst/>
                <a:latin typeface="+mn-lt"/>
                <a:ea typeface="+mn-ea"/>
                <a:cs typeface="+mn-cs"/>
              </a:rPr>
              <a:t>partnered with the Institute of Medicine (IOM) to produce a report on the future of nursing.</a:t>
            </a:r>
            <a:r>
              <a:rPr lang="en-US" sz="1200" kern="1200" baseline="0" dirty="0" smtClean="0">
                <a:solidFill>
                  <a:schemeClr val="tx1"/>
                </a:solidFill>
                <a:effectLst/>
                <a:latin typeface="+mn-lt"/>
                <a:ea typeface="+mn-ea"/>
                <a:cs typeface="+mn-cs"/>
              </a:rPr>
              <a:t> </a:t>
            </a:r>
          </a:p>
          <a:p>
            <a:endParaRPr lang="en-US" dirty="0"/>
          </a:p>
          <a:p>
            <a:r>
              <a:rPr lang="en-US" sz="1200" kern="1200" dirty="0" smtClean="0">
                <a:solidFill>
                  <a:schemeClr val="tx1"/>
                </a:solidFill>
                <a:effectLst/>
                <a:latin typeface="+mn-lt"/>
                <a:ea typeface="+mn-ea"/>
                <a:cs typeface="+mn-cs"/>
              </a:rPr>
              <a:t>In 2010,</a:t>
            </a:r>
            <a:r>
              <a:rPr lang="en-US" sz="1200" kern="1200" baseline="0" dirty="0" smtClean="0">
                <a:solidFill>
                  <a:schemeClr val="tx1"/>
                </a:solidFill>
                <a:effectLst/>
                <a:latin typeface="+mn-lt"/>
                <a:ea typeface="+mn-ea"/>
                <a:cs typeface="+mn-cs"/>
              </a:rPr>
              <a:t> the IOM </a:t>
            </a:r>
            <a:r>
              <a:rPr lang="en-US" sz="1200" kern="1200" dirty="0" smtClean="0">
                <a:solidFill>
                  <a:schemeClr val="tx1"/>
                </a:solidFill>
                <a:effectLst/>
                <a:latin typeface="+mn-lt"/>
                <a:ea typeface="+mn-ea"/>
                <a:cs typeface="+mn-cs"/>
              </a:rPr>
              <a:t>released </a:t>
            </a:r>
            <a:r>
              <a:rPr lang="en-US" sz="1200" i="1" kern="1200" dirty="0" smtClean="0">
                <a:solidFill>
                  <a:schemeClr val="tx1"/>
                </a:solidFill>
                <a:effectLst/>
                <a:latin typeface="+mn-lt"/>
                <a:ea typeface="+mn-ea"/>
                <a:cs typeface="+mn-cs"/>
              </a:rPr>
              <a:t>The Future of Nursing: Leading Change, Advancing Health</a:t>
            </a:r>
            <a:r>
              <a:rPr lang="en-US" sz="1200" kern="1200" dirty="0" smtClean="0">
                <a:solidFill>
                  <a:schemeClr val="tx1"/>
                </a:solidFill>
                <a:effectLst/>
                <a:latin typeface="+mn-lt"/>
                <a:ea typeface="+mn-ea"/>
                <a:cs typeface="+mn-cs"/>
              </a:rPr>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2015, 2016, and 2017.</a:t>
            </a:r>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Robert Wood Johnson Foundation, </a:t>
            </a:r>
            <a:r>
              <a:rPr lang="en-US" dirty="0" smtClean="0"/>
              <a:t>the nation’s largest health care philanthropy, and AARP, the nation’s largest consumer organization,</a:t>
            </a:r>
            <a:r>
              <a:rPr lang="en-US" baseline="0" dirty="0" smtClean="0"/>
              <a:t> believed the recommendations in the IOM report were too important to sit on a shelf, so together in 2010 they launched a nationwide initiative improve health through nursing called the Future of Nursing: </a:t>
            </a:r>
            <a:r>
              <a:rPr lang="en-US" i="1" baseline="0" dirty="0" smtClean="0"/>
              <a:t>Campaign for Action</a:t>
            </a:r>
            <a:r>
              <a:rPr lang="en-US" baseline="0" dirty="0" smtClean="0"/>
              <a:t>. </a:t>
            </a: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is working on both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more than $36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6/15/2018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6/15/2018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p:cNvPicPr>
          <p:nvPr/>
        </p:nvPicPr>
        <p:blipFill>
          <a:blip r:embed="rId3"/>
          <a:stretch>
            <a:fillRect/>
          </a:stretch>
        </p:blipFill>
        <p:spPr>
          <a:xfrm>
            <a:off x="803823" y="1065107"/>
            <a:ext cx="7663377" cy="5387944"/>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20409</TotalTime>
  <Words>2609</Words>
  <Application>Microsoft Office PowerPoint</Application>
  <PresentationFormat>On-screen Show (4:3)</PresentationFormat>
  <Paragraphs>181</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ＭＳ Ｐゴシック</vt:lpstr>
      <vt:lpstr>Arial</vt:lpstr>
      <vt:lpstr>Calibri</vt:lpstr>
      <vt:lpstr>HelveticaNeue Condensed</vt:lpstr>
      <vt:lpstr>Wingdings</vt:lpstr>
      <vt:lpstr>Office Theme</vt:lpstr>
      <vt:lpstr>PowerPoint Presentation</vt:lpstr>
      <vt:lpstr>Health System Challenges</vt:lpstr>
      <vt:lpstr>A New Era in Health Care</vt:lpstr>
      <vt:lpstr>A Culture of Health</vt:lpstr>
      <vt:lpstr>How Nurses Can Help</vt:lpstr>
      <vt:lpstr>Institute of Medicine Report</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449</cp:revision>
  <cp:lastPrinted>2014-08-27T17:38:32Z</cp:lastPrinted>
  <dcterms:created xsi:type="dcterms:W3CDTF">2012-11-19T19:53:57Z</dcterms:created>
  <dcterms:modified xsi:type="dcterms:W3CDTF">2018-06-15T19:45:47Z</dcterms:modified>
</cp:coreProperties>
</file>