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-43180"/>
            <a:ext cx="8072119" cy="756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8300" y="1644142"/>
            <a:ext cx="8407400" cy="4305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How Closely Do South </a:t>
            </a:r>
            <a:r>
              <a:rPr dirty="0" spc="-10"/>
              <a:t>Dakota’s </a:t>
            </a:r>
            <a:r>
              <a:rPr dirty="0" spc="-5"/>
              <a:t>RN Graduates Reflect the  </a:t>
            </a:r>
            <a:r>
              <a:rPr dirty="0" spc="-15"/>
              <a:t>State’s</a:t>
            </a:r>
            <a:r>
              <a:rPr dirty="0"/>
              <a:t> </a:t>
            </a:r>
            <a:r>
              <a:rPr dirty="0" spc="-5"/>
              <a:t>Diversity?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780030"/>
            <a:ext cx="7599045" cy="756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Arial"/>
                <a:cs typeface="Arial"/>
              </a:rPr>
              <a:t>This chart compares the racial and ethnic composition of South Dakota’s general  population </a:t>
            </a:r>
            <a:r>
              <a:rPr dirty="0" sz="1600" spc="-10">
                <a:latin typeface="Arial"/>
                <a:cs typeface="Arial"/>
              </a:rPr>
              <a:t>with </a:t>
            </a:r>
            <a:r>
              <a:rPr dirty="0" sz="1600" spc="-5">
                <a:latin typeface="Arial"/>
                <a:cs typeface="Arial"/>
              </a:rPr>
              <a:t>that of its RN graduates of pre-licensure nursing education programs  from </a:t>
            </a:r>
            <a:r>
              <a:rPr dirty="0" sz="1600" spc="-35">
                <a:latin typeface="Arial"/>
                <a:cs typeface="Arial"/>
              </a:rPr>
              <a:t>2011 </a:t>
            </a:r>
            <a:r>
              <a:rPr dirty="0" sz="1600" spc="-5">
                <a:latin typeface="Arial"/>
                <a:cs typeface="Arial"/>
              </a:rPr>
              <a:t>to</a:t>
            </a:r>
            <a:r>
              <a:rPr dirty="0" sz="1600" spc="75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2016.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6340" y="6354571"/>
            <a:ext cx="498348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 i="1">
                <a:latin typeface="Arial"/>
                <a:cs typeface="Arial"/>
              </a:rPr>
              <a:t>Non-U.S. </a:t>
            </a:r>
            <a:r>
              <a:rPr dirty="0" sz="1000" spc="-10" i="1">
                <a:latin typeface="Arial"/>
                <a:cs typeface="Arial"/>
              </a:rPr>
              <a:t>residents and unknown ethnicities excluded, </a:t>
            </a:r>
            <a:r>
              <a:rPr dirty="0" sz="1000" spc="-5" i="1">
                <a:latin typeface="Arial"/>
                <a:cs typeface="Arial"/>
              </a:rPr>
              <a:t>so </a:t>
            </a:r>
            <a:r>
              <a:rPr dirty="0" sz="1000" spc="-10" i="1">
                <a:latin typeface="Arial"/>
                <a:cs typeface="Arial"/>
              </a:rPr>
              <a:t>percentages may not total</a:t>
            </a:r>
            <a:r>
              <a:rPr dirty="0" sz="1000" spc="190" i="1">
                <a:latin typeface="Arial"/>
                <a:cs typeface="Arial"/>
              </a:rPr>
              <a:t> </a:t>
            </a:r>
            <a:r>
              <a:rPr dirty="0" sz="1000" spc="-10" i="1">
                <a:latin typeface="Arial"/>
                <a:cs typeface="Arial"/>
              </a:rPr>
              <a:t>100.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74650" y="1644142"/>
          <a:ext cx="8401050" cy="4305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6400"/>
                <a:gridCol w="1676400"/>
                <a:gridCol w="1676400"/>
                <a:gridCol w="1676400"/>
                <a:gridCol w="1676400"/>
              </a:tblGrid>
              <a:tr h="476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marL="1016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 marL="1016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6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509270" marR="316865" indent="-175260">
                        <a:lnSpc>
                          <a:spcPct val="114599"/>
                        </a:lnSpc>
                        <a:spcBef>
                          <a:spcPts val="204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Nursing</a:t>
                      </a:r>
                      <a:r>
                        <a:rPr dirty="0" sz="1100" spc="-6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school  graduates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034"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dirty="0" sz="11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509270" marR="316865" indent="-175260">
                        <a:lnSpc>
                          <a:spcPct val="114599"/>
                        </a:lnSpc>
                        <a:spcBef>
                          <a:spcPts val="204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Nursing</a:t>
                      </a:r>
                      <a:r>
                        <a:rPr dirty="0" sz="1100" spc="-6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school  graduates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034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dirty="0" sz="11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White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4516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91.1%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84.2%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4516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83.5%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82.5%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 marL="346710" marR="193040" indent="-134620">
                        <a:lnSpc>
                          <a:spcPct val="114599"/>
                        </a:lnSpc>
                        <a:spcBef>
                          <a:spcPts val="204"/>
                        </a:spcBef>
                      </a:pP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American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Indian or  </a:t>
                      </a: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Alaskan</a:t>
                      </a:r>
                      <a:r>
                        <a:rPr dirty="0" sz="1100" spc="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Native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034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851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3.1%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333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8.5%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851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333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8.3%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2700">
                        <a:lnSpc>
                          <a:spcPct val="100000"/>
                        </a:lnSpc>
                      </a:pP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Asian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851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333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851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2.5%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333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1.4%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 marL="527050" marR="290830" indent="-216535">
                        <a:lnSpc>
                          <a:spcPct val="114599"/>
                        </a:lnSpc>
                        <a:spcBef>
                          <a:spcPts val="209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Black or</a:t>
                      </a:r>
                      <a:r>
                        <a:rPr dirty="0" sz="1100" spc="-6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African  American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669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851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397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1.4%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851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4.3%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397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1.9%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2065">
                        <a:lnSpc>
                          <a:spcPct val="100000"/>
                        </a:lnSpc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Hispanic or</a:t>
                      </a:r>
                      <a:r>
                        <a:rPr dirty="0" sz="1100" spc="-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Latino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8516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397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3.0%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8580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1.9%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4604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3.7%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12700">
                        <a:lnSpc>
                          <a:spcPct val="100000"/>
                        </a:lnSpc>
                      </a:pPr>
                      <a:r>
                        <a:rPr dirty="0" sz="1100" spc="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Two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more</a:t>
                      </a:r>
                      <a:r>
                        <a:rPr dirty="0" sz="1100" spc="-8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races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8580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4604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8580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4604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6D9F1"/>
                    </a:solidFill>
                  </a:tcPr>
                </a:tc>
              </a:tr>
              <a:tr h="476884">
                <a:tc>
                  <a:txBody>
                    <a:bodyPr/>
                    <a:lstStyle/>
                    <a:p>
                      <a:pPr marL="139065" marR="117475" indent="85090">
                        <a:lnSpc>
                          <a:spcPct val="114599"/>
                        </a:lnSpc>
                        <a:spcBef>
                          <a:spcPts val="210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Native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Hawaiian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 other Pacific</a:t>
                      </a:r>
                      <a:r>
                        <a:rPr dirty="0" sz="1100" spc="-5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Islander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67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8580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333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0.05%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8580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333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0.05%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Aidan McCallion</dc:creator>
  <dc:title>How Closely Do Alabama’s RN Graduates Reflect the State’s Diversity?</dc:title>
  <dcterms:created xsi:type="dcterms:W3CDTF">2018-04-23T18:23:43Z</dcterms:created>
  <dcterms:modified xsi:type="dcterms:W3CDTF">2018-04-23T18:23:43Z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2018-04-20T00:00:00Z</vt:filetime>
  </property>
  <property fmtid="{D5CDD505-2E9C-101B-9397-08002B2CF9AE}" pid="3" name="Creator">
    <vt:lpwstr>Acrobat PDFMaker 18 for PowerPoint</vt:lpwstr>
  </property>
  <property fmtid="{D5CDD505-2E9C-101B-9397-08002B2CF9AE}" pid="4" name="LastSaved">
    <vt:filetime>2018-04-23T00:00:00Z</vt:filetime>
  </property>
</Properties>
</file>