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-43180"/>
            <a:ext cx="8072119" cy="756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650" y="1670050"/>
            <a:ext cx="8394700" cy="4305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How Closely Do </a:t>
            </a:r>
            <a:r>
              <a:rPr dirty="0" spc="-10"/>
              <a:t>Colorado’s </a:t>
            </a:r>
            <a:r>
              <a:rPr dirty="0" spc="-5"/>
              <a:t>RN Graduates Reflect the  </a:t>
            </a:r>
            <a:r>
              <a:rPr dirty="0" spc="-15"/>
              <a:t>State’s</a:t>
            </a:r>
            <a:r>
              <a:rPr dirty="0"/>
              <a:t> </a:t>
            </a:r>
            <a:r>
              <a:rPr dirty="0" spc="-5"/>
              <a:t>Diversity?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780030"/>
            <a:ext cx="7599045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Arial"/>
                <a:cs typeface="Arial"/>
              </a:rPr>
              <a:t>This chart compares the racial and ethnic composition of Colorado’s general  population </a:t>
            </a:r>
            <a:r>
              <a:rPr dirty="0" sz="1600" spc="-10">
                <a:latin typeface="Arial"/>
                <a:cs typeface="Arial"/>
              </a:rPr>
              <a:t>with </a:t>
            </a:r>
            <a:r>
              <a:rPr dirty="0" sz="1600" spc="-5">
                <a:latin typeface="Arial"/>
                <a:cs typeface="Arial"/>
              </a:rPr>
              <a:t>that of its RN graduates of pre-licensure nursing education programs  from </a:t>
            </a:r>
            <a:r>
              <a:rPr dirty="0" sz="1600" spc="-35">
                <a:latin typeface="Arial"/>
                <a:cs typeface="Arial"/>
              </a:rPr>
              <a:t>2011 </a:t>
            </a:r>
            <a:r>
              <a:rPr dirty="0" sz="1600" spc="-5">
                <a:latin typeface="Arial"/>
                <a:cs typeface="Arial"/>
              </a:rPr>
              <a:t>to</a:t>
            </a:r>
            <a:r>
              <a:rPr dirty="0" sz="1600" spc="75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2016.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6340" y="6354571"/>
            <a:ext cx="498348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i="1">
                <a:latin typeface="Arial"/>
                <a:cs typeface="Arial"/>
              </a:rPr>
              <a:t>Non-U.S. </a:t>
            </a:r>
            <a:r>
              <a:rPr dirty="0" sz="1000" spc="-10" i="1">
                <a:latin typeface="Arial"/>
                <a:cs typeface="Arial"/>
              </a:rPr>
              <a:t>residents and unknown ethnicities excluded, </a:t>
            </a:r>
            <a:r>
              <a:rPr dirty="0" sz="1000" spc="-5" i="1">
                <a:latin typeface="Arial"/>
                <a:cs typeface="Arial"/>
              </a:rPr>
              <a:t>so </a:t>
            </a:r>
            <a:r>
              <a:rPr dirty="0" sz="1000" spc="-10" i="1">
                <a:latin typeface="Arial"/>
                <a:cs typeface="Arial"/>
              </a:rPr>
              <a:t>percentages may not total</a:t>
            </a:r>
            <a:r>
              <a:rPr dirty="0" sz="1000" spc="190" i="1">
                <a:latin typeface="Arial"/>
                <a:cs typeface="Arial"/>
              </a:rPr>
              <a:t> </a:t>
            </a:r>
            <a:r>
              <a:rPr dirty="0" sz="1000" spc="-10" i="1">
                <a:latin typeface="Arial"/>
                <a:cs typeface="Arial"/>
              </a:rPr>
              <a:t>100.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74650" y="1670050"/>
          <a:ext cx="8385809" cy="4305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3225"/>
                <a:gridCol w="1673225"/>
                <a:gridCol w="1673225"/>
                <a:gridCol w="1673225"/>
                <a:gridCol w="1673225"/>
              </a:tblGrid>
              <a:tr h="47688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marL="114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688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508634" marR="314960" indent="-175260">
                        <a:lnSpc>
                          <a:spcPct val="114599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6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14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508634" marR="314325" indent="-175260">
                        <a:lnSpc>
                          <a:spcPct val="114599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6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33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White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73.6%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69.8%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73.3%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68.6%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Hispanic or</a:t>
                      </a:r>
                      <a:r>
                        <a:rPr dirty="0" sz="11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Latino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9.8%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20.8%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10.8%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21.3%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3335">
                        <a:lnSpc>
                          <a:spcPct val="100000"/>
                        </a:lnSpc>
                      </a:pP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Asian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3.1%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3.3%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3.1%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 marL="525145" marR="288925" indent="-216535">
                        <a:lnSpc>
                          <a:spcPct val="114599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Black or</a:t>
                      </a:r>
                      <a:r>
                        <a:rPr dirty="0" sz="1100" spc="-6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African  American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3.8%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333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73.3%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333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68.6%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 marL="345440" marR="190500" indent="-134620">
                        <a:lnSpc>
                          <a:spcPct val="114599"/>
                        </a:lnSpc>
                        <a:spcBef>
                          <a:spcPts val="204"/>
                        </a:spcBef>
                      </a:pP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American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Indian or  </a:t>
                      </a: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Alaskan</a:t>
                      </a:r>
                      <a:r>
                        <a:rPr dirty="0" sz="11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0.7%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 marL="137160" marR="116205" indent="85090">
                        <a:lnSpc>
                          <a:spcPct val="114599"/>
                        </a:lnSpc>
                        <a:spcBef>
                          <a:spcPts val="209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Hawaiian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 other Pacific</a:t>
                      </a:r>
                      <a:r>
                        <a:rPr dirty="0" sz="1100" spc="-5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Islander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69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Two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more</a:t>
                      </a:r>
                      <a:r>
                        <a:rPr dirty="0" sz="1100" spc="-8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races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3.1%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Aidan McCallion</dc:creator>
  <dc:title>How Closely Do Alabama’s RN Graduates Reflect the State’s Diversity?</dc:title>
  <dcterms:created xsi:type="dcterms:W3CDTF">2018-04-23T17:14:33Z</dcterms:created>
  <dcterms:modified xsi:type="dcterms:W3CDTF">2018-04-23T17:14:33Z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2018-04-20T00:00:00Z</vt:filetime>
  </property>
  <property fmtid="{D5CDD505-2E9C-101B-9397-08002B2CF9AE}" pid="3" name="Creator">
    <vt:lpwstr>Acrobat PDFMaker 18 for PowerPoint</vt:lpwstr>
  </property>
  <property fmtid="{D5CDD505-2E9C-101B-9397-08002B2CF9AE}" pid="4" name="LastSaved">
    <vt:filetime>2018-04-23T00:00:00Z</vt:filetime>
  </property>
</Properties>
</file>