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93" r:id="rId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idan McCallion" initials="AEM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38" d="100"/>
          <a:sy n="138" d="100"/>
        </p:scale>
        <p:origin x="843" y="111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E6E31C-59A5-4183-9FDE-01063FD22B58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8F5DED-3831-4DFC-8804-11C7615A3D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15822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8F5DED-3831-4DFC-8804-11C7615A3D30}" type="slidenum">
              <a:rPr lang="en-US" smtClean="0">
                <a:solidFill>
                  <a:prstClr val="black"/>
                </a:solidFill>
              </a:rPr>
              <a:pPr/>
              <a:t>1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59095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7638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31880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07919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71774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15598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67689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35683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73464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60087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5831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00499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114499-B860-4012-BA29-73E29AC4F8AF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09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85800"/>
          </a:xfrm>
        </p:spPr>
        <p:txBody>
          <a:bodyPr>
            <a:noAutofit/>
          </a:bodyPr>
          <a:lstStyle/>
          <a:p>
            <a:pPr algn="l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How Closely Do Oklahoma’s RN Graduates Reflect the State’s Diversity?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85800" y="751582"/>
            <a:ext cx="78486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This chart compares the racial and ethnic composition of Oklahoma’s</a:t>
            </a:r>
            <a:r>
              <a:rPr lang="en-US" sz="16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general population with that of its RN graduates of pre-licensure nursing education programs from 2011 to 2015.</a:t>
            </a:r>
          </a:p>
          <a:p>
            <a:endParaRPr lang="en-US" sz="16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657600" y="6324600"/>
            <a:ext cx="54864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i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Non-U.S. residents and unknown ethnicities excluded, so percentages may not total 100.</a:t>
            </a:r>
            <a:endParaRPr lang="en-US" sz="1000" i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10" name="Content Placeholder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17307868"/>
              </p:ext>
            </p:extLst>
          </p:nvPr>
        </p:nvGraphicFramePr>
        <p:xfrm>
          <a:off x="381000" y="1676400"/>
          <a:ext cx="8366760" cy="429310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733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33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7335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7335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7335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77012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100" dirty="0">
                        <a:effectLst/>
                        <a:latin typeface="Calibri"/>
                      </a:endParaRPr>
                    </a:p>
                  </a:txBody>
                  <a:tcPr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2011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effectLst/>
                          <a:latin typeface="Arial"/>
                          <a:ea typeface="Calibri"/>
                          <a:cs typeface="Times New Roman"/>
                        </a:rPr>
                        <a:t>2015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7012"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100" dirty="0">
                        <a:effectLst/>
                        <a:latin typeface="Calibri"/>
                      </a:endParaRPr>
                    </a:p>
                  </a:txBody>
                  <a:tcP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>
                          <a:solidFill>
                            <a:schemeClr val="bg1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Nursing school graduates</a:t>
                      </a:r>
                      <a:endParaRPr lang="en-US" sz="11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>
                          <a:solidFill>
                            <a:schemeClr val="bg1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General population</a:t>
                      </a:r>
                      <a:endParaRPr lang="en-US" sz="11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>
                          <a:solidFill>
                            <a:schemeClr val="bg1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Nursing school graduates</a:t>
                      </a:r>
                      <a:endParaRPr lang="en-US" sz="11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>
                          <a:solidFill>
                            <a:schemeClr val="bg1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General population</a:t>
                      </a:r>
                      <a:endParaRPr lang="en-US" sz="11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White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72.8%</a:t>
                      </a:r>
                    </a:p>
                  </a:txBody>
                  <a:tcPr marL="9525" marR="9525" marT="9525" marB="0" anchor="b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68.3%</a:t>
                      </a:r>
                    </a:p>
                  </a:txBody>
                  <a:tcPr marL="9525" marR="9525" marT="9525" marB="0" anchor="b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68.4%</a:t>
                      </a: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66.5%</a:t>
                      </a:r>
                    </a:p>
                  </a:txBody>
                  <a:tcPr marL="9525" marR="9525" marT="9525" marB="0" anchor="b"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American Indian or Alaskan Native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8.0%</a:t>
                      </a:r>
                    </a:p>
                  </a:txBody>
                  <a:tcPr marL="9525" marR="9525" marT="9525" marB="0" anchor="b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8.3%</a:t>
                      </a:r>
                    </a:p>
                  </a:txBody>
                  <a:tcPr marL="9525" marR="9525" marT="9525" marB="0" anchor="b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9.2%</a:t>
                      </a: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8.2%</a:t>
                      </a:r>
                    </a:p>
                  </a:txBody>
                  <a:tcPr marL="9525" marR="9525" marT="9525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Black or African American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6.8%</a:t>
                      </a:r>
                    </a:p>
                  </a:txBody>
                  <a:tcPr marL="9525" marR="9525" marT="9525" marB="0" anchor="b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7.3%</a:t>
                      </a:r>
                    </a:p>
                  </a:txBody>
                  <a:tcPr marL="9525" marR="9525" marT="9525" marB="0" anchor="b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6.5%</a:t>
                      </a: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7.4%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Asian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4.3%</a:t>
                      </a:r>
                    </a:p>
                  </a:txBody>
                  <a:tcPr marL="9525" marR="9525" marT="9525" marB="0" anchor="b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1.8%</a:t>
                      </a:r>
                    </a:p>
                  </a:txBody>
                  <a:tcPr marL="9525" marR="9525" marT="9525" marB="0" anchor="b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3.6%</a:t>
                      </a: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2.1%</a:t>
                      </a:r>
                    </a:p>
                  </a:txBody>
                  <a:tcPr marL="9525" marR="9525" marT="9525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Hispanic or Latino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3.1%</a:t>
                      </a:r>
                    </a:p>
                  </a:txBody>
                  <a:tcPr marL="9525" marR="9525" marT="9525" marB="0" anchor="b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9.1%</a:t>
                      </a:r>
                    </a:p>
                  </a:txBody>
                  <a:tcPr marL="9525" marR="9525" marT="9525" marB="0" anchor="b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4.7%</a:t>
                      </a: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10.1%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Two or more races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1.8%</a:t>
                      </a:r>
                    </a:p>
                  </a:txBody>
                  <a:tcPr marL="9525" marR="9525" marT="9525" marB="0" anchor="b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5.1%</a:t>
                      </a:r>
                    </a:p>
                  </a:txBody>
                  <a:tcPr marL="9525" marR="9525" marT="9525" marB="0" anchor="b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3.2%</a:t>
                      </a: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5.4%</a:t>
                      </a:r>
                    </a:p>
                  </a:txBody>
                  <a:tcPr marL="9525" marR="9525" marT="9525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Native Hawaiian or other Pacific Islander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0.2%</a:t>
                      </a:r>
                    </a:p>
                  </a:txBody>
                  <a:tcPr marL="9525" marR="9525" marT="9525" marB="0" anchor="b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0.1%</a:t>
                      </a:r>
                    </a:p>
                  </a:txBody>
                  <a:tcPr marL="9525" marR="9525" marT="9525" marB="0" anchor="b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0.4%</a:t>
                      </a:r>
                    </a:p>
                  </a:txBody>
                  <a:tcPr marL="9525" marR="9525" marT="9525" marB="0"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0.1%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36944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12833</TotalTime>
  <Words>147</Words>
  <Application>Microsoft Office PowerPoint</Application>
  <PresentationFormat>On-screen Show (4:3)</PresentationFormat>
  <Paragraphs>45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Office Theme</vt:lpstr>
      <vt:lpstr>How Closely Do Oklahoma’s RN Graduates Reflect the State’s Diversity?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Closely Do Alabama’s RN Graduates Reflect the State’s Diversity?</dc:title>
  <dc:creator>Aidan McCallion</dc:creator>
  <cp:lastModifiedBy>Mccallion, Aidan</cp:lastModifiedBy>
  <cp:revision>104</cp:revision>
  <cp:lastPrinted>2017-08-17T18:15:17Z</cp:lastPrinted>
  <dcterms:created xsi:type="dcterms:W3CDTF">2017-08-03T13:41:52Z</dcterms:created>
  <dcterms:modified xsi:type="dcterms:W3CDTF">2017-11-02T17:48:43Z</dcterms:modified>
</cp:coreProperties>
</file>