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6" r:id="rId2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Aidan McCallion" initials="AEM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3E6E31C-59A5-4183-9FDE-01063FD22B58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16425"/>
            <a:ext cx="5607050" cy="418306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18F5DED-3831-4DFC-8804-11C7615A3D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15822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7638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31880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07919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71774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1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15598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67689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35683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73464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60087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73049"/>
            <a:ext cx="3008313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5831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00499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114499-B860-4012-BA29-73E29AC4F8AF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209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685800"/>
          </a:xfrm>
        </p:spPr>
        <p:txBody>
          <a:bodyPr>
            <a:noAutofit/>
          </a:bodyPr>
          <a:lstStyle/>
          <a:p>
            <a:pPr algn="l"/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How Closely Do Florida’s RN Graduates Reflect the State’s Diversity?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85800" y="751582"/>
            <a:ext cx="78486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This chart compares the racial and ethnic composition of Florida’s</a:t>
            </a:r>
            <a:r>
              <a:rPr lang="en-US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general population with that of its RN graduates of pre-licensure nursing education programs from 2011 to 2015.</a:t>
            </a:r>
          </a:p>
          <a:p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657600" y="6324600"/>
            <a:ext cx="548640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i="1" dirty="0" smtClean="0">
                <a:latin typeface="Arial" panose="020B0604020202020204" pitchFamily="34" charset="0"/>
                <a:cs typeface="Arial" panose="020B0604020202020204" pitchFamily="34" charset="0"/>
              </a:rPr>
              <a:t>Non-U.S. residents and unknown ethnicities excluded, so percentages may not total 100.</a:t>
            </a:r>
            <a:endParaRPr lang="en-US" sz="100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graphicFrame>
        <p:nvGraphicFramePr>
          <p:cNvPr id="10" name="Content Placeholder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96615415"/>
              </p:ext>
            </p:extLst>
          </p:nvPr>
        </p:nvGraphicFramePr>
        <p:xfrm>
          <a:off x="381000" y="1676400"/>
          <a:ext cx="8366760" cy="429310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673352"/>
                <a:gridCol w="1673352"/>
                <a:gridCol w="1673352"/>
                <a:gridCol w="1673352"/>
                <a:gridCol w="1673352"/>
              </a:tblGrid>
              <a:tr h="477012"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11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2011</a:t>
                      </a:r>
                      <a:endParaRPr lang="en-US" sz="11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 smtClean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2015</a:t>
                      </a:r>
                      <a:endParaRPr lang="en-US" sz="11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77012">
                <a:tc v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1100" dirty="0">
                        <a:effectLst/>
                        <a:latin typeface="Calibri"/>
                      </a:endParaRPr>
                    </a:p>
                  </a:txBody>
                  <a:tcP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Nursing school graduates</a:t>
                      </a:r>
                      <a:endParaRPr lang="en-US" sz="11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>
                    <a:lnL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General population</a:t>
                      </a:r>
                      <a:endParaRPr lang="en-US" sz="11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Nursing school graduates</a:t>
                      </a:r>
                      <a:endParaRPr lang="en-US" sz="11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General population</a:t>
                      </a:r>
                      <a:endParaRPr lang="en-US" sz="11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</a:tr>
              <a:tr h="47701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White</a:t>
                      </a:r>
                      <a:endParaRPr lang="en-US" sz="1100" b="1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55.4%</a:t>
                      </a: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57.3%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51.1%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55.3%</a:t>
                      </a:r>
                    </a:p>
                  </a:txBody>
                  <a:tcPr marL="9525" marR="9525" marT="9525" marB="0" anchor="ctr"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47701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Black or African American</a:t>
                      </a:r>
                      <a:endParaRPr lang="en-US" sz="1100" b="1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16.5%</a:t>
                      </a: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15.5%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16.7%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15.6%</a:t>
                      </a:r>
                    </a:p>
                  </a:txBody>
                  <a:tcPr marL="9525" marR="9525" marT="9525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47701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Hispanic or Latino</a:t>
                      </a:r>
                      <a:endParaRPr lang="en-US" sz="1100" b="1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15.8%</a:t>
                      </a: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23.0%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21.9%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24.5%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47701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Asian</a:t>
                      </a:r>
                      <a:endParaRPr lang="en-US" sz="1100" b="1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4.2%</a:t>
                      </a: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2.5%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3.3%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2.7%</a:t>
                      </a:r>
                    </a:p>
                  </a:txBody>
                  <a:tcPr marL="9525" marR="9525" marT="9525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47701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Two or more races</a:t>
                      </a:r>
                      <a:endParaRPr lang="en-US" sz="1100" b="1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1.4%</a:t>
                      </a: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1.4%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1.8%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1.6%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47701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American Indian or Alaskan Native</a:t>
                      </a:r>
                      <a:endParaRPr lang="en-US" sz="1100" b="1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0.2%</a:t>
                      </a: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0.3%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0.3%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0.3%</a:t>
                      </a:r>
                    </a:p>
                  </a:txBody>
                  <a:tcPr marL="9525" marR="9525" marT="9525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47701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Native Hawaiian or other Pacific Islander</a:t>
                      </a:r>
                      <a:endParaRPr lang="en-US" sz="1100" b="1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0.2%</a:t>
                      </a: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0.1%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0.3%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0.1%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034500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12835</TotalTime>
  <Words>146</Words>
  <Application>Microsoft Office PowerPoint</Application>
  <PresentationFormat>On-screen Show (4:3)</PresentationFormat>
  <Paragraphs>44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How Closely Do Florida’s RN Graduates Reflect the State’s Diversity?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How Closely Do Alabama’s RN Graduates Reflect the State’s Diversity?</dc:title>
  <dc:creator>Aidan McCallion</dc:creator>
  <cp:lastModifiedBy>Aidan McCallion</cp:lastModifiedBy>
  <cp:revision>105</cp:revision>
  <cp:lastPrinted>2017-08-17T18:15:17Z</cp:lastPrinted>
  <dcterms:created xsi:type="dcterms:W3CDTF">2017-08-03T13:41:52Z</dcterms:created>
  <dcterms:modified xsi:type="dcterms:W3CDTF">2017-10-27T15:23:30Z</dcterms:modified>
</cp:coreProperties>
</file>