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7"/>
  </p:notesMasterIdLst>
  <p:sldIdLst>
    <p:sldId id="287" r:id="rId2"/>
    <p:sldId id="276" r:id="rId3"/>
    <p:sldId id="272" r:id="rId4"/>
    <p:sldId id="273" r:id="rId5"/>
    <p:sldId id="274" r:id="rId6"/>
    <p:sldId id="282" r:id="rId7"/>
    <p:sldId id="277" r:id="rId8"/>
    <p:sldId id="270" r:id="rId9"/>
    <p:sldId id="284" r:id="rId10"/>
    <p:sldId id="288" r:id="rId11"/>
    <p:sldId id="279" r:id="rId12"/>
    <p:sldId id="278" r:id="rId13"/>
    <p:sldId id="285" r:id="rId14"/>
    <p:sldId id="281" r:id="rId15"/>
    <p:sldId id="286"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nnifer Chu" initials="J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260" autoAdjust="0"/>
  </p:normalViewPr>
  <p:slideViewPr>
    <p:cSldViewPr>
      <p:cViewPr>
        <p:scale>
          <a:sx n="76" d="100"/>
          <a:sy n="76" d="100"/>
        </p:scale>
        <p:origin x="-1998" y="-4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D1F196-FDFA-4DF3-8C23-738946ACCECE}" type="datetimeFigureOut">
              <a:rPr lang="en-US" smtClean="0"/>
              <a:t>1/30/2017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E8A5FA-1347-42D1-B6F4-FB263AC77D88}" type="slidenum">
              <a:rPr lang="en-US" smtClean="0"/>
              <a:t>‹#›</a:t>
            </a:fld>
            <a:endParaRPr lang="en-US"/>
          </a:p>
        </p:txBody>
      </p:sp>
    </p:spTree>
    <p:extLst>
      <p:ext uri="{BB962C8B-B14F-4D97-AF65-F5344CB8AC3E}">
        <p14:creationId xmlns:p14="http://schemas.microsoft.com/office/powerpoint/2010/main" val="3507963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missionreadiness.s3.amazonaws.com/wp-content/uploads/MR-NAT-Retreat-Not-an-Option2.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mn-lt"/>
                <a:ea typeface="+mn-ea"/>
                <a:cs typeface="+mn-cs"/>
              </a:rPr>
              <a:t>Thank you so much.  I’m excited</a:t>
            </a:r>
            <a:r>
              <a:rPr lang="en-US" sz="1600" kern="1200" baseline="0" dirty="0" smtClean="0">
                <a:solidFill>
                  <a:schemeClr val="tx1"/>
                </a:solidFill>
                <a:effectLst/>
                <a:latin typeface="+mn-lt"/>
                <a:ea typeface="+mn-ea"/>
                <a:cs typeface="+mn-cs"/>
              </a:rPr>
              <a:t> to talk to you about building a </a:t>
            </a:r>
            <a:r>
              <a:rPr lang="en-US" sz="1600" kern="1200" dirty="0" smtClean="0">
                <a:solidFill>
                  <a:schemeClr val="tx1"/>
                </a:solidFill>
                <a:effectLst/>
                <a:latin typeface="+mn-lt"/>
                <a:ea typeface="+mn-ea"/>
                <a:cs typeface="+mn-cs"/>
              </a:rPr>
              <a:t>Culture of Health here in [insert community]</a:t>
            </a:r>
            <a:r>
              <a:rPr lang="en-US" sz="1600" kern="1200" baseline="0" dirty="0" smtClean="0">
                <a:solidFill>
                  <a:schemeClr val="tx1"/>
                </a:solidFill>
                <a:effectLst/>
                <a:latin typeface="+mn-lt"/>
                <a:ea typeface="+mn-ea"/>
                <a:cs typeface="+mn-cs"/>
              </a:rPr>
              <a:t>– by that I mean enabling everyone to live the healthiest life possible.  It’s something that we can do together. </a:t>
            </a:r>
          </a:p>
          <a:p>
            <a:endParaRPr lang="en-US" sz="1600" kern="1200" baseline="0" dirty="0" smtClean="0">
              <a:solidFill>
                <a:schemeClr val="tx1"/>
              </a:solidFill>
              <a:effectLst/>
              <a:latin typeface="+mn-lt"/>
              <a:ea typeface="+mn-ea"/>
              <a:cs typeface="+mn-cs"/>
            </a:endParaRPr>
          </a:p>
          <a:p>
            <a:r>
              <a:rPr lang="en-US" sz="1600" kern="1200" baseline="0" dirty="0" smtClean="0">
                <a:solidFill>
                  <a:schemeClr val="tx1"/>
                </a:solidFill>
                <a:effectLst/>
                <a:latin typeface="+mn-lt"/>
                <a:ea typeface="+mn-ea"/>
                <a:cs typeface="+mn-cs"/>
              </a:rPr>
              <a:t>I’m here on behalf of the [insert state Action Coalition].  We were established in [insert year] and are a voluntary organization.  I am also [insert professional affiliation]. </a:t>
            </a:r>
            <a:endParaRPr lang="en-US" sz="1600" kern="1200" dirty="0" smtClean="0">
              <a:solidFill>
                <a:schemeClr val="tx1"/>
              </a:solidFill>
              <a:effectLst/>
              <a:latin typeface="+mn-lt"/>
              <a:ea typeface="+mn-ea"/>
              <a:cs typeface="+mn-cs"/>
            </a:endParaRPr>
          </a:p>
          <a:p>
            <a:endParaRPr lang="en-US"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a:t>
            </a:fld>
            <a:endParaRPr lang="en-US"/>
          </a:p>
        </p:txBody>
      </p:sp>
    </p:spTree>
    <p:extLst>
      <p:ext uri="{BB962C8B-B14F-4D97-AF65-F5344CB8AC3E}">
        <p14:creationId xmlns:p14="http://schemas.microsoft.com/office/powerpoint/2010/main" val="4150877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There are some great examples of how nurses are partnering to build healthier communities.  For example, Jennifer </a:t>
            </a:r>
            <a:r>
              <a:rPr lang="en-US" sz="1200" kern="1200" baseline="0" dirty="0" err="1" smtClean="0">
                <a:solidFill>
                  <a:schemeClr val="tx1"/>
                </a:solidFill>
                <a:effectLst/>
                <a:latin typeface="+mn-lt"/>
                <a:ea typeface="+mn-ea"/>
                <a:cs typeface="+mn-cs"/>
              </a:rPr>
              <a:t>Grenier</a:t>
            </a:r>
            <a:r>
              <a:rPr lang="en-US" sz="1200" kern="1200" baseline="0" dirty="0" smtClean="0">
                <a:solidFill>
                  <a:schemeClr val="tx1"/>
                </a:solidFill>
                <a:effectLst/>
                <a:latin typeface="+mn-lt"/>
                <a:ea typeface="+mn-ea"/>
                <a:cs typeface="+mn-cs"/>
              </a:rPr>
              <a:t>, a nurse in Chicago, started the Surplus Project with community partners to reduce food waste at her hospital, and to make sure the hungry get health screenings as well as meals.</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In 2016 alone, 6,000 pounds of food bound for landfills has been turned into 5,600 meals served at food pantries.</a:t>
            </a:r>
          </a:p>
          <a:p>
            <a:endParaRPr lang="en-US" sz="1200" kern="1200" baseline="0" dirty="0" smtClean="0">
              <a:solidFill>
                <a:schemeClr val="tx1"/>
              </a:solidFill>
              <a:effectLst/>
              <a:latin typeface="+mn-lt"/>
              <a:ea typeface="+mn-ea"/>
              <a:cs typeface="+mn-cs"/>
            </a:endParaRPr>
          </a:p>
          <a:p>
            <a:r>
              <a:rPr lang="en-US" sz="1200" kern="1200" baseline="0" dirty="0" err="1" smtClean="0">
                <a:solidFill>
                  <a:schemeClr val="tx1"/>
                </a:solidFill>
                <a:effectLst/>
                <a:latin typeface="+mn-lt"/>
                <a:ea typeface="+mn-ea"/>
                <a:cs typeface="+mn-cs"/>
              </a:rPr>
              <a:t>Grenier</a:t>
            </a:r>
            <a:r>
              <a:rPr lang="en-US" sz="1200" kern="1200" baseline="0" dirty="0" smtClean="0">
                <a:solidFill>
                  <a:schemeClr val="tx1"/>
                </a:solidFill>
                <a:effectLst/>
                <a:latin typeface="+mn-lt"/>
                <a:ea typeface="+mn-ea"/>
                <a:cs typeface="+mn-cs"/>
              </a:rPr>
              <a:t> worked with the director of a local food pantry and with volunteer staff at her hospital to repackage sandwiches, vegetables and lasagna for the food pantry.  She and other </a:t>
            </a:r>
            <a:r>
              <a:rPr lang="en-US" dirty="0" smtClean="0"/>
              <a:t>nurse</a:t>
            </a:r>
            <a:r>
              <a:rPr lang="en-US" baseline="0" dirty="0" smtClean="0"/>
              <a:t> volunteers</a:t>
            </a:r>
            <a:r>
              <a:rPr lang="en-US" dirty="0" smtClean="0"/>
              <a:t> decided to start delivering, along with the meals, blood pressure screenings, nutritional assessments, and body-mass index calculations. When food is served, RNs on The Surplus Project team stand by, literally, to answer health care questions.</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The program was so successful that a local grocery store and a high school also began repackaging food for the food pantry.</a:t>
            </a:r>
          </a:p>
        </p:txBody>
      </p:sp>
      <p:sp>
        <p:nvSpPr>
          <p:cNvPr id="4" name="Slide Number Placeholder 3"/>
          <p:cNvSpPr>
            <a:spLocks noGrp="1"/>
          </p:cNvSpPr>
          <p:nvPr>
            <p:ph type="sldNum" sz="quarter" idx="10"/>
          </p:nvPr>
        </p:nvSpPr>
        <p:spPr/>
        <p:txBody>
          <a:bodyPr/>
          <a:lstStyle/>
          <a:p>
            <a:fld id="{41E8A5FA-1347-42D1-B6F4-FB263AC77D88}" type="slidenum">
              <a:rPr lang="en-US" smtClean="0"/>
              <a:t>10</a:t>
            </a:fld>
            <a:endParaRPr lang="en-US"/>
          </a:p>
        </p:txBody>
      </p:sp>
    </p:spTree>
    <p:extLst>
      <p:ext uri="{BB962C8B-B14F-4D97-AF65-F5344CB8AC3E}">
        <p14:creationId xmlns:p14="http://schemas.microsoft.com/office/powerpoint/2010/main" val="1043828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mn-lt"/>
                <a:ea typeface="+mn-ea"/>
                <a:cs typeface="+mn-cs"/>
              </a:rPr>
              <a:t>In Las Vegas, nurse leaders from the Nevada Action Coalition have partnered with the city’s only urban farm, Vegas Roots Community garden. </a:t>
            </a:r>
            <a:r>
              <a:rPr lang="en-US" sz="1200" kern="1200" dirty="0" smtClean="0">
                <a:solidFill>
                  <a:schemeClr val="tx1"/>
                </a:solidFill>
                <a:effectLst/>
                <a:latin typeface="+mn-lt"/>
                <a:ea typeface="+mn-ea"/>
                <a:cs typeface="+mn-cs"/>
              </a:rPr>
              <a:t>The garden is located in a low-income part of the city. The</a:t>
            </a:r>
            <a:r>
              <a:rPr lang="en-US" sz="1200" kern="1200" baseline="0" dirty="0" smtClean="0">
                <a:solidFill>
                  <a:schemeClr val="tx1"/>
                </a:solidFill>
                <a:effectLst/>
                <a:latin typeface="+mn-lt"/>
                <a:ea typeface="+mn-ea"/>
                <a:cs typeface="+mn-cs"/>
              </a:rPr>
              <a:t> garden already offers much now, including a Buck Truck – a farmer’s market on wheels that visits low-income neighborhoods.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nurses</a:t>
            </a:r>
            <a:r>
              <a:rPr lang="en-US" sz="1200" kern="1200" dirty="0" smtClean="0">
                <a:solidFill>
                  <a:schemeClr val="tx1"/>
                </a:solidFill>
                <a:effectLst/>
                <a:latin typeface="+mn-lt"/>
                <a:ea typeface="+mn-ea"/>
                <a:cs typeface="+mn-cs"/>
              </a:rPr>
              <a:t> are helping the garden to expand the fresh produce in an area with no large grocery stores and few options for healthy food.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They are visiting</a:t>
            </a:r>
            <a:r>
              <a:rPr lang="en-US" sz="1200" kern="1200" baseline="0" dirty="0" smtClean="0">
                <a:solidFill>
                  <a:schemeClr val="tx1"/>
                </a:solidFill>
                <a:effectLst/>
                <a:latin typeface="+mn-lt"/>
                <a:ea typeface="+mn-ea"/>
                <a:cs typeface="+mn-cs"/>
              </a:rPr>
              <a:t> local churches to get congregations involved in the garden and pitching the cause to local businesses. They are also organizing a competitive fundraiser with the region’s nursing schools to raise money to build a larger chicken coop and purchase 24 hens.</a:t>
            </a:r>
            <a:r>
              <a:rPr lang="en-US" sz="1200" kern="1200" dirty="0" smtClean="0">
                <a:solidFill>
                  <a:schemeClr val="tx1"/>
                </a:solidFill>
                <a:effectLst/>
                <a:latin typeface="+mn-lt"/>
                <a:ea typeface="+mn-ea"/>
                <a:cs typeface="+mn-cs"/>
              </a:rPr>
              <a:t> The eggs will be donated</a:t>
            </a:r>
            <a:r>
              <a:rPr lang="en-US" sz="1200" kern="1200" baseline="0" dirty="0" smtClean="0">
                <a:solidFill>
                  <a:schemeClr val="tx1"/>
                </a:solidFill>
                <a:effectLst/>
                <a:latin typeface="+mn-lt"/>
                <a:ea typeface="+mn-ea"/>
                <a:cs typeface="+mn-cs"/>
              </a:rPr>
              <a:t> to needy families.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mn-lt"/>
                <a:ea typeface="+mn-ea"/>
                <a:cs typeface="+mn-cs"/>
              </a:rPr>
              <a:t>[More information is available here: http://campaignforaction.org/roots-success-take-hold-nevada/]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1E8A5FA-1347-42D1-B6F4-FB263AC77D88}" type="slidenum">
              <a:rPr lang="en-US" smtClean="0"/>
              <a:t>11</a:t>
            </a:fld>
            <a:endParaRPr lang="en-US"/>
          </a:p>
        </p:txBody>
      </p:sp>
    </p:spTree>
    <p:extLst>
      <p:ext uri="{BB962C8B-B14F-4D97-AF65-F5344CB8AC3E}">
        <p14:creationId xmlns:p14="http://schemas.microsoft.com/office/powerpoint/2010/main" val="853276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8650">
              <a:defRPr/>
            </a:pPr>
            <a:r>
              <a:rPr lang="en-US" altLang="en-US" dirty="0" smtClean="0"/>
              <a:t>And</a:t>
            </a:r>
            <a:r>
              <a:rPr lang="en-US" altLang="en-US" baseline="0" dirty="0" smtClean="0"/>
              <a:t> other nurse leaders are</a:t>
            </a:r>
            <a:r>
              <a:rPr lang="en-US" altLang="en-US" dirty="0" smtClean="0"/>
              <a:t> </a:t>
            </a:r>
            <a:r>
              <a:rPr lang="en-US" altLang="en-US" dirty="0"/>
              <a:t>part in Vote &amp; Vax, a program that provides flu vaccine on Election </a:t>
            </a:r>
            <a:r>
              <a:rPr lang="en-US" altLang="en-US" dirty="0" smtClean="0"/>
              <a:t>Day.  For example, nurses</a:t>
            </a:r>
            <a:r>
              <a:rPr lang="en-US" altLang="en-US" baseline="0" dirty="0" smtClean="0"/>
              <a:t> in Omaha will offer people who come to vote a flu shot</a:t>
            </a:r>
            <a:r>
              <a:rPr lang="en-US" altLang="en-US" dirty="0" smtClean="0"/>
              <a:t> </a:t>
            </a:r>
            <a:r>
              <a:rPr lang="en-US" altLang="en-US" dirty="0"/>
              <a:t>near four polling places in areas </a:t>
            </a:r>
            <a:r>
              <a:rPr lang="en-US" altLang="en-US" dirty="0" smtClean="0"/>
              <a:t>that </a:t>
            </a:r>
            <a:r>
              <a:rPr lang="en-US" altLang="en-US" dirty="0"/>
              <a:t>experience health disparities.  </a:t>
            </a:r>
            <a:r>
              <a:rPr lang="en-US" altLang="en-US" dirty="0" smtClean="0"/>
              <a:t>Other partners </a:t>
            </a:r>
            <a:r>
              <a:rPr lang="en-US" altLang="en-US" dirty="0"/>
              <a:t>include two Federally Qualified Health Centers, Nebraskans for Civic Reform </a:t>
            </a:r>
            <a:r>
              <a:rPr lang="en-US" altLang="en-US" dirty="0" smtClean="0"/>
              <a:t>led </a:t>
            </a:r>
            <a:r>
              <a:rPr lang="en-US" altLang="en-US" dirty="0"/>
              <a:t>by State Senator Adam </a:t>
            </a:r>
            <a:r>
              <a:rPr lang="en-US" altLang="en-US" dirty="0" err="1"/>
              <a:t>Morefeld</a:t>
            </a:r>
            <a:r>
              <a:rPr lang="en-US" altLang="en-US" dirty="0"/>
              <a:t>, </a:t>
            </a:r>
            <a:r>
              <a:rPr lang="en-US" altLang="en-US" dirty="0" smtClean="0"/>
              <a:t>and the </a:t>
            </a:r>
            <a:r>
              <a:rPr lang="en-US" altLang="en-US" dirty="0"/>
              <a:t>Nebraska Immunization </a:t>
            </a:r>
            <a:r>
              <a:rPr lang="en-US" altLang="en-US" dirty="0" smtClean="0"/>
              <a:t>Taskforce. </a:t>
            </a:r>
            <a:endParaRPr lang="en-US" altLang="en-US" dirty="0"/>
          </a:p>
          <a:p>
            <a:pPr defTabSz="448650">
              <a:defRPr/>
            </a:pPr>
            <a:endParaRPr lang="en-US" altLang="en-US" dirty="0"/>
          </a:p>
          <a:p>
            <a:pPr defTabSz="448650">
              <a:defRPr/>
            </a:pPr>
            <a:r>
              <a:rPr lang="en-US" altLang="en-US" dirty="0"/>
              <a:t>Vote &amp; Vax is a national program. From the 2004 election through election 2010, close to 40,000 flu shots were administered in 44 states and </a:t>
            </a:r>
            <a:r>
              <a:rPr lang="en-US" altLang="en-US" dirty="0" smtClean="0"/>
              <a:t>in </a:t>
            </a:r>
            <a:r>
              <a:rPr lang="en-US" altLang="en-US" dirty="0"/>
              <a:t>DC. About half of those shots went to those who didn’t usually get them.</a:t>
            </a:r>
          </a:p>
          <a:p>
            <a:pPr defTabSz="448650">
              <a:defRPr/>
            </a:pPr>
            <a:endParaRPr lang="en-US" altLang="en-US" dirty="0" smtClean="0"/>
          </a:p>
          <a:p>
            <a:pPr defTabSz="448650">
              <a:defRPr/>
            </a:pPr>
            <a:endParaRPr lang="en-US" altLang="en-US" dirty="0" smtClean="0"/>
          </a:p>
          <a:p>
            <a:pPr defTabSz="448650">
              <a:defRPr/>
            </a:pPr>
            <a:r>
              <a:rPr lang="en-US" altLang="en-US" dirty="0" smtClean="0"/>
              <a:t>[More</a:t>
            </a:r>
            <a:r>
              <a:rPr lang="en-US" altLang="en-US" baseline="0" dirty="0" smtClean="0"/>
              <a:t> info available here: http://voteandvax.org/]</a:t>
            </a:r>
          </a:p>
          <a:p>
            <a:pPr defTabSz="448650">
              <a:defRPr/>
            </a:pPr>
            <a:endParaRPr lang="en-US" altLang="en-US" dirty="0"/>
          </a:p>
          <a:p>
            <a:endParaRPr lang="en-US" dirty="0"/>
          </a:p>
          <a:p>
            <a:endParaRPr lang="en-US" sz="1600"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12</a:t>
            </a:fld>
            <a:endParaRPr lang="en-US"/>
          </a:p>
        </p:txBody>
      </p:sp>
    </p:spTree>
    <p:extLst>
      <p:ext uri="{BB962C8B-B14F-4D97-AF65-F5344CB8AC3E}">
        <p14:creationId xmlns:p14="http://schemas.microsoft.com/office/powerpoint/2010/main" val="3950472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E8A5FA-1347-42D1-B6F4-FB263AC77D88}" type="slidenum">
              <a:rPr lang="en-US" smtClean="0"/>
              <a:t>13</a:t>
            </a:fld>
            <a:endParaRPr lang="en-US"/>
          </a:p>
        </p:txBody>
      </p:sp>
    </p:spTree>
    <p:extLst>
      <p:ext uri="{BB962C8B-B14F-4D97-AF65-F5344CB8AC3E}">
        <p14:creationId xmlns:p14="http://schemas.microsoft.com/office/powerpoint/2010/main" val="30737188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we’d love to talk</a:t>
            </a:r>
            <a:r>
              <a:rPr lang="en-US" baseline="0" dirty="0" smtClean="0"/>
              <a:t> to you and hear your ideas of how we can work together </a:t>
            </a:r>
            <a:r>
              <a:rPr lang="en-US" dirty="0" smtClean="0"/>
              <a:t>to build</a:t>
            </a:r>
            <a:r>
              <a:rPr lang="en-US" baseline="0" dirty="0" smtClean="0"/>
              <a:t> a Culture of Health.  By working together, we can create a healthier place for everyone, and we can leave a lasting legacy to our children and grandchildren.  Thank you.</a:t>
            </a:r>
            <a:endParaRPr lang="en-US" altLang="en-US" sz="1200" dirty="0" smtClean="0"/>
          </a:p>
          <a:p>
            <a:endParaRPr lang="en-US" dirty="0" smtClean="0"/>
          </a:p>
          <a:p>
            <a:r>
              <a:rPr lang="en-US" sz="1200" kern="1200" dirty="0" smtClean="0">
                <a:solidFill>
                  <a:schemeClr val="tx1"/>
                </a:solidFill>
                <a:effectLst/>
                <a:latin typeface="+mn-lt"/>
                <a:ea typeface="+mn-ea"/>
                <a:cs typeface="+mn-cs"/>
              </a:rPr>
              <a:t>Flynn Larsen 2015</a:t>
            </a:r>
            <a:endParaRPr lang="en-US" dirty="0"/>
          </a:p>
        </p:txBody>
      </p:sp>
      <p:sp>
        <p:nvSpPr>
          <p:cNvPr id="4" name="Slide Number Placeholder 3"/>
          <p:cNvSpPr>
            <a:spLocks noGrp="1"/>
          </p:cNvSpPr>
          <p:nvPr>
            <p:ph type="sldNum" sz="quarter" idx="10"/>
          </p:nvPr>
        </p:nvSpPr>
        <p:spPr/>
        <p:txBody>
          <a:bodyPr/>
          <a:lstStyle/>
          <a:p>
            <a:fld id="{41E8A5FA-1347-42D1-B6F4-FB263AC77D88}" type="slidenum">
              <a:rPr lang="en-US" smtClean="0"/>
              <a:t>14</a:t>
            </a:fld>
            <a:endParaRPr lang="en-US"/>
          </a:p>
        </p:txBody>
      </p:sp>
    </p:spTree>
    <p:extLst>
      <p:ext uri="{BB962C8B-B14F-4D97-AF65-F5344CB8AC3E}">
        <p14:creationId xmlns:p14="http://schemas.microsoft.com/office/powerpoint/2010/main" val="529409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Action Coalitions can give their website, email address and perhaps Twitter and Facebook </a:t>
            </a:r>
            <a:endParaRPr lang="en-US" dirty="0"/>
          </a:p>
        </p:txBody>
      </p:sp>
      <p:sp>
        <p:nvSpPr>
          <p:cNvPr id="4" name="Slide Number Placeholder 3"/>
          <p:cNvSpPr>
            <a:spLocks noGrp="1"/>
          </p:cNvSpPr>
          <p:nvPr>
            <p:ph type="sldNum" sz="quarter" idx="10"/>
          </p:nvPr>
        </p:nvSpPr>
        <p:spPr/>
        <p:txBody>
          <a:bodyPr/>
          <a:lstStyle/>
          <a:p>
            <a:fld id="{41E8A5FA-1347-42D1-B6F4-FB263AC77D88}" type="slidenum">
              <a:rPr lang="en-US" smtClean="0"/>
              <a:t>15</a:t>
            </a:fld>
            <a:endParaRPr lang="en-US"/>
          </a:p>
        </p:txBody>
      </p:sp>
    </p:spTree>
    <p:extLst>
      <p:ext uri="{BB962C8B-B14F-4D97-AF65-F5344CB8AC3E}">
        <p14:creationId xmlns:p14="http://schemas.microsoft.com/office/powerpoint/2010/main" val="2289517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In today’s America, too many people’s health is tied to how much money they make, how much school they’ve completed, and the neighborhoods they live in. People’s health has a lot to do with the individual decisions they make – that’s for sure. But the choices that we all make are based on the choices we have. </a:t>
            </a:r>
          </a:p>
          <a:p>
            <a:endParaRPr lang="en-US" sz="1600" dirty="0" smtClean="0"/>
          </a:p>
          <a:p>
            <a:endParaRPr lang="en-US" sz="1600" dirty="0" smtClean="0"/>
          </a:p>
          <a:p>
            <a:endParaRPr lang="en-US" sz="1600" dirty="0"/>
          </a:p>
        </p:txBody>
      </p:sp>
      <p:sp>
        <p:nvSpPr>
          <p:cNvPr id="4" name="Slide Number Placeholder 3"/>
          <p:cNvSpPr>
            <a:spLocks noGrp="1"/>
          </p:cNvSpPr>
          <p:nvPr>
            <p:ph type="sldNum" sz="quarter" idx="10"/>
          </p:nvPr>
        </p:nvSpPr>
        <p:spPr/>
        <p:txBody>
          <a:bodyPr/>
          <a:lstStyle/>
          <a:p>
            <a:pPr>
              <a:defRPr/>
            </a:pPr>
            <a:fld id="{8534EF41-5AB4-4F3B-9CB2-71A30C75547E}" type="slidenum">
              <a:rPr lang="en-US" smtClean="0"/>
              <a:pPr>
                <a:defRPr/>
              </a:pPr>
              <a:t>2</a:t>
            </a:fld>
            <a:endParaRPr lang="en-US" dirty="0"/>
          </a:p>
        </p:txBody>
      </p:sp>
    </p:spTree>
    <p:extLst>
      <p:ext uri="{BB962C8B-B14F-4D97-AF65-F5344CB8AC3E}">
        <p14:creationId xmlns:p14="http://schemas.microsoft.com/office/powerpoint/2010/main" val="1630585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These social determinants</a:t>
            </a:r>
            <a:r>
              <a:rPr lang="en-US" sz="1600" baseline="0" dirty="0" smtClean="0"/>
              <a:t> of health, including p</a:t>
            </a:r>
            <a:r>
              <a:rPr lang="en-US" sz="1600" dirty="0" smtClean="0"/>
              <a:t>overty, inequity, violence, poor housing, lack of a good education, lack of jobs, lack of access to healthy food or safe places to play –</a:t>
            </a:r>
            <a:r>
              <a:rPr lang="en-US" sz="1600" baseline="0" dirty="0" smtClean="0"/>
              <a:t> </a:t>
            </a:r>
            <a:r>
              <a:rPr lang="en-US" sz="1600" dirty="0" smtClean="0"/>
              <a:t>are responsible for an estimated 80 percent of all illnesses; only 20 percent can be attributed to biological causes alone.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Source:</a:t>
            </a:r>
            <a:r>
              <a:rPr lang="en-US" sz="1600" baseline="0" dirty="0" smtClean="0"/>
              <a:t> </a:t>
            </a:r>
            <a:r>
              <a:rPr lang="en-US" sz="1600" dirty="0" err="1" smtClean="0"/>
              <a:t>Braveman</a:t>
            </a:r>
            <a:r>
              <a:rPr lang="en-US" sz="1600" dirty="0" smtClean="0"/>
              <a:t>, P., &amp; Gottlieb, L. (2014). The social determinants of health: it's time to consider the causes of the causes. </a:t>
            </a:r>
            <a:r>
              <a:rPr lang="en-US" sz="1600" i="1" dirty="0" smtClean="0"/>
              <a:t>Public Health Reports</a:t>
            </a:r>
            <a:r>
              <a:rPr lang="en-US" sz="1600" dirty="0" smtClean="0"/>
              <a:t>, </a:t>
            </a:r>
            <a:r>
              <a:rPr lang="en-US" sz="1600" i="1" dirty="0" smtClean="0"/>
              <a:t>129</a:t>
            </a:r>
            <a:r>
              <a:rPr lang="en-US" sz="1600" dirty="0" smtClean="0"/>
              <a:t>.</a:t>
            </a:r>
          </a:p>
          <a:p>
            <a:endParaRPr lang="en-US" sz="1600" dirty="0"/>
          </a:p>
        </p:txBody>
      </p:sp>
      <p:sp>
        <p:nvSpPr>
          <p:cNvPr id="4" name="Slide Number Placeholder 3"/>
          <p:cNvSpPr>
            <a:spLocks noGrp="1"/>
          </p:cNvSpPr>
          <p:nvPr>
            <p:ph type="sldNum" sz="quarter" idx="10"/>
          </p:nvPr>
        </p:nvSpPr>
        <p:spPr/>
        <p:txBody>
          <a:bodyPr/>
          <a:lstStyle/>
          <a:p>
            <a:fld id="{41E8A5FA-1347-42D1-B6F4-FB263AC77D88}" type="slidenum">
              <a:rPr lang="en-US" smtClean="0"/>
              <a:t>3</a:t>
            </a:fld>
            <a:endParaRPr lang="en-US"/>
          </a:p>
        </p:txBody>
      </p:sp>
    </p:spTree>
    <p:extLst>
      <p:ext uri="{BB962C8B-B14F-4D97-AF65-F5344CB8AC3E}">
        <p14:creationId xmlns:p14="http://schemas.microsoft.com/office/powerpoint/2010/main" val="214359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mn-lt"/>
                <a:ea typeface="+mn-ea"/>
                <a:cs typeface="+mn-cs"/>
              </a:rPr>
              <a:t>And</a:t>
            </a:r>
            <a:r>
              <a:rPr lang="en-US" sz="1600" kern="1200" baseline="0" dirty="0" smtClean="0">
                <a:solidFill>
                  <a:schemeClr val="tx1"/>
                </a:solidFill>
                <a:effectLst/>
                <a:latin typeface="+mn-lt"/>
                <a:ea typeface="+mn-ea"/>
                <a:cs typeface="+mn-cs"/>
              </a:rPr>
              <a:t> as a nation, w</a:t>
            </a:r>
            <a:r>
              <a:rPr lang="en-US" sz="1600" kern="1200" dirty="0" smtClean="0">
                <a:solidFill>
                  <a:schemeClr val="tx1"/>
                </a:solidFill>
                <a:effectLst/>
                <a:latin typeface="+mn-lt"/>
                <a:ea typeface="+mn-ea"/>
                <a:cs typeface="+mn-cs"/>
              </a:rPr>
              <a:t>e’re not as healthy as we think we are. Too many of our children are still overweight or obese.  And that means they’re facing the specter of a lifetime of chronic disease. </a:t>
            </a:r>
          </a:p>
          <a:p>
            <a:r>
              <a:rPr lang="en-US" sz="1600" kern="1200" dirty="0" smtClean="0">
                <a:solidFill>
                  <a:schemeClr val="tx1"/>
                </a:solidFill>
                <a:effectLst/>
                <a:latin typeface="+mn-lt"/>
                <a:ea typeface="+mn-ea"/>
                <a:cs typeface="+mn-cs"/>
              </a:rPr>
              <a:t> </a:t>
            </a:r>
          </a:p>
          <a:p>
            <a:r>
              <a:rPr lang="en-US" sz="1600" kern="1200" dirty="0" smtClean="0">
                <a:solidFill>
                  <a:schemeClr val="tx1"/>
                </a:solidFill>
                <a:effectLst/>
                <a:latin typeface="+mn-lt"/>
                <a:ea typeface="+mn-ea"/>
                <a:cs typeface="+mn-cs"/>
              </a:rPr>
              <a:t>In fact, right now, a shocking 75 percent of America’s young adults are too fat, too poorly educated or too tied up in the criminal system to serve in the military.* </a:t>
            </a:r>
          </a:p>
          <a:p>
            <a:r>
              <a:rPr lang="en-US" sz="1600" kern="1200" dirty="0" smtClean="0">
                <a:solidFill>
                  <a:schemeClr val="tx1"/>
                </a:solidFill>
                <a:effectLst/>
                <a:latin typeface="+mn-lt"/>
                <a:ea typeface="+mn-ea"/>
                <a:cs typeface="+mn-cs"/>
              </a:rPr>
              <a:t> </a:t>
            </a:r>
          </a:p>
          <a:p>
            <a:r>
              <a:rPr lang="en-US" sz="1600" kern="1200" dirty="0" smtClean="0">
                <a:solidFill>
                  <a:schemeClr val="tx1"/>
                </a:solidFill>
                <a:effectLst/>
                <a:latin typeface="+mn-lt"/>
                <a:ea typeface="+mn-ea"/>
                <a:cs typeface="+mn-cs"/>
              </a:rPr>
              <a:t>Research warns that if we don’t do something about our kids’ weight now, they will be the first generation in American history to live shorter and sicker lives than their parents.</a:t>
            </a:r>
          </a:p>
          <a:p>
            <a:r>
              <a:rPr lang="en-US" sz="1600" kern="1200" dirty="0" smtClean="0">
                <a:solidFill>
                  <a:schemeClr val="tx1"/>
                </a:solidFill>
                <a:effectLst/>
                <a:latin typeface="+mn-lt"/>
                <a:ea typeface="+mn-ea"/>
                <a:cs typeface="+mn-cs"/>
              </a:rPr>
              <a:t> </a:t>
            </a:r>
          </a:p>
          <a:p>
            <a:r>
              <a:rPr lang="en-US" sz="1600" kern="1200" dirty="0" smtClean="0">
                <a:solidFill>
                  <a:schemeClr val="tx1"/>
                </a:solidFill>
                <a:effectLst/>
                <a:latin typeface="+mn-lt"/>
                <a:ea typeface="+mn-ea"/>
                <a:cs typeface="+mn-cs"/>
              </a:rPr>
              <a:t>One of every two deaths in this country is still linked to chronic diseases like diabetes, heart disease and stroke.** </a:t>
            </a:r>
          </a:p>
          <a:p>
            <a:endParaRPr lang="en-US" sz="1600" kern="1200" dirty="0" smtClean="0">
              <a:solidFill>
                <a:schemeClr val="tx1"/>
              </a:solidFill>
              <a:effectLst/>
              <a:latin typeface="+mn-lt"/>
              <a:ea typeface="+mn-ea"/>
              <a:cs typeface="+mn-cs"/>
            </a:endParaRPr>
          </a:p>
          <a:p>
            <a:endParaRPr lang="en-US" sz="2000" dirty="0" smtClean="0"/>
          </a:p>
          <a:p>
            <a:endParaRPr lang="en-US" sz="16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Source: </a:t>
            </a:r>
            <a:r>
              <a:rPr lang="en-US" sz="1200" kern="1200" dirty="0" smtClean="0">
                <a:solidFill>
                  <a:schemeClr val="tx1"/>
                </a:solidFill>
                <a:effectLst/>
                <a:latin typeface="+mn-lt"/>
                <a:ea typeface="+mn-ea"/>
                <a:cs typeface="+mn-cs"/>
              </a:rPr>
              <a:t>Mission Readiness. 2014. </a:t>
            </a:r>
            <a:r>
              <a:rPr lang="en-US" sz="1200" i="1" kern="1200" dirty="0" smtClean="0">
                <a:solidFill>
                  <a:schemeClr val="tx1"/>
                </a:solidFill>
                <a:effectLst/>
                <a:latin typeface="+mn-lt"/>
                <a:ea typeface="+mn-ea"/>
                <a:cs typeface="+mn-cs"/>
              </a:rPr>
              <a:t>Retreat Is Not an Option. </a:t>
            </a:r>
            <a:r>
              <a:rPr lang="en-US" sz="1200" kern="1200" dirty="0" smtClean="0">
                <a:solidFill>
                  <a:schemeClr val="tx1"/>
                </a:solidFill>
                <a:effectLst/>
                <a:latin typeface="+mn-lt"/>
                <a:ea typeface="+mn-ea"/>
                <a:cs typeface="+mn-cs"/>
              </a:rPr>
              <a:t>Washington, D.C. Available at: </a:t>
            </a:r>
            <a:r>
              <a:rPr lang="en-US" sz="1200" u="sng" kern="1200" dirty="0" smtClean="0">
                <a:solidFill>
                  <a:schemeClr val="tx1"/>
                </a:solidFill>
                <a:effectLst/>
                <a:latin typeface="+mn-lt"/>
                <a:ea typeface="+mn-ea"/>
                <a:cs typeface="+mn-cs"/>
                <a:hlinkClick r:id="rId3"/>
              </a:rPr>
              <a:t>http://missionreadiness.s3.amazonaws.com/wp-content/uploads/MR-NAT-Retreat-Not-an-Option2.pdf</a:t>
            </a:r>
            <a:endParaRPr lang="en-US" sz="1200" kern="1200" dirty="0" smtClean="0">
              <a:solidFill>
                <a:schemeClr val="tx1"/>
              </a:solidFill>
              <a:effectLst/>
              <a:latin typeface="+mn-lt"/>
              <a:ea typeface="+mn-ea"/>
              <a:cs typeface="+mn-cs"/>
            </a:endParaRPr>
          </a:p>
          <a:p>
            <a:r>
              <a:rPr lang="en-US" sz="1200" b="0" i="0" u="none" strike="noStrike" kern="1200" baseline="0" dirty="0" smtClean="0">
                <a:solidFill>
                  <a:schemeClr val="tx1"/>
                </a:solidFill>
                <a:latin typeface="+mn-lt"/>
                <a:ea typeface="+mn-ea"/>
                <a:cs typeface="+mn-cs"/>
              </a:rPr>
              <a:t>Source: Woolf SH and </a:t>
            </a:r>
            <a:r>
              <a:rPr lang="en-US" sz="1200" b="0" i="0" u="none" strike="noStrike" kern="1200" baseline="0" dirty="0" err="1" smtClean="0">
                <a:solidFill>
                  <a:schemeClr val="tx1"/>
                </a:solidFill>
                <a:latin typeface="+mn-lt"/>
                <a:ea typeface="+mn-ea"/>
                <a:cs typeface="+mn-cs"/>
              </a:rPr>
              <a:t>Laudan</a:t>
            </a:r>
            <a:r>
              <a:rPr lang="en-US" sz="1200" b="0" i="0" u="none" strike="noStrike" kern="1200" baseline="0" dirty="0" smtClean="0">
                <a:solidFill>
                  <a:schemeClr val="tx1"/>
                </a:solidFill>
                <a:latin typeface="+mn-lt"/>
                <a:ea typeface="+mn-ea"/>
                <a:cs typeface="+mn-cs"/>
              </a:rPr>
              <a:t> A, eds. </a:t>
            </a:r>
            <a:r>
              <a:rPr lang="en-US" sz="1200" b="0" i="1" u="none" strike="noStrike" kern="1200" baseline="0" dirty="0" smtClean="0">
                <a:solidFill>
                  <a:schemeClr val="tx1"/>
                </a:solidFill>
                <a:latin typeface="+mn-lt"/>
                <a:ea typeface="+mn-ea"/>
                <a:cs typeface="+mn-cs"/>
              </a:rPr>
              <a:t>U.S. Health in International Perspective: Shorter Lives, Poorer Health</a:t>
            </a:r>
            <a:r>
              <a:rPr lang="en-US" sz="1200" b="0" i="0" u="none" strike="noStrike" kern="1200" baseline="0" dirty="0" smtClean="0">
                <a:solidFill>
                  <a:schemeClr val="tx1"/>
                </a:solidFill>
                <a:latin typeface="+mn-lt"/>
                <a:ea typeface="+mn-ea"/>
                <a:cs typeface="+mn-cs"/>
              </a:rPr>
              <a:t>. Washington: National</a:t>
            </a:r>
          </a:p>
          <a:p>
            <a:r>
              <a:rPr lang="en-US" sz="1200" b="0" i="0" u="none" strike="noStrike" kern="1200" baseline="0" dirty="0" smtClean="0">
                <a:solidFill>
                  <a:schemeClr val="tx1"/>
                </a:solidFill>
                <a:latin typeface="+mn-lt"/>
                <a:ea typeface="+mn-ea"/>
                <a:cs typeface="+mn-cs"/>
              </a:rPr>
              <a:t>Academies Press; 2013, </a:t>
            </a:r>
            <a:r>
              <a:rPr lang="en-US" sz="1200" b="0" i="1" u="none" strike="noStrike" kern="1200" baseline="0" dirty="0" smtClean="0">
                <a:solidFill>
                  <a:schemeClr val="tx1"/>
                </a:solidFill>
                <a:latin typeface="+mn-lt"/>
                <a:ea typeface="+mn-ea"/>
                <a:cs typeface="+mn-cs"/>
              </a:rPr>
              <a:t>www.ncbi.nlm.nih.gov/books/NBK154476/</a:t>
            </a:r>
            <a:endParaRPr lang="en-US" sz="1600" dirty="0"/>
          </a:p>
        </p:txBody>
      </p:sp>
      <p:sp>
        <p:nvSpPr>
          <p:cNvPr id="4" name="Slide Number Placeholder 3"/>
          <p:cNvSpPr>
            <a:spLocks noGrp="1"/>
          </p:cNvSpPr>
          <p:nvPr>
            <p:ph type="sldNum" sz="quarter" idx="10"/>
          </p:nvPr>
        </p:nvSpPr>
        <p:spPr/>
        <p:txBody>
          <a:bodyPr/>
          <a:lstStyle/>
          <a:p>
            <a:pPr>
              <a:defRPr/>
            </a:pPr>
            <a:fld id="{8534EF41-5AB4-4F3B-9CB2-71A30C75547E}" type="slidenum">
              <a:rPr lang="en-US" smtClean="0"/>
              <a:pPr>
                <a:defRPr/>
              </a:pPr>
              <a:t>4</a:t>
            </a:fld>
            <a:endParaRPr lang="en-US" dirty="0"/>
          </a:p>
        </p:txBody>
      </p:sp>
    </p:spTree>
    <p:extLst>
      <p:ext uri="{BB962C8B-B14F-4D97-AF65-F5344CB8AC3E}">
        <p14:creationId xmlns:p14="http://schemas.microsoft.com/office/powerpoint/2010/main" val="559110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These problems are compounded if you are poor or a member of a minority group. Your zip code may be a better indicator of your health than your genetics. For example, babies born to mothers in Maryland's Montgomery County and Virginia's Arlington and Fairfax Counties can expect to live six to eight years longer than babies born to mothers in Washington, D.C.--just a few subway stops away.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kern="1200" dirty="0" smtClean="0">
              <a:solidFill>
                <a:schemeClr val="tx1"/>
              </a:solidFill>
              <a:effectLst/>
              <a:latin typeface="+mn-lt"/>
              <a:ea typeface="+mn-ea"/>
              <a:cs typeface="+mn-cs"/>
            </a:endParaRPr>
          </a:p>
          <a:p>
            <a:endParaRPr lang="en-US" sz="1600" kern="1200" dirty="0" smtClean="0">
              <a:solidFill>
                <a:schemeClr val="tx1"/>
              </a:solidFill>
              <a:effectLst/>
              <a:latin typeface="+mn-lt"/>
              <a:ea typeface="+mn-ea"/>
              <a:cs typeface="+mn-cs"/>
            </a:endParaRPr>
          </a:p>
          <a:p>
            <a:endParaRPr lang="en-US" sz="1600" kern="1200" dirty="0" smtClean="0">
              <a:solidFill>
                <a:schemeClr val="tx1"/>
              </a:solidFill>
              <a:effectLst/>
              <a:latin typeface="+mn-lt"/>
              <a:ea typeface="+mn-ea"/>
              <a:cs typeface="+mn-cs"/>
            </a:endParaRPr>
          </a:p>
          <a:p>
            <a:r>
              <a:rPr lang="en-US" sz="1600" kern="1200" dirty="0" smtClean="0">
                <a:solidFill>
                  <a:schemeClr val="tx1"/>
                </a:solidFill>
                <a:effectLst/>
                <a:latin typeface="+mn-lt"/>
                <a:ea typeface="+mn-ea"/>
                <a:cs typeface="+mn-cs"/>
              </a:rPr>
              <a:t>Source: </a:t>
            </a:r>
            <a:r>
              <a:rPr lang="en-US" sz="1200" b="0" i="0" u="none" strike="noStrike" kern="1200" baseline="0" dirty="0" smtClean="0">
                <a:solidFill>
                  <a:schemeClr val="tx1"/>
                </a:solidFill>
                <a:latin typeface="+mn-lt"/>
                <a:ea typeface="+mn-ea"/>
                <a:cs typeface="+mn-cs"/>
              </a:rPr>
              <a:t>Arkin E, </a:t>
            </a:r>
            <a:r>
              <a:rPr lang="en-US" sz="1200" b="0" i="0" u="none" strike="noStrike" kern="1200" baseline="0" dirty="0" err="1" smtClean="0">
                <a:solidFill>
                  <a:schemeClr val="tx1"/>
                </a:solidFill>
                <a:latin typeface="+mn-lt"/>
                <a:ea typeface="+mn-ea"/>
                <a:cs typeface="+mn-cs"/>
              </a:rPr>
              <a:t>Braveman</a:t>
            </a:r>
            <a:r>
              <a:rPr lang="en-US" sz="1200" b="0" i="0" u="none" strike="noStrike" kern="1200" baseline="0" dirty="0" smtClean="0">
                <a:solidFill>
                  <a:schemeClr val="tx1"/>
                </a:solidFill>
                <a:latin typeface="+mn-lt"/>
                <a:ea typeface="+mn-ea"/>
                <a:cs typeface="+mn-cs"/>
              </a:rPr>
              <a:t> P, </a:t>
            </a:r>
            <a:r>
              <a:rPr lang="en-US" sz="1200" b="0" i="0" u="none" strike="noStrike" kern="1200" baseline="0" dirty="0" err="1" smtClean="0">
                <a:solidFill>
                  <a:schemeClr val="tx1"/>
                </a:solidFill>
                <a:latin typeface="+mn-lt"/>
                <a:ea typeface="+mn-ea"/>
                <a:cs typeface="+mn-cs"/>
              </a:rPr>
              <a:t>Egerter</a:t>
            </a:r>
            <a:r>
              <a:rPr lang="en-US" sz="1200" b="0" i="0" u="none" strike="noStrike" kern="1200" baseline="0" dirty="0" smtClean="0">
                <a:solidFill>
                  <a:schemeClr val="tx1"/>
                </a:solidFill>
                <a:latin typeface="+mn-lt"/>
                <a:ea typeface="+mn-ea"/>
                <a:cs typeface="+mn-cs"/>
              </a:rPr>
              <a:t> S, Williams D (eds.) </a:t>
            </a:r>
            <a:r>
              <a:rPr lang="en-US" sz="1200" b="0" i="1" u="none" strike="noStrike" kern="1200" baseline="0" dirty="0" smtClean="0">
                <a:solidFill>
                  <a:schemeClr val="tx1"/>
                </a:solidFill>
                <a:latin typeface="+mn-lt"/>
                <a:ea typeface="+mn-ea"/>
                <a:cs typeface="+mn-cs"/>
              </a:rPr>
              <a:t>Time to Act: Investing in the Health of Our Children and Communities</a:t>
            </a:r>
            <a:r>
              <a:rPr lang="en-US" sz="1200" b="0" i="0" u="none" strike="noStrike" kern="1200" baseline="0" dirty="0" smtClean="0">
                <a:solidFill>
                  <a:schemeClr val="tx1"/>
                </a:solidFill>
                <a:latin typeface="+mn-lt"/>
                <a:ea typeface="+mn-ea"/>
                <a:cs typeface="+mn-cs"/>
              </a:rPr>
              <a:t>. Princeton, N.J.: Robert Wood Johnson Foundation Commission to Build a Healthier America; 2014, p. 90.</a:t>
            </a:r>
            <a:endParaRPr lang="en-US" sz="1600" kern="1200" dirty="0" smtClean="0">
              <a:solidFill>
                <a:schemeClr val="tx1"/>
              </a:solidFill>
              <a:effectLst/>
              <a:latin typeface="+mn-lt"/>
              <a:ea typeface="+mn-ea"/>
              <a:cs typeface="+mn-cs"/>
            </a:endParaRPr>
          </a:p>
          <a:p>
            <a:endParaRPr lang="en-US" sz="1600" dirty="0" smtClean="0"/>
          </a:p>
          <a:p>
            <a:r>
              <a:rPr lang="en-US" sz="1600" dirty="0" smtClean="0"/>
              <a:t>[You</a:t>
            </a:r>
            <a:r>
              <a:rPr lang="en-US" sz="1600" baseline="0" dirty="0" smtClean="0"/>
              <a:t> can see maps for other metro areas here: http://www.societyhealth.vcu.edu/work/the-projects/mapping-life-expectancy.html]</a:t>
            </a:r>
            <a:endParaRPr lang="en-US" sz="1600" dirty="0"/>
          </a:p>
        </p:txBody>
      </p:sp>
      <p:sp>
        <p:nvSpPr>
          <p:cNvPr id="4" name="Slide Number Placeholder 3"/>
          <p:cNvSpPr>
            <a:spLocks noGrp="1"/>
          </p:cNvSpPr>
          <p:nvPr>
            <p:ph type="sldNum" sz="quarter" idx="10"/>
          </p:nvPr>
        </p:nvSpPr>
        <p:spPr/>
        <p:txBody>
          <a:bodyPr/>
          <a:lstStyle/>
          <a:p>
            <a:pPr>
              <a:defRPr/>
            </a:pPr>
            <a:fld id="{8534EF41-5AB4-4F3B-9CB2-71A30C75547E}" type="slidenum">
              <a:rPr lang="en-US" smtClean="0"/>
              <a:pPr>
                <a:defRPr/>
              </a:pPr>
              <a:t>5</a:t>
            </a:fld>
            <a:endParaRPr lang="en-US" dirty="0"/>
          </a:p>
        </p:txBody>
      </p:sp>
    </p:spTree>
    <p:extLst>
      <p:ext uri="{BB962C8B-B14F-4D97-AF65-F5344CB8AC3E}">
        <p14:creationId xmlns:p14="http://schemas.microsoft.com/office/powerpoint/2010/main" val="720812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448650">
              <a:lnSpc>
                <a:spcPct val="150000"/>
              </a:lnSpc>
              <a:defRPr/>
            </a:pPr>
            <a:r>
              <a:rPr lang="en-US" sz="1600" dirty="0" smtClean="0"/>
              <a:t>That’s why we need to build a Culture of Health. Building </a:t>
            </a:r>
            <a:r>
              <a:rPr lang="en-US" sz="1600" dirty="0"/>
              <a:t>a Culture of Health is a movement </a:t>
            </a:r>
            <a:r>
              <a:rPr lang="en-US" sz="1600" dirty="0" smtClean="0"/>
              <a:t>led</a:t>
            </a:r>
            <a:r>
              <a:rPr lang="en-US" sz="1600" baseline="0" dirty="0" smtClean="0"/>
              <a:t> by the Robert Wood Johnson Foundation and shared with others to </a:t>
            </a:r>
            <a:r>
              <a:rPr lang="en-US" sz="1600" dirty="0" smtClean="0"/>
              <a:t>take </a:t>
            </a:r>
            <a:r>
              <a:rPr lang="en-US" sz="1600" dirty="0"/>
              <a:t>on one of the most pervasive challenges of our time: improving the health and well-being of everyone in America. A Culture of Health places well-being at the center of every aspect of life, so that </a:t>
            </a:r>
            <a:r>
              <a:rPr lang="en-US" sz="1600" i="1" dirty="0"/>
              <a:t>all </a:t>
            </a:r>
            <a:r>
              <a:rPr lang="en-US" sz="1600" dirty="0"/>
              <a:t>communities can flourish and </a:t>
            </a:r>
            <a:r>
              <a:rPr lang="en-US" sz="1600" i="1" dirty="0"/>
              <a:t>all </a:t>
            </a:r>
            <a:r>
              <a:rPr lang="en-US" sz="1600" dirty="0"/>
              <a:t>individuals thrive, regardless of race, creed, income, or location. It’s built on the premise that everyone deserves to live the healthiest life possible</a:t>
            </a:r>
            <a:r>
              <a:rPr lang="en-US" sz="1600" dirty="0" smtClean="0"/>
              <a:t>.</a:t>
            </a:r>
          </a:p>
          <a:p>
            <a:pPr defTabSz="448650">
              <a:lnSpc>
                <a:spcPct val="150000"/>
              </a:lnSpc>
              <a:defRPr/>
            </a:pPr>
            <a:endParaRPr lang="en-US" sz="1600" dirty="0" smtClean="0"/>
          </a:p>
          <a:p>
            <a:pPr>
              <a:lnSpc>
                <a:spcPct val="150000"/>
              </a:lnSpc>
            </a:pPr>
            <a:endParaRPr lang="en-US" sz="1600" b="1" dirty="0"/>
          </a:p>
          <a:p>
            <a:pPr defTabSz="448650">
              <a:lnSpc>
                <a:spcPct val="150000"/>
              </a:lnSpc>
              <a:defRPr/>
            </a:pPr>
            <a:endParaRPr lang="en-US" sz="1600" dirty="0"/>
          </a:p>
        </p:txBody>
      </p:sp>
      <p:sp>
        <p:nvSpPr>
          <p:cNvPr id="4" name="Slide Number Placeholder 3"/>
          <p:cNvSpPr>
            <a:spLocks noGrp="1"/>
          </p:cNvSpPr>
          <p:nvPr>
            <p:ph type="sldNum" sz="quarter" idx="10"/>
          </p:nvPr>
        </p:nvSpPr>
        <p:spPr/>
        <p:txBody>
          <a:bodyPr/>
          <a:lstStyle/>
          <a:p>
            <a:pPr>
              <a:defRPr/>
            </a:pPr>
            <a:fld id="{A15EA054-CCD5-4934-AE18-6A77CB4D3EE2}" type="slidenum">
              <a:rPr lang="en-US" smtClean="0"/>
              <a:pPr>
                <a:defRPr/>
              </a:pPr>
              <a:t>6</a:t>
            </a:fld>
            <a:endParaRPr lang="en-US" dirty="0"/>
          </a:p>
        </p:txBody>
      </p:sp>
    </p:spTree>
    <p:extLst>
      <p:ext uri="{BB962C8B-B14F-4D97-AF65-F5344CB8AC3E}">
        <p14:creationId xmlns:p14="http://schemas.microsoft.com/office/powerpoint/2010/main" val="2880054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mn-lt"/>
                <a:ea typeface="+mn-ea"/>
                <a:cs typeface="+mn-cs"/>
              </a:rPr>
              <a:t>If we want everyone in America to be able to lead a healthy life, we need to address all of the factors that affect health.</a:t>
            </a:r>
          </a:p>
          <a:p>
            <a:r>
              <a:rPr lang="en-US" sz="1600" kern="1200" dirty="0" smtClean="0">
                <a:solidFill>
                  <a:schemeClr val="tx1"/>
                </a:solidFill>
                <a:effectLst/>
                <a:latin typeface="+mn-lt"/>
                <a:ea typeface="+mn-ea"/>
                <a:cs typeface="+mn-cs"/>
              </a:rPr>
              <a:t> </a:t>
            </a:r>
          </a:p>
          <a:p>
            <a:r>
              <a:rPr lang="en-US" sz="1600" kern="1200" dirty="0" smtClean="0">
                <a:solidFill>
                  <a:schemeClr val="tx1"/>
                </a:solidFill>
                <a:effectLst/>
                <a:latin typeface="+mn-lt"/>
                <a:ea typeface="+mn-ea"/>
                <a:cs typeface="+mn-cs"/>
              </a:rPr>
              <a:t>To do so, we must shift towards a society that places everyone's health and well-being at the center of every aspect of life - including in areas that we may not traditionally associate with healthy living, such as city and urban design, public transportation, and education. That means we need to partner groups like yours, and </a:t>
            </a:r>
            <a:r>
              <a:rPr lang="en-US" sz="1600" kern="1200" baseline="0" dirty="0" smtClean="0">
                <a:solidFill>
                  <a:schemeClr val="tx1"/>
                </a:solidFill>
                <a:effectLst/>
                <a:latin typeface="+mn-lt"/>
                <a:ea typeface="+mn-ea"/>
                <a:cs typeface="+mn-cs"/>
              </a:rPr>
              <a:t>[give examples of local Action Coalition’s partnerships, or examples of local stakeholders/business that are important to the community]</a:t>
            </a:r>
          </a:p>
          <a:p>
            <a:endParaRPr lang="en-US" sz="1600" kern="1200" dirty="0" smtClean="0">
              <a:solidFill>
                <a:schemeClr val="tx1"/>
              </a:solidFill>
              <a:effectLst/>
              <a:latin typeface="+mn-lt"/>
              <a:ea typeface="+mn-ea"/>
              <a:cs typeface="+mn-cs"/>
            </a:endParaRPr>
          </a:p>
          <a:p>
            <a:endParaRPr lang="en-US" sz="1600"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7</a:t>
            </a:fld>
            <a:endParaRPr lang="en-US"/>
          </a:p>
        </p:txBody>
      </p:sp>
    </p:spTree>
    <p:extLst>
      <p:ext uri="{BB962C8B-B14F-4D97-AF65-F5344CB8AC3E}">
        <p14:creationId xmlns:p14="http://schemas.microsoft.com/office/powerpoint/2010/main" val="1099191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903976" eaLnBrk="0" fontAlgn="base" hangingPunct="0">
              <a:spcBef>
                <a:spcPct val="30000"/>
              </a:spcBef>
              <a:spcAft>
                <a:spcPct val="0"/>
              </a:spcAft>
              <a:defRPr/>
            </a:pPr>
            <a:r>
              <a:rPr lang="en-US" sz="1600" dirty="0" smtClean="0"/>
              <a:t>As nurses, we recognize the role we can play in this movement. Nurses are repeatedly ranked the most</a:t>
            </a:r>
            <a:r>
              <a:rPr lang="en-US" sz="1600" baseline="0" dirty="0" smtClean="0"/>
              <a:t> trusted health professional, and they </a:t>
            </a:r>
            <a:r>
              <a:rPr lang="en-US" sz="1600" dirty="0" smtClean="0"/>
              <a:t>make up the largest segment of the health and health care workforce.</a:t>
            </a:r>
            <a:r>
              <a:rPr lang="en-US" sz="1600" baseline="0" dirty="0" smtClean="0"/>
              <a:t> T</a:t>
            </a:r>
            <a:r>
              <a:rPr lang="en-US" sz="1600" dirty="0" smtClean="0"/>
              <a:t>hey spend the most time with people, families and communities.  Nurses</a:t>
            </a:r>
            <a:r>
              <a:rPr lang="en-US" sz="1600" baseline="0" dirty="0" smtClean="0"/>
              <a:t> </a:t>
            </a:r>
            <a:r>
              <a:rPr lang="en-US" sz="1600" dirty="0" smtClean="0"/>
              <a:t>promote </a:t>
            </a:r>
            <a:r>
              <a:rPr lang="en-US" sz="1600" dirty="0"/>
              <a:t>prevention and wellness </a:t>
            </a:r>
            <a:r>
              <a:rPr lang="en-US" sz="1600" dirty="0" smtClean="0"/>
              <a:t>and provide </a:t>
            </a:r>
            <a:r>
              <a:rPr lang="en-US" sz="1600" dirty="0"/>
              <a:t>population-focused services to entire communities. </a:t>
            </a:r>
          </a:p>
          <a:p>
            <a:pPr defTabSz="903976" eaLnBrk="0" fontAlgn="base" hangingPunct="0">
              <a:spcBef>
                <a:spcPct val="30000"/>
              </a:spcBef>
              <a:spcAft>
                <a:spcPct val="0"/>
              </a:spcAft>
              <a:defRPr/>
            </a:pPr>
            <a:endParaRPr lang="en-US" sz="1600" dirty="0"/>
          </a:p>
          <a:p>
            <a:pPr defTabSz="903976" eaLnBrk="0" fontAlgn="base" hangingPunct="0">
              <a:spcBef>
                <a:spcPct val="30000"/>
              </a:spcBef>
              <a:spcAft>
                <a:spcPct val="0"/>
              </a:spcAft>
              <a:defRPr/>
            </a:pPr>
            <a:r>
              <a:rPr lang="en-US" sz="1600" dirty="0" smtClean="0"/>
              <a:t>Here in [insert</a:t>
            </a:r>
            <a:r>
              <a:rPr lang="en-US" sz="1600" baseline="0" dirty="0" smtClean="0"/>
              <a:t> state], nurses in our Action Coalition are [give examples of what nurses are doing. Here it doesn’t have to be specific to Culture of Health].</a:t>
            </a:r>
          </a:p>
          <a:p>
            <a:pPr defTabSz="903976" eaLnBrk="0" fontAlgn="base" hangingPunct="0">
              <a:spcBef>
                <a:spcPct val="30000"/>
              </a:spcBef>
              <a:spcAft>
                <a:spcPct val="0"/>
              </a:spcAft>
              <a:defRPr/>
            </a:pPr>
            <a:endParaRPr lang="en-US" sz="1600" baseline="0" dirty="0" smtClean="0"/>
          </a:p>
        </p:txBody>
      </p:sp>
      <p:sp>
        <p:nvSpPr>
          <p:cNvPr id="4" name="Slide Number Placeholder 3"/>
          <p:cNvSpPr>
            <a:spLocks noGrp="1"/>
          </p:cNvSpPr>
          <p:nvPr>
            <p:ph type="sldNum" sz="quarter" idx="10"/>
          </p:nvPr>
        </p:nvSpPr>
        <p:spPr/>
        <p:txBody>
          <a:bodyPr/>
          <a:lstStyle/>
          <a:p>
            <a:pPr>
              <a:defRPr/>
            </a:pPr>
            <a:fld id="{8534EF41-5AB4-4F3B-9CB2-71A30C75547E}" type="slidenum">
              <a:rPr lang="en-US" smtClean="0"/>
              <a:pPr>
                <a:defRPr/>
              </a:pPr>
              <a:t>8</a:t>
            </a:fld>
            <a:endParaRPr lang="en-US" dirty="0"/>
          </a:p>
        </p:txBody>
      </p:sp>
    </p:spTree>
    <p:extLst>
      <p:ext uri="{BB962C8B-B14F-4D97-AF65-F5344CB8AC3E}">
        <p14:creationId xmlns:p14="http://schemas.microsoft.com/office/powerpoint/2010/main" val="4290879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fact, nurses are transforming health and health care through the national Future of Nursing: Campaign for Action, an initiative of AARP Foundation, AARP and the Robert Wood Johnson Foundation.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The goal of the Campaign is to prepare the nursing workforce to provide top-notch care by strengthening nursing education, practice, and leadership.</a:t>
            </a:r>
            <a:endParaRPr lang="en-US" sz="1600" dirty="0" smtClean="0"/>
          </a:p>
          <a:p>
            <a:endParaRPr lang="en-US" sz="1600" dirty="0" smtClean="0"/>
          </a:p>
          <a:p>
            <a:r>
              <a:rPr lang="en-US" sz="1600" dirty="0" smtClean="0"/>
              <a:t>Action </a:t>
            </a:r>
            <a:r>
              <a:rPr lang="en-US" sz="1600" dirty="0"/>
              <a:t>Coalitions </a:t>
            </a:r>
            <a:r>
              <a:rPr lang="en-US" sz="1600" dirty="0" smtClean="0"/>
              <a:t>are working on these issues in </a:t>
            </a:r>
            <a:r>
              <a:rPr lang="en-US" sz="1600" dirty="0"/>
              <a:t>all 50 </a:t>
            </a:r>
            <a:r>
              <a:rPr lang="en-US" sz="1600" dirty="0" smtClean="0"/>
              <a:t>states, </a:t>
            </a:r>
            <a:r>
              <a:rPr lang="en-US" sz="1600" dirty="0"/>
              <a:t>including </a:t>
            </a:r>
            <a:r>
              <a:rPr lang="en-US" sz="1600" dirty="0" smtClean="0"/>
              <a:t>[enter</a:t>
            </a:r>
            <a:r>
              <a:rPr lang="en-US" sz="1600" baseline="0" dirty="0" smtClean="0"/>
              <a:t> your state]</a:t>
            </a:r>
            <a:r>
              <a:rPr lang="en-US" sz="1600" dirty="0" smtClean="0"/>
              <a:t>. </a:t>
            </a:r>
            <a:r>
              <a:rPr lang="en-US" sz="1600" dirty="0"/>
              <a:t>The Action Coalitions are made up of nurses and a broad spectrum of </a:t>
            </a:r>
            <a:r>
              <a:rPr lang="en-US" sz="1600" dirty="0" smtClean="0"/>
              <a:t>partners.  </a:t>
            </a:r>
            <a:endParaRPr lang="en-US" sz="1600" dirty="0"/>
          </a:p>
          <a:p>
            <a:endParaRPr lang="en-US" sz="1600" dirty="0"/>
          </a:p>
          <a:p>
            <a:r>
              <a:rPr lang="en-US" sz="1600" dirty="0"/>
              <a:t>Action Coalitions have raised </a:t>
            </a:r>
            <a:r>
              <a:rPr lang="en-US" sz="1600" dirty="0" smtClean="0"/>
              <a:t>more</a:t>
            </a:r>
            <a:r>
              <a:rPr lang="en-US" sz="1600" baseline="0" dirty="0" smtClean="0"/>
              <a:t> than</a:t>
            </a:r>
            <a:r>
              <a:rPr lang="en-US" sz="1600" dirty="0" smtClean="0"/>
              <a:t> </a:t>
            </a:r>
            <a:r>
              <a:rPr lang="en-US" sz="1600" dirty="0"/>
              <a:t>$20 million in funding. Members include a wide range of health care providers, consumer advocates, policymakers, and business, academic, and philanthropic leaders.  </a:t>
            </a:r>
          </a:p>
          <a:p>
            <a:r>
              <a:rPr lang="en-US" sz="1600" dirty="0"/>
              <a:t> </a:t>
            </a:r>
          </a:p>
          <a:p>
            <a:r>
              <a:rPr lang="en-US" sz="1600" dirty="0"/>
              <a:t>Together, we are working to implement our vision that everyone in America can live a healthier life, supported by a system in which nurses are essential partners in providing care and promoting health. </a:t>
            </a:r>
            <a:endParaRPr lang="en-US" sz="1600" dirty="0" smtClean="0"/>
          </a:p>
          <a:p>
            <a:endParaRPr lang="en-US" sz="1600" dirty="0" smtClean="0"/>
          </a:p>
          <a:p>
            <a:r>
              <a:rPr lang="en-US" sz="1600" dirty="0" smtClean="0"/>
              <a:t>Our Action Coalition stands</a:t>
            </a:r>
            <a:r>
              <a:rPr lang="en-US" sz="1600" baseline="0" dirty="0" smtClean="0"/>
              <a:t> ready to work with you to build a Culture of Health.</a:t>
            </a:r>
            <a:endParaRPr lang="en-US" sz="1600" dirty="0"/>
          </a:p>
          <a:p>
            <a:endParaRPr lang="en-US" sz="1600"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9</a:t>
            </a:fld>
            <a:endParaRPr lang="en-US" dirty="0"/>
          </a:p>
        </p:txBody>
      </p:sp>
    </p:spTree>
    <p:extLst>
      <p:ext uri="{BB962C8B-B14F-4D97-AF65-F5344CB8AC3E}">
        <p14:creationId xmlns:p14="http://schemas.microsoft.com/office/powerpoint/2010/main" val="2189970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88442117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A65702-1B7D-419C-B979-CFAE9F5ED232}" type="datetime1">
              <a:rPr lang="en-US" smtClean="0"/>
              <a:t>1/30/2017</a:t>
            </a:fld>
            <a:endParaRPr lang="en-US"/>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DF11362-C837-458D-A102-1270F4350FAC}" type="slidenum">
              <a:rPr lang="en-US" smtClean="0"/>
              <a:t>‹#›</a:t>
            </a:fld>
            <a:endParaRPr lang="en-US"/>
          </a:p>
        </p:txBody>
      </p:sp>
    </p:spTree>
    <p:extLst>
      <p:ext uri="{BB962C8B-B14F-4D97-AF65-F5344CB8AC3E}">
        <p14:creationId xmlns:p14="http://schemas.microsoft.com/office/powerpoint/2010/main" val="4010152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57AAC9-17F7-4EBA-8380-7427E1284CF9}" type="datetime1">
              <a:rPr lang="en-US" smtClean="0"/>
              <a:t>1/30/2017</a:t>
            </a:fld>
            <a:endParaRPr lang="en-US"/>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DF11362-C837-458D-A102-1270F4350FAC}" type="slidenum">
              <a:rPr lang="en-US" smtClean="0"/>
              <a:t>‹#›</a:t>
            </a:fld>
            <a:endParaRPr lang="en-US"/>
          </a:p>
        </p:txBody>
      </p:sp>
    </p:spTree>
    <p:extLst>
      <p:ext uri="{BB962C8B-B14F-4D97-AF65-F5344CB8AC3E}">
        <p14:creationId xmlns:p14="http://schemas.microsoft.com/office/powerpoint/2010/main" val="926309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Section Header Alternate">
    <p:spTree>
      <p:nvGrpSpPr>
        <p:cNvPr id="1" name=""/>
        <p:cNvGrpSpPr/>
        <p:nvPr/>
      </p:nvGrpSpPr>
      <p:grpSpPr>
        <a:xfrm>
          <a:off x="0" y="0"/>
          <a:ext cx="0" cy="0"/>
          <a:chOff x="0" y="0"/>
          <a:chExt cx="0" cy="0"/>
        </a:xfrm>
      </p:grpSpPr>
      <p:sp>
        <p:nvSpPr>
          <p:cNvPr id="11" name="Rectangle 10"/>
          <p:cNvSpPr/>
          <p:nvPr userDrawn="1"/>
        </p:nvSpPr>
        <p:spPr bwMode="grayWhite">
          <a:xfrm>
            <a:off x="0" y="0"/>
            <a:ext cx="9144000" cy="6858000"/>
          </a:xfrm>
          <a:prstGeom prst="rect">
            <a:avLst/>
          </a:prstGeom>
          <a:solidFill>
            <a:schemeClr val="accent4"/>
          </a:solidFill>
          <a:ln w="9525" cap="flat" cmpd="sng" algn="ctr">
            <a:noFill/>
            <a:prstDash val="solid"/>
            <a:round/>
            <a:headEnd type="none" w="med" len="med"/>
            <a:tailEnd type="none" w="med" len="med"/>
          </a:ln>
          <a:effectLst/>
        </p:spPr>
        <p:txBody>
          <a:bodyPr/>
          <a:lstStyle/>
          <a:p>
            <a:pPr>
              <a:defRPr/>
            </a:pPr>
            <a:endParaRPr lang="en-US" dirty="0">
              <a:solidFill>
                <a:schemeClr val="bg2"/>
              </a:solidFill>
              <a:latin typeface="+mn-lt"/>
            </a:endParaRPr>
          </a:p>
        </p:txBody>
      </p:sp>
      <p:sp>
        <p:nvSpPr>
          <p:cNvPr id="12" name="Freeform 5"/>
          <p:cNvSpPr>
            <a:spLocks/>
          </p:cNvSpPr>
          <p:nvPr userDrawn="1"/>
        </p:nvSpPr>
        <p:spPr bwMode="ltGray">
          <a:xfrm>
            <a:off x="0" y="0"/>
            <a:ext cx="6667500" cy="5232400"/>
          </a:xfrm>
          <a:custGeom>
            <a:avLst/>
            <a:gdLst/>
            <a:ahLst/>
            <a:cxnLst>
              <a:cxn ang="0">
                <a:pos x="0" y="3296"/>
              </a:cxn>
              <a:cxn ang="0">
                <a:pos x="0" y="3296"/>
              </a:cxn>
              <a:cxn ang="0">
                <a:pos x="184" y="3178"/>
              </a:cxn>
              <a:cxn ang="0">
                <a:pos x="364" y="3062"/>
              </a:cxn>
              <a:cxn ang="0">
                <a:pos x="540" y="2946"/>
              </a:cxn>
              <a:cxn ang="0">
                <a:pos x="712" y="2832"/>
              </a:cxn>
              <a:cxn ang="0">
                <a:pos x="882" y="2718"/>
              </a:cxn>
              <a:cxn ang="0">
                <a:pos x="1046" y="2606"/>
              </a:cxn>
              <a:cxn ang="0">
                <a:pos x="1208" y="2492"/>
              </a:cxn>
              <a:cxn ang="0">
                <a:pos x="1366" y="2382"/>
              </a:cxn>
              <a:cxn ang="0">
                <a:pos x="1520" y="2272"/>
              </a:cxn>
              <a:cxn ang="0">
                <a:pos x="1672" y="2162"/>
              </a:cxn>
              <a:cxn ang="0">
                <a:pos x="1820" y="2054"/>
              </a:cxn>
              <a:cxn ang="0">
                <a:pos x="1964" y="1946"/>
              </a:cxn>
              <a:cxn ang="0">
                <a:pos x="2104" y="1840"/>
              </a:cxn>
              <a:cxn ang="0">
                <a:pos x="2242" y="1734"/>
              </a:cxn>
              <a:cxn ang="0">
                <a:pos x="2378" y="1628"/>
              </a:cxn>
              <a:cxn ang="0">
                <a:pos x="2508" y="1526"/>
              </a:cxn>
              <a:cxn ang="0">
                <a:pos x="2636" y="1422"/>
              </a:cxn>
              <a:cxn ang="0">
                <a:pos x="2762" y="1320"/>
              </a:cxn>
              <a:cxn ang="0">
                <a:pos x="2882" y="1220"/>
              </a:cxn>
              <a:cxn ang="0">
                <a:pos x="3002" y="1120"/>
              </a:cxn>
              <a:cxn ang="0">
                <a:pos x="3118" y="1020"/>
              </a:cxn>
              <a:cxn ang="0">
                <a:pos x="3230" y="922"/>
              </a:cxn>
              <a:cxn ang="0">
                <a:pos x="3446" y="730"/>
              </a:cxn>
              <a:cxn ang="0">
                <a:pos x="3652" y="542"/>
              </a:cxn>
              <a:cxn ang="0">
                <a:pos x="3844" y="356"/>
              </a:cxn>
              <a:cxn ang="0">
                <a:pos x="4028" y="176"/>
              </a:cxn>
              <a:cxn ang="0">
                <a:pos x="4200" y="0"/>
              </a:cxn>
              <a:cxn ang="0">
                <a:pos x="2860" y="0"/>
              </a:cxn>
              <a:cxn ang="0">
                <a:pos x="2860" y="0"/>
              </a:cxn>
              <a:cxn ang="0">
                <a:pos x="2466" y="354"/>
              </a:cxn>
              <a:cxn ang="0">
                <a:pos x="2088" y="692"/>
              </a:cxn>
              <a:cxn ang="0">
                <a:pos x="1720" y="1014"/>
              </a:cxn>
              <a:cxn ang="0">
                <a:pos x="1362" y="1326"/>
              </a:cxn>
              <a:cxn ang="0">
                <a:pos x="1014" y="1628"/>
              </a:cxn>
              <a:cxn ang="0">
                <a:pos x="672" y="1920"/>
              </a:cxn>
              <a:cxn ang="0">
                <a:pos x="0" y="2494"/>
              </a:cxn>
              <a:cxn ang="0">
                <a:pos x="0" y="3296"/>
              </a:cxn>
              <a:cxn ang="0">
                <a:pos x="0" y="3296"/>
              </a:cxn>
            </a:cxnLst>
            <a:rect l="0" t="0" r="r" b="b"/>
            <a:pathLst>
              <a:path w="4200" h="3296">
                <a:moveTo>
                  <a:pt x="0" y="3296"/>
                </a:moveTo>
                <a:lnTo>
                  <a:pt x="0" y="3296"/>
                </a:lnTo>
                <a:lnTo>
                  <a:pt x="184" y="3178"/>
                </a:lnTo>
                <a:lnTo>
                  <a:pt x="364" y="3062"/>
                </a:lnTo>
                <a:lnTo>
                  <a:pt x="540" y="2946"/>
                </a:lnTo>
                <a:lnTo>
                  <a:pt x="712" y="2832"/>
                </a:lnTo>
                <a:lnTo>
                  <a:pt x="882" y="2718"/>
                </a:lnTo>
                <a:lnTo>
                  <a:pt x="1046" y="2606"/>
                </a:lnTo>
                <a:lnTo>
                  <a:pt x="1208" y="2492"/>
                </a:lnTo>
                <a:lnTo>
                  <a:pt x="1366" y="2382"/>
                </a:lnTo>
                <a:lnTo>
                  <a:pt x="1520" y="2272"/>
                </a:lnTo>
                <a:lnTo>
                  <a:pt x="1672" y="2162"/>
                </a:lnTo>
                <a:lnTo>
                  <a:pt x="1820" y="2054"/>
                </a:lnTo>
                <a:lnTo>
                  <a:pt x="1964" y="1946"/>
                </a:lnTo>
                <a:lnTo>
                  <a:pt x="2104" y="1840"/>
                </a:lnTo>
                <a:lnTo>
                  <a:pt x="2242" y="1734"/>
                </a:lnTo>
                <a:lnTo>
                  <a:pt x="2378" y="1628"/>
                </a:lnTo>
                <a:lnTo>
                  <a:pt x="2508" y="1526"/>
                </a:lnTo>
                <a:lnTo>
                  <a:pt x="2636" y="1422"/>
                </a:lnTo>
                <a:lnTo>
                  <a:pt x="2762" y="1320"/>
                </a:lnTo>
                <a:lnTo>
                  <a:pt x="2882" y="1220"/>
                </a:lnTo>
                <a:lnTo>
                  <a:pt x="3002" y="1120"/>
                </a:lnTo>
                <a:lnTo>
                  <a:pt x="3118" y="1020"/>
                </a:lnTo>
                <a:lnTo>
                  <a:pt x="3230" y="922"/>
                </a:lnTo>
                <a:lnTo>
                  <a:pt x="3446" y="730"/>
                </a:lnTo>
                <a:lnTo>
                  <a:pt x="3652" y="542"/>
                </a:lnTo>
                <a:lnTo>
                  <a:pt x="3844" y="356"/>
                </a:lnTo>
                <a:lnTo>
                  <a:pt x="4028" y="176"/>
                </a:lnTo>
                <a:lnTo>
                  <a:pt x="4200" y="0"/>
                </a:lnTo>
                <a:lnTo>
                  <a:pt x="2860" y="0"/>
                </a:lnTo>
                <a:lnTo>
                  <a:pt x="2860" y="0"/>
                </a:lnTo>
                <a:lnTo>
                  <a:pt x="2466" y="354"/>
                </a:lnTo>
                <a:lnTo>
                  <a:pt x="2088" y="692"/>
                </a:lnTo>
                <a:lnTo>
                  <a:pt x="1720" y="1014"/>
                </a:lnTo>
                <a:lnTo>
                  <a:pt x="1362" y="1326"/>
                </a:lnTo>
                <a:lnTo>
                  <a:pt x="1014" y="1628"/>
                </a:lnTo>
                <a:lnTo>
                  <a:pt x="672" y="1920"/>
                </a:lnTo>
                <a:lnTo>
                  <a:pt x="0" y="2494"/>
                </a:lnTo>
                <a:lnTo>
                  <a:pt x="0" y="3296"/>
                </a:lnTo>
                <a:lnTo>
                  <a:pt x="0" y="3296"/>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3" name="Freeform 6"/>
          <p:cNvSpPr>
            <a:spLocks/>
          </p:cNvSpPr>
          <p:nvPr userDrawn="1"/>
        </p:nvSpPr>
        <p:spPr bwMode="ltGray">
          <a:xfrm>
            <a:off x="0" y="1"/>
            <a:ext cx="9144000" cy="6296025"/>
          </a:xfrm>
          <a:custGeom>
            <a:avLst/>
            <a:gdLst/>
            <a:ahLst/>
            <a:cxnLst>
              <a:cxn ang="0">
                <a:pos x="5760" y="320"/>
              </a:cxn>
              <a:cxn ang="0">
                <a:pos x="5760" y="0"/>
              </a:cxn>
              <a:cxn ang="0">
                <a:pos x="5522" y="0"/>
              </a:cxn>
              <a:cxn ang="0">
                <a:pos x="5522" y="0"/>
              </a:cxn>
              <a:cxn ang="0">
                <a:pos x="4574" y="618"/>
              </a:cxn>
              <a:cxn ang="0">
                <a:pos x="3716" y="1174"/>
              </a:cxn>
              <a:cxn ang="0">
                <a:pos x="2940" y="1678"/>
              </a:cxn>
              <a:cxn ang="0">
                <a:pos x="2238" y="2130"/>
              </a:cxn>
              <a:cxn ang="0">
                <a:pos x="1600" y="2538"/>
              </a:cxn>
              <a:cxn ang="0">
                <a:pos x="1020" y="2904"/>
              </a:cxn>
              <a:cxn ang="0">
                <a:pos x="490" y="3234"/>
              </a:cxn>
              <a:cxn ang="0">
                <a:pos x="240" y="3388"/>
              </a:cxn>
              <a:cxn ang="0">
                <a:pos x="0" y="3534"/>
              </a:cxn>
              <a:cxn ang="0">
                <a:pos x="0" y="3966"/>
              </a:cxn>
              <a:cxn ang="0">
                <a:pos x="0" y="3966"/>
              </a:cxn>
              <a:cxn ang="0">
                <a:pos x="348" y="3822"/>
              </a:cxn>
              <a:cxn ang="0">
                <a:pos x="682" y="3680"/>
              </a:cxn>
              <a:cxn ang="0">
                <a:pos x="1002" y="3538"/>
              </a:cxn>
              <a:cxn ang="0">
                <a:pos x="1310" y="3398"/>
              </a:cxn>
              <a:cxn ang="0">
                <a:pos x="1606" y="3258"/>
              </a:cxn>
              <a:cxn ang="0">
                <a:pos x="1888" y="3122"/>
              </a:cxn>
              <a:cxn ang="0">
                <a:pos x="2160" y="2986"/>
              </a:cxn>
              <a:cxn ang="0">
                <a:pos x="2418" y="2852"/>
              </a:cxn>
              <a:cxn ang="0">
                <a:pos x="2666" y="2720"/>
              </a:cxn>
              <a:cxn ang="0">
                <a:pos x="2902" y="2590"/>
              </a:cxn>
              <a:cxn ang="0">
                <a:pos x="3126" y="2462"/>
              </a:cxn>
              <a:cxn ang="0">
                <a:pos x="3340" y="2336"/>
              </a:cxn>
              <a:cxn ang="0">
                <a:pos x="3544" y="2212"/>
              </a:cxn>
              <a:cxn ang="0">
                <a:pos x="3738" y="2090"/>
              </a:cxn>
              <a:cxn ang="0">
                <a:pos x="3920" y="1970"/>
              </a:cxn>
              <a:cxn ang="0">
                <a:pos x="4094" y="1852"/>
              </a:cxn>
              <a:cxn ang="0">
                <a:pos x="4258" y="1736"/>
              </a:cxn>
              <a:cxn ang="0">
                <a:pos x="4412" y="1622"/>
              </a:cxn>
              <a:cxn ang="0">
                <a:pos x="4558" y="1512"/>
              </a:cxn>
              <a:cxn ang="0">
                <a:pos x="4696" y="1404"/>
              </a:cxn>
              <a:cxn ang="0">
                <a:pos x="4824" y="1298"/>
              </a:cxn>
              <a:cxn ang="0">
                <a:pos x="4944" y="1194"/>
              </a:cxn>
              <a:cxn ang="0">
                <a:pos x="5058" y="1094"/>
              </a:cxn>
              <a:cxn ang="0">
                <a:pos x="5162" y="996"/>
              </a:cxn>
              <a:cxn ang="0">
                <a:pos x="5260" y="902"/>
              </a:cxn>
              <a:cxn ang="0">
                <a:pos x="5350" y="810"/>
              </a:cxn>
              <a:cxn ang="0">
                <a:pos x="5434" y="720"/>
              </a:cxn>
              <a:cxn ang="0">
                <a:pos x="5512" y="634"/>
              </a:cxn>
              <a:cxn ang="0">
                <a:pos x="5582" y="550"/>
              </a:cxn>
              <a:cxn ang="0">
                <a:pos x="5648" y="470"/>
              </a:cxn>
              <a:cxn ang="0">
                <a:pos x="5706" y="394"/>
              </a:cxn>
              <a:cxn ang="0">
                <a:pos x="5760" y="320"/>
              </a:cxn>
              <a:cxn ang="0">
                <a:pos x="5760" y="320"/>
              </a:cxn>
            </a:cxnLst>
            <a:rect l="0" t="0" r="r" b="b"/>
            <a:pathLst>
              <a:path w="5760" h="3966">
                <a:moveTo>
                  <a:pt x="5760" y="320"/>
                </a:moveTo>
                <a:lnTo>
                  <a:pt x="5760" y="0"/>
                </a:lnTo>
                <a:lnTo>
                  <a:pt x="5522" y="0"/>
                </a:lnTo>
                <a:lnTo>
                  <a:pt x="5522" y="0"/>
                </a:lnTo>
                <a:lnTo>
                  <a:pt x="4574" y="618"/>
                </a:lnTo>
                <a:lnTo>
                  <a:pt x="3716" y="1174"/>
                </a:lnTo>
                <a:lnTo>
                  <a:pt x="2940" y="1678"/>
                </a:lnTo>
                <a:lnTo>
                  <a:pt x="2238" y="2130"/>
                </a:lnTo>
                <a:lnTo>
                  <a:pt x="1600" y="2538"/>
                </a:lnTo>
                <a:lnTo>
                  <a:pt x="1020" y="2904"/>
                </a:lnTo>
                <a:lnTo>
                  <a:pt x="490" y="3234"/>
                </a:lnTo>
                <a:lnTo>
                  <a:pt x="240" y="3388"/>
                </a:lnTo>
                <a:lnTo>
                  <a:pt x="0" y="3534"/>
                </a:lnTo>
                <a:lnTo>
                  <a:pt x="0" y="3966"/>
                </a:lnTo>
                <a:lnTo>
                  <a:pt x="0" y="3966"/>
                </a:lnTo>
                <a:lnTo>
                  <a:pt x="348" y="3822"/>
                </a:lnTo>
                <a:lnTo>
                  <a:pt x="682" y="3680"/>
                </a:lnTo>
                <a:lnTo>
                  <a:pt x="1002" y="3538"/>
                </a:lnTo>
                <a:lnTo>
                  <a:pt x="1310" y="3398"/>
                </a:lnTo>
                <a:lnTo>
                  <a:pt x="1606" y="3258"/>
                </a:lnTo>
                <a:lnTo>
                  <a:pt x="1888" y="3122"/>
                </a:lnTo>
                <a:lnTo>
                  <a:pt x="2160" y="2986"/>
                </a:lnTo>
                <a:lnTo>
                  <a:pt x="2418" y="2852"/>
                </a:lnTo>
                <a:lnTo>
                  <a:pt x="2666" y="2720"/>
                </a:lnTo>
                <a:lnTo>
                  <a:pt x="2902" y="2590"/>
                </a:lnTo>
                <a:lnTo>
                  <a:pt x="3126" y="2462"/>
                </a:lnTo>
                <a:lnTo>
                  <a:pt x="3340" y="2336"/>
                </a:lnTo>
                <a:lnTo>
                  <a:pt x="3544" y="2212"/>
                </a:lnTo>
                <a:lnTo>
                  <a:pt x="3738" y="2090"/>
                </a:lnTo>
                <a:lnTo>
                  <a:pt x="3920" y="1970"/>
                </a:lnTo>
                <a:lnTo>
                  <a:pt x="4094" y="1852"/>
                </a:lnTo>
                <a:lnTo>
                  <a:pt x="4258" y="1736"/>
                </a:lnTo>
                <a:lnTo>
                  <a:pt x="4412" y="1622"/>
                </a:lnTo>
                <a:lnTo>
                  <a:pt x="4558" y="1512"/>
                </a:lnTo>
                <a:lnTo>
                  <a:pt x="4696" y="1404"/>
                </a:lnTo>
                <a:lnTo>
                  <a:pt x="4824" y="1298"/>
                </a:lnTo>
                <a:lnTo>
                  <a:pt x="4944" y="1194"/>
                </a:lnTo>
                <a:lnTo>
                  <a:pt x="5058" y="1094"/>
                </a:lnTo>
                <a:lnTo>
                  <a:pt x="5162" y="996"/>
                </a:lnTo>
                <a:lnTo>
                  <a:pt x="5260" y="902"/>
                </a:lnTo>
                <a:lnTo>
                  <a:pt x="5350" y="810"/>
                </a:lnTo>
                <a:lnTo>
                  <a:pt x="5434" y="720"/>
                </a:lnTo>
                <a:lnTo>
                  <a:pt x="5512" y="634"/>
                </a:lnTo>
                <a:lnTo>
                  <a:pt x="5582" y="550"/>
                </a:lnTo>
                <a:lnTo>
                  <a:pt x="5648" y="470"/>
                </a:lnTo>
                <a:lnTo>
                  <a:pt x="5706" y="394"/>
                </a:lnTo>
                <a:lnTo>
                  <a:pt x="5760" y="320"/>
                </a:lnTo>
                <a:lnTo>
                  <a:pt x="5760" y="320"/>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4" name="Freeform 7"/>
          <p:cNvSpPr>
            <a:spLocks/>
          </p:cNvSpPr>
          <p:nvPr userDrawn="1"/>
        </p:nvSpPr>
        <p:spPr bwMode="ltGray">
          <a:xfrm>
            <a:off x="2" y="3009901"/>
            <a:ext cx="8715375" cy="3848100"/>
          </a:xfrm>
          <a:custGeom>
            <a:avLst/>
            <a:gdLst/>
            <a:ahLst/>
            <a:cxnLst>
              <a:cxn ang="0">
                <a:pos x="422" y="2424"/>
              </a:cxn>
              <a:cxn ang="0">
                <a:pos x="658" y="2380"/>
              </a:cxn>
              <a:cxn ang="0">
                <a:pos x="1110" y="2290"/>
              </a:cxn>
              <a:cxn ang="0">
                <a:pos x="1530" y="2198"/>
              </a:cxn>
              <a:cxn ang="0">
                <a:pos x="1924" y="2102"/>
              </a:cxn>
              <a:cxn ang="0">
                <a:pos x="2290" y="2004"/>
              </a:cxn>
              <a:cxn ang="0">
                <a:pos x="2632" y="1906"/>
              </a:cxn>
              <a:cxn ang="0">
                <a:pos x="2948" y="1806"/>
              </a:cxn>
              <a:cxn ang="0">
                <a:pos x="3238" y="1704"/>
              </a:cxn>
              <a:cxn ang="0">
                <a:pos x="3506" y="1602"/>
              </a:cxn>
              <a:cxn ang="0">
                <a:pos x="3752" y="1502"/>
              </a:cxn>
              <a:cxn ang="0">
                <a:pos x="3978" y="1400"/>
              </a:cxn>
              <a:cxn ang="0">
                <a:pos x="4182" y="1300"/>
              </a:cxn>
              <a:cxn ang="0">
                <a:pos x="4368" y="1200"/>
              </a:cxn>
              <a:cxn ang="0">
                <a:pos x="4534" y="1102"/>
              </a:cxn>
              <a:cxn ang="0">
                <a:pos x="4684" y="1004"/>
              </a:cxn>
              <a:cxn ang="0">
                <a:pos x="4816" y="910"/>
              </a:cxn>
              <a:cxn ang="0">
                <a:pos x="4934" y="818"/>
              </a:cxn>
              <a:cxn ang="0">
                <a:pos x="5036" y="730"/>
              </a:cxn>
              <a:cxn ang="0">
                <a:pos x="5126" y="644"/>
              </a:cxn>
              <a:cxn ang="0">
                <a:pos x="5202" y="562"/>
              </a:cxn>
              <a:cxn ang="0">
                <a:pos x="5268" y="484"/>
              </a:cxn>
              <a:cxn ang="0">
                <a:pos x="5322" y="410"/>
              </a:cxn>
              <a:cxn ang="0">
                <a:pos x="5368" y="342"/>
              </a:cxn>
              <a:cxn ang="0">
                <a:pos x="5418" y="248"/>
              </a:cxn>
              <a:cxn ang="0">
                <a:pos x="5460" y="144"/>
              </a:cxn>
              <a:cxn ang="0">
                <a:pos x="5482" y="66"/>
              </a:cxn>
              <a:cxn ang="0">
                <a:pos x="5488" y="18"/>
              </a:cxn>
              <a:cxn ang="0">
                <a:pos x="5490" y="0"/>
              </a:cxn>
              <a:cxn ang="0">
                <a:pos x="5228" y="130"/>
              </a:cxn>
              <a:cxn ang="0">
                <a:pos x="4790" y="338"/>
              </a:cxn>
              <a:cxn ang="0">
                <a:pos x="4178" y="622"/>
              </a:cxn>
              <a:cxn ang="0">
                <a:pos x="3418" y="960"/>
              </a:cxn>
              <a:cxn ang="0">
                <a:pos x="2768" y="1236"/>
              </a:cxn>
              <a:cxn ang="0">
                <a:pos x="2302" y="1428"/>
              </a:cxn>
              <a:cxn ang="0">
                <a:pos x="1816" y="1620"/>
              </a:cxn>
              <a:cxn ang="0">
                <a:pos x="1312" y="1812"/>
              </a:cxn>
              <a:cxn ang="0">
                <a:pos x="794" y="2002"/>
              </a:cxn>
              <a:cxn ang="0">
                <a:pos x="266" y="2186"/>
              </a:cxn>
              <a:cxn ang="0">
                <a:pos x="0" y="2424"/>
              </a:cxn>
            </a:cxnLst>
            <a:rect l="0" t="0" r="r" b="b"/>
            <a:pathLst>
              <a:path w="5490" h="2424">
                <a:moveTo>
                  <a:pt x="0" y="2424"/>
                </a:moveTo>
                <a:lnTo>
                  <a:pt x="422" y="2424"/>
                </a:lnTo>
                <a:lnTo>
                  <a:pt x="422" y="2424"/>
                </a:lnTo>
                <a:lnTo>
                  <a:pt x="658" y="2380"/>
                </a:lnTo>
                <a:lnTo>
                  <a:pt x="888" y="2336"/>
                </a:lnTo>
                <a:lnTo>
                  <a:pt x="1110" y="2290"/>
                </a:lnTo>
                <a:lnTo>
                  <a:pt x="1324" y="2244"/>
                </a:lnTo>
                <a:lnTo>
                  <a:pt x="1530" y="2198"/>
                </a:lnTo>
                <a:lnTo>
                  <a:pt x="1730" y="2150"/>
                </a:lnTo>
                <a:lnTo>
                  <a:pt x="1924" y="2102"/>
                </a:lnTo>
                <a:lnTo>
                  <a:pt x="2110" y="2054"/>
                </a:lnTo>
                <a:lnTo>
                  <a:pt x="2290" y="2004"/>
                </a:lnTo>
                <a:lnTo>
                  <a:pt x="2464" y="1956"/>
                </a:lnTo>
                <a:lnTo>
                  <a:pt x="2632" y="1906"/>
                </a:lnTo>
                <a:lnTo>
                  <a:pt x="2792" y="1856"/>
                </a:lnTo>
                <a:lnTo>
                  <a:pt x="2948" y="1806"/>
                </a:lnTo>
                <a:lnTo>
                  <a:pt x="3096" y="1756"/>
                </a:lnTo>
                <a:lnTo>
                  <a:pt x="3238" y="1704"/>
                </a:lnTo>
                <a:lnTo>
                  <a:pt x="3376" y="1654"/>
                </a:lnTo>
                <a:lnTo>
                  <a:pt x="3506" y="1602"/>
                </a:lnTo>
                <a:lnTo>
                  <a:pt x="3632" y="1552"/>
                </a:lnTo>
                <a:lnTo>
                  <a:pt x="3752" y="1502"/>
                </a:lnTo>
                <a:lnTo>
                  <a:pt x="3868" y="1450"/>
                </a:lnTo>
                <a:lnTo>
                  <a:pt x="3978" y="1400"/>
                </a:lnTo>
                <a:lnTo>
                  <a:pt x="4082" y="1350"/>
                </a:lnTo>
                <a:lnTo>
                  <a:pt x="4182" y="1300"/>
                </a:lnTo>
                <a:lnTo>
                  <a:pt x="4276" y="1250"/>
                </a:lnTo>
                <a:lnTo>
                  <a:pt x="4368" y="1200"/>
                </a:lnTo>
                <a:lnTo>
                  <a:pt x="4452" y="1150"/>
                </a:lnTo>
                <a:lnTo>
                  <a:pt x="4534" y="1102"/>
                </a:lnTo>
                <a:lnTo>
                  <a:pt x="4610" y="1052"/>
                </a:lnTo>
                <a:lnTo>
                  <a:pt x="4684" y="1004"/>
                </a:lnTo>
                <a:lnTo>
                  <a:pt x="4752" y="958"/>
                </a:lnTo>
                <a:lnTo>
                  <a:pt x="4816" y="910"/>
                </a:lnTo>
                <a:lnTo>
                  <a:pt x="4878" y="864"/>
                </a:lnTo>
                <a:lnTo>
                  <a:pt x="4934" y="818"/>
                </a:lnTo>
                <a:lnTo>
                  <a:pt x="4988" y="774"/>
                </a:lnTo>
                <a:lnTo>
                  <a:pt x="5036" y="730"/>
                </a:lnTo>
                <a:lnTo>
                  <a:pt x="5084" y="686"/>
                </a:lnTo>
                <a:lnTo>
                  <a:pt x="5126" y="644"/>
                </a:lnTo>
                <a:lnTo>
                  <a:pt x="5166" y="602"/>
                </a:lnTo>
                <a:lnTo>
                  <a:pt x="5202" y="562"/>
                </a:lnTo>
                <a:lnTo>
                  <a:pt x="5236" y="522"/>
                </a:lnTo>
                <a:lnTo>
                  <a:pt x="5268" y="484"/>
                </a:lnTo>
                <a:lnTo>
                  <a:pt x="5296" y="446"/>
                </a:lnTo>
                <a:lnTo>
                  <a:pt x="5322" y="410"/>
                </a:lnTo>
                <a:lnTo>
                  <a:pt x="5346" y="376"/>
                </a:lnTo>
                <a:lnTo>
                  <a:pt x="5368" y="342"/>
                </a:lnTo>
                <a:lnTo>
                  <a:pt x="5386" y="310"/>
                </a:lnTo>
                <a:lnTo>
                  <a:pt x="5418" y="248"/>
                </a:lnTo>
                <a:lnTo>
                  <a:pt x="5442" y="194"/>
                </a:lnTo>
                <a:lnTo>
                  <a:pt x="5460" y="144"/>
                </a:lnTo>
                <a:lnTo>
                  <a:pt x="5474" y="102"/>
                </a:lnTo>
                <a:lnTo>
                  <a:pt x="5482" y="66"/>
                </a:lnTo>
                <a:lnTo>
                  <a:pt x="5486" y="38"/>
                </a:lnTo>
                <a:lnTo>
                  <a:pt x="5488" y="18"/>
                </a:lnTo>
                <a:lnTo>
                  <a:pt x="5490" y="0"/>
                </a:lnTo>
                <a:lnTo>
                  <a:pt x="5490" y="0"/>
                </a:lnTo>
                <a:lnTo>
                  <a:pt x="5370" y="60"/>
                </a:lnTo>
                <a:lnTo>
                  <a:pt x="5228" y="130"/>
                </a:lnTo>
                <a:lnTo>
                  <a:pt x="5032" y="224"/>
                </a:lnTo>
                <a:lnTo>
                  <a:pt x="4790" y="338"/>
                </a:lnTo>
                <a:lnTo>
                  <a:pt x="4504" y="472"/>
                </a:lnTo>
                <a:lnTo>
                  <a:pt x="4178" y="622"/>
                </a:lnTo>
                <a:lnTo>
                  <a:pt x="3814" y="786"/>
                </a:lnTo>
                <a:lnTo>
                  <a:pt x="3418" y="960"/>
                </a:lnTo>
                <a:lnTo>
                  <a:pt x="2990" y="1142"/>
                </a:lnTo>
                <a:lnTo>
                  <a:pt x="2768" y="1236"/>
                </a:lnTo>
                <a:lnTo>
                  <a:pt x="2538" y="1332"/>
                </a:lnTo>
                <a:lnTo>
                  <a:pt x="2302" y="1428"/>
                </a:lnTo>
                <a:lnTo>
                  <a:pt x="2062" y="1524"/>
                </a:lnTo>
                <a:lnTo>
                  <a:pt x="1816" y="1620"/>
                </a:lnTo>
                <a:lnTo>
                  <a:pt x="1566" y="1716"/>
                </a:lnTo>
                <a:lnTo>
                  <a:pt x="1312" y="1812"/>
                </a:lnTo>
                <a:lnTo>
                  <a:pt x="1056" y="1908"/>
                </a:lnTo>
                <a:lnTo>
                  <a:pt x="794" y="2002"/>
                </a:lnTo>
                <a:lnTo>
                  <a:pt x="532" y="2094"/>
                </a:lnTo>
                <a:lnTo>
                  <a:pt x="266" y="2186"/>
                </a:lnTo>
                <a:lnTo>
                  <a:pt x="0" y="2274"/>
                </a:lnTo>
                <a:lnTo>
                  <a:pt x="0" y="2424"/>
                </a:lnTo>
                <a:lnTo>
                  <a:pt x="0" y="2424"/>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 name="Freeform 8"/>
          <p:cNvSpPr>
            <a:spLocks/>
          </p:cNvSpPr>
          <p:nvPr userDrawn="1"/>
        </p:nvSpPr>
        <p:spPr bwMode="ltGray">
          <a:xfrm>
            <a:off x="1987550" y="5975349"/>
            <a:ext cx="4648200" cy="882651"/>
          </a:xfrm>
          <a:custGeom>
            <a:avLst/>
            <a:gdLst/>
            <a:ahLst/>
            <a:cxnLst>
              <a:cxn ang="0">
                <a:pos x="0" y="556"/>
              </a:cxn>
              <a:cxn ang="0">
                <a:pos x="2052" y="556"/>
              </a:cxn>
              <a:cxn ang="0">
                <a:pos x="2052" y="556"/>
              </a:cxn>
              <a:cxn ang="0">
                <a:pos x="2120" y="534"/>
              </a:cxn>
              <a:cxn ang="0">
                <a:pos x="2182" y="512"/>
              </a:cxn>
              <a:cxn ang="0">
                <a:pos x="2242" y="488"/>
              </a:cxn>
              <a:cxn ang="0">
                <a:pos x="2300" y="466"/>
              </a:cxn>
              <a:cxn ang="0">
                <a:pos x="2352" y="442"/>
              </a:cxn>
              <a:cxn ang="0">
                <a:pos x="2404" y="418"/>
              </a:cxn>
              <a:cxn ang="0">
                <a:pos x="2452" y="394"/>
              </a:cxn>
              <a:cxn ang="0">
                <a:pos x="2496" y="370"/>
              </a:cxn>
              <a:cxn ang="0">
                <a:pos x="2538" y="348"/>
              </a:cxn>
              <a:cxn ang="0">
                <a:pos x="2578" y="324"/>
              </a:cxn>
              <a:cxn ang="0">
                <a:pos x="2650" y="278"/>
              </a:cxn>
              <a:cxn ang="0">
                <a:pos x="2710" y="232"/>
              </a:cxn>
              <a:cxn ang="0">
                <a:pos x="2764" y="190"/>
              </a:cxn>
              <a:cxn ang="0">
                <a:pos x="2806" y="150"/>
              </a:cxn>
              <a:cxn ang="0">
                <a:pos x="2842" y="114"/>
              </a:cxn>
              <a:cxn ang="0">
                <a:pos x="2872" y="82"/>
              </a:cxn>
              <a:cxn ang="0">
                <a:pos x="2894" y="54"/>
              </a:cxn>
              <a:cxn ang="0">
                <a:pos x="2910" y="30"/>
              </a:cxn>
              <a:cxn ang="0">
                <a:pos x="2920" y="14"/>
              </a:cxn>
              <a:cxn ang="0">
                <a:pos x="2928" y="0"/>
              </a:cxn>
              <a:cxn ang="0">
                <a:pos x="2928" y="0"/>
              </a:cxn>
              <a:cxn ang="0">
                <a:pos x="2866" y="14"/>
              </a:cxn>
              <a:cxn ang="0">
                <a:pos x="2690" y="56"/>
              </a:cxn>
              <a:cxn ang="0">
                <a:pos x="2414" y="120"/>
              </a:cxn>
              <a:cxn ang="0">
                <a:pos x="2242" y="158"/>
              </a:cxn>
              <a:cxn ang="0">
                <a:pos x="2050" y="198"/>
              </a:cxn>
              <a:cxn ang="0">
                <a:pos x="1840" y="242"/>
              </a:cxn>
              <a:cxn ang="0">
                <a:pos x="1612" y="288"/>
              </a:cxn>
              <a:cxn ang="0">
                <a:pos x="1372" y="334"/>
              </a:cxn>
              <a:cxn ang="0">
                <a:pos x="1116" y="380"/>
              </a:cxn>
              <a:cxn ang="0">
                <a:pos x="850" y="426"/>
              </a:cxn>
              <a:cxn ang="0">
                <a:pos x="574" y="472"/>
              </a:cxn>
              <a:cxn ang="0">
                <a:pos x="290" y="516"/>
              </a:cxn>
              <a:cxn ang="0">
                <a:pos x="0" y="556"/>
              </a:cxn>
              <a:cxn ang="0">
                <a:pos x="0" y="556"/>
              </a:cxn>
            </a:cxnLst>
            <a:rect l="0" t="0" r="r" b="b"/>
            <a:pathLst>
              <a:path w="2928" h="556">
                <a:moveTo>
                  <a:pt x="0" y="556"/>
                </a:moveTo>
                <a:lnTo>
                  <a:pt x="2052" y="556"/>
                </a:lnTo>
                <a:lnTo>
                  <a:pt x="2052" y="556"/>
                </a:lnTo>
                <a:lnTo>
                  <a:pt x="2120" y="534"/>
                </a:lnTo>
                <a:lnTo>
                  <a:pt x="2182" y="512"/>
                </a:lnTo>
                <a:lnTo>
                  <a:pt x="2242" y="488"/>
                </a:lnTo>
                <a:lnTo>
                  <a:pt x="2300" y="466"/>
                </a:lnTo>
                <a:lnTo>
                  <a:pt x="2352" y="442"/>
                </a:lnTo>
                <a:lnTo>
                  <a:pt x="2404" y="418"/>
                </a:lnTo>
                <a:lnTo>
                  <a:pt x="2452" y="394"/>
                </a:lnTo>
                <a:lnTo>
                  <a:pt x="2496" y="370"/>
                </a:lnTo>
                <a:lnTo>
                  <a:pt x="2538" y="348"/>
                </a:lnTo>
                <a:lnTo>
                  <a:pt x="2578" y="324"/>
                </a:lnTo>
                <a:lnTo>
                  <a:pt x="2650" y="278"/>
                </a:lnTo>
                <a:lnTo>
                  <a:pt x="2710" y="232"/>
                </a:lnTo>
                <a:lnTo>
                  <a:pt x="2764" y="190"/>
                </a:lnTo>
                <a:lnTo>
                  <a:pt x="2806" y="150"/>
                </a:lnTo>
                <a:lnTo>
                  <a:pt x="2842" y="114"/>
                </a:lnTo>
                <a:lnTo>
                  <a:pt x="2872" y="82"/>
                </a:lnTo>
                <a:lnTo>
                  <a:pt x="2894" y="54"/>
                </a:lnTo>
                <a:lnTo>
                  <a:pt x="2910" y="30"/>
                </a:lnTo>
                <a:lnTo>
                  <a:pt x="2920" y="14"/>
                </a:lnTo>
                <a:lnTo>
                  <a:pt x="2928" y="0"/>
                </a:lnTo>
                <a:lnTo>
                  <a:pt x="2928" y="0"/>
                </a:lnTo>
                <a:lnTo>
                  <a:pt x="2866" y="14"/>
                </a:lnTo>
                <a:lnTo>
                  <a:pt x="2690" y="56"/>
                </a:lnTo>
                <a:lnTo>
                  <a:pt x="2414" y="120"/>
                </a:lnTo>
                <a:lnTo>
                  <a:pt x="2242" y="158"/>
                </a:lnTo>
                <a:lnTo>
                  <a:pt x="2050" y="198"/>
                </a:lnTo>
                <a:lnTo>
                  <a:pt x="1840" y="242"/>
                </a:lnTo>
                <a:lnTo>
                  <a:pt x="1612" y="288"/>
                </a:lnTo>
                <a:lnTo>
                  <a:pt x="1372" y="334"/>
                </a:lnTo>
                <a:lnTo>
                  <a:pt x="1116" y="380"/>
                </a:lnTo>
                <a:lnTo>
                  <a:pt x="850" y="426"/>
                </a:lnTo>
                <a:lnTo>
                  <a:pt x="574" y="472"/>
                </a:lnTo>
                <a:lnTo>
                  <a:pt x="290" y="516"/>
                </a:lnTo>
                <a:lnTo>
                  <a:pt x="0" y="556"/>
                </a:lnTo>
                <a:lnTo>
                  <a:pt x="0" y="556"/>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22" name="Text Placeholder 21"/>
          <p:cNvSpPr>
            <a:spLocks noGrp="1"/>
          </p:cNvSpPr>
          <p:nvPr>
            <p:ph type="body" sz="quarter" idx="12"/>
          </p:nvPr>
        </p:nvSpPr>
        <p:spPr>
          <a:xfrm>
            <a:off x="438151" y="1847849"/>
            <a:ext cx="8277225" cy="4562475"/>
          </a:xfrm>
        </p:spPr>
        <p:txBody>
          <a:bodyPr/>
          <a:lstStyle>
            <a:lvl1pPr marL="347663" indent="-347663">
              <a:buClr>
                <a:schemeClr val="bg1"/>
              </a:buClr>
              <a:buSzPct val="110000"/>
              <a:buFont typeface="Arial" pitchFamily="34" charset="0"/>
              <a:buChar char="■"/>
              <a:tabLst>
                <a:tab pos="338328" algn="l"/>
              </a:tabLst>
              <a:defRPr sz="2600">
                <a:solidFill>
                  <a:schemeClr val="bg1"/>
                </a:solidFill>
                <a:latin typeface="+mn-lt"/>
              </a:defRPr>
            </a:lvl1pPr>
            <a:lvl2pPr indent="-338328">
              <a:spcAft>
                <a:spcPts val="600"/>
              </a:spcAft>
              <a:buClr>
                <a:schemeClr val="bg1"/>
              </a:buClr>
              <a:buSzPct val="110000"/>
              <a:buFont typeface="Arial" pitchFamily="34" charset="0"/>
              <a:buChar char="■"/>
              <a:tabLst>
                <a:tab pos="338328" algn="l"/>
              </a:tabLst>
              <a:defRPr sz="2600" b="1">
                <a:solidFill>
                  <a:schemeClr val="bg1"/>
                </a:solidFill>
                <a:latin typeface="+mn-lt"/>
              </a:defRPr>
            </a:lvl2pPr>
            <a:lvl3pPr>
              <a:buClr>
                <a:schemeClr val="bg1"/>
              </a:buClr>
              <a:defRPr>
                <a:solidFill>
                  <a:schemeClr val="bg1"/>
                </a:solidFill>
                <a:latin typeface="+mn-lt"/>
              </a:defRPr>
            </a:lvl3pPr>
            <a:lvl4pPr>
              <a:buClr>
                <a:schemeClr val="bg1"/>
              </a:buClr>
              <a:defRPr>
                <a:solidFill>
                  <a:schemeClr val="bg1"/>
                </a:solidFill>
                <a:latin typeface="+mn-lt"/>
              </a:defRPr>
            </a:lvl4pPr>
            <a:lvl5pPr>
              <a:buClr>
                <a:schemeClr val="bg1"/>
              </a:buClr>
              <a:defRPr>
                <a:solidFill>
                  <a:schemeClr val="bg1"/>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a:xfrm>
            <a:off x="455614" y="477528"/>
            <a:ext cx="8385175" cy="1113147"/>
          </a:xfrm>
        </p:spPr>
        <p:txBody>
          <a:bodyPr anchor="t"/>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2917011364"/>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DDF11362-C837-458D-A102-1270F4350FAC}" type="slidenum">
              <a:rPr lang="en-US" smtClean="0"/>
              <a:t>‹#›</a:t>
            </a:fld>
            <a:endParaRPr lang="en-US"/>
          </a:p>
        </p:txBody>
      </p:sp>
      <p:sp>
        <p:nvSpPr>
          <p:cNvPr id="8" name="Date Placeholder 7"/>
          <p:cNvSpPr>
            <a:spLocks noGrp="1"/>
          </p:cNvSpPr>
          <p:nvPr>
            <p:ph type="dt" sz="half" idx="13"/>
          </p:nvPr>
        </p:nvSpPr>
        <p:spPr/>
        <p:txBody>
          <a:bodyPr/>
          <a:lstStyle/>
          <a:p>
            <a:fld id="{A2FF5E7C-E81A-46D4-BF2F-F6FBED827E3F}" type="datetime1">
              <a:rPr lang="en-US" smtClean="0"/>
              <a:t>1/30/2017</a:t>
            </a:fld>
            <a:endParaRPr lang="en-US"/>
          </a:p>
        </p:txBody>
      </p:sp>
    </p:spTree>
    <p:extLst>
      <p:ext uri="{BB962C8B-B14F-4D97-AF65-F5344CB8AC3E}">
        <p14:creationId xmlns:p14="http://schemas.microsoft.com/office/powerpoint/2010/main" val="239528507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61811A-EA9A-4559-9C37-243186F00BAE}" type="datetime1">
              <a:rPr lang="en-US" smtClean="0"/>
              <a:t>1/30/2017</a:t>
            </a:fld>
            <a:endParaRPr lang="en-US"/>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DF11362-C837-458D-A102-1270F4350FAC}" type="slidenum">
              <a:rPr lang="en-US" smtClean="0"/>
              <a:t>‹#›</a:t>
            </a:fld>
            <a:endParaRPr lang="en-US"/>
          </a:p>
        </p:txBody>
      </p:sp>
    </p:spTree>
    <p:extLst>
      <p:ext uri="{BB962C8B-B14F-4D97-AF65-F5344CB8AC3E}">
        <p14:creationId xmlns:p14="http://schemas.microsoft.com/office/powerpoint/2010/main" val="2481700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143DB9-9E57-4307-8EA4-922E57DF6A1B}" type="datetime1">
              <a:rPr lang="en-US" smtClean="0"/>
              <a:t>1/30/2017</a:t>
            </a:fld>
            <a:endParaRPr lang="en-US"/>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DF11362-C837-458D-A102-1270F4350FAC}" type="slidenum">
              <a:rPr lang="en-US" smtClean="0"/>
              <a:t>‹#›</a:t>
            </a:fld>
            <a:endParaRPr lang="en-US"/>
          </a:p>
        </p:txBody>
      </p:sp>
    </p:spTree>
    <p:extLst>
      <p:ext uri="{BB962C8B-B14F-4D97-AF65-F5344CB8AC3E}">
        <p14:creationId xmlns:p14="http://schemas.microsoft.com/office/powerpoint/2010/main" val="3124281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5D8E78-3C71-4508-A79D-8F7922C74D2D}" type="datetime1">
              <a:rPr lang="en-US" smtClean="0"/>
              <a:t>1/30/2017</a:t>
            </a:fld>
            <a:endParaRPr lang="en-US"/>
          </a:p>
        </p:txBody>
      </p:sp>
      <p:sp>
        <p:nvSpPr>
          <p:cNvPr id="8" name="Footer Placeholder 7"/>
          <p:cNvSpPr>
            <a:spLocks noGrp="1"/>
          </p:cNvSpPr>
          <p:nvPr>
            <p:ph type="ftr" sz="quarter" idx="11"/>
          </p:nvPr>
        </p:nvSpPr>
        <p:spPr>
          <a:xfrm>
            <a:off x="3124200" y="6349426"/>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DDF11362-C837-458D-A102-1270F4350FAC}" type="slidenum">
              <a:rPr lang="en-US" smtClean="0"/>
              <a:t>‹#›</a:t>
            </a:fld>
            <a:endParaRPr lang="en-US"/>
          </a:p>
        </p:txBody>
      </p:sp>
    </p:spTree>
    <p:extLst>
      <p:ext uri="{BB962C8B-B14F-4D97-AF65-F5344CB8AC3E}">
        <p14:creationId xmlns:p14="http://schemas.microsoft.com/office/powerpoint/2010/main" val="918671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081E00E-88EC-4CC7-B59F-C61E558EC346}" type="datetime1">
              <a:rPr lang="en-US" smtClean="0"/>
              <a:t>1/30/2017</a:t>
            </a:fld>
            <a:endParaRPr lang="en-US"/>
          </a:p>
        </p:txBody>
      </p:sp>
      <p:sp>
        <p:nvSpPr>
          <p:cNvPr id="4" name="Footer Placeholder 3"/>
          <p:cNvSpPr>
            <a:spLocks noGrp="1"/>
          </p:cNvSpPr>
          <p:nvPr>
            <p:ph type="ftr" sz="quarter" idx="11"/>
          </p:nvPr>
        </p:nvSpPr>
        <p:spPr>
          <a:xfrm>
            <a:off x="3124200" y="6349426"/>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DDF11362-C837-458D-A102-1270F4350FAC}" type="slidenum">
              <a:rPr lang="en-US" smtClean="0"/>
              <a:t>‹#›</a:t>
            </a:fld>
            <a:endParaRPr lang="en-US"/>
          </a:p>
        </p:txBody>
      </p:sp>
    </p:spTree>
    <p:extLst>
      <p:ext uri="{BB962C8B-B14F-4D97-AF65-F5344CB8AC3E}">
        <p14:creationId xmlns:p14="http://schemas.microsoft.com/office/powerpoint/2010/main" val="529978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D2B8B3-36F7-4C33-AEEA-74D91E5AEE2C}" type="datetime1">
              <a:rPr lang="en-US" smtClean="0"/>
              <a:t>1/30/2017</a:t>
            </a:fld>
            <a:endParaRPr lang="en-US"/>
          </a:p>
        </p:txBody>
      </p:sp>
      <p:sp>
        <p:nvSpPr>
          <p:cNvPr id="3" name="Footer Placeholder 2"/>
          <p:cNvSpPr>
            <a:spLocks noGrp="1"/>
          </p:cNvSpPr>
          <p:nvPr>
            <p:ph type="ftr" sz="quarter" idx="11"/>
          </p:nvPr>
        </p:nvSpPr>
        <p:spPr>
          <a:xfrm>
            <a:off x="3124200" y="6349426"/>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DDF11362-C837-458D-A102-1270F4350FAC}" type="slidenum">
              <a:rPr lang="en-US" smtClean="0"/>
              <a:t>‹#›</a:t>
            </a:fld>
            <a:endParaRPr lang="en-US"/>
          </a:p>
        </p:txBody>
      </p:sp>
    </p:spTree>
    <p:extLst>
      <p:ext uri="{BB962C8B-B14F-4D97-AF65-F5344CB8AC3E}">
        <p14:creationId xmlns:p14="http://schemas.microsoft.com/office/powerpoint/2010/main" val="1467936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67C004-210B-483A-86F5-0CBEDAF99CE0}" type="datetime1">
              <a:rPr lang="en-US" smtClean="0"/>
              <a:t>1/30/2017</a:t>
            </a:fld>
            <a:endParaRPr lang="en-US"/>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DF11362-C837-458D-A102-1270F4350FAC}" type="slidenum">
              <a:rPr lang="en-US" smtClean="0"/>
              <a:t>‹#›</a:t>
            </a:fld>
            <a:endParaRPr lang="en-US"/>
          </a:p>
        </p:txBody>
      </p:sp>
    </p:spTree>
    <p:extLst>
      <p:ext uri="{BB962C8B-B14F-4D97-AF65-F5344CB8AC3E}">
        <p14:creationId xmlns:p14="http://schemas.microsoft.com/office/powerpoint/2010/main" val="2121709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2C7B19-514C-4A28-80DD-332C0D935EBB}" type="datetime1">
              <a:rPr lang="en-US" smtClean="0"/>
              <a:t>1/30/2017</a:t>
            </a:fld>
            <a:endParaRPr lang="en-US"/>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DF11362-C837-458D-A102-1270F4350FAC}" type="slidenum">
              <a:rPr lang="en-US" smtClean="0"/>
              <a:t>‹#›</a:t>
            </a:fld>
            <a:endParaRPr lang="en-US"/>
          </a:p>
        </p:txBody>
      </p:sp>
    </p:spTree>
    <p:extLst>
      <p:ext uri="{BB962C8B-B14F-4D97-AF65-F5344CB8AC3E}">
        <p14:creationId xmlns:p14="http://schemas.microsoft.com/office/powerpoint/2010/main" val="121508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0474" y="318454"/>
            <a:ext cx="7936326" cy="65521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50473" y="1600200"/>
            <a:ext cx="793350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5774" y="6388100"/>
            <a:ext cx="1975026" cy="333375"/>
          </a:xfrm>
          <a:prstGeom prst="rect">
            <a:avLst/>
          </a:prstGeom>
        </p:spPr>
        <p:txBody>
          <a:bodyPr vert="horz" lIns="91440" tIns="45720" rIns="91440" bIns="45720" rtlCol="0" anchor="ctr"/>
          <a:lstStyle>
            <a:lvl1pPr algn="l">
              <a:defRPr sz="1200">
                <a:solidFill>
                  <a:schemeClr val="tx1">
                    <a:tint val="75000"/>
                  </a:schemeClr>
                </a:solidFill>
              </a:defRPr>
            </a:lvl1pPr>
          </a:lstStyle>
          <a:p>
            <a:fld id="{E17C8528-6310-412E-9B55-E9BEEEEEED03}" type="datetime1">
              <a:rPr lang="en-US" smtClean="0"/>
              <a:t>1/30/2017</a:t>
            </a:fld>
            <a:endParaRPr lang="en-US"/>
          </a:p>
        </p:txBody>
      </p:sp>
      <p:sp>
        <p:nvSpPr>
          <p:cNvPr id="7" name="Rectangle 6"/>
          <p:cNvSpPr/>
          <p:nvPr/>
        </p:nvSpPr>
        <p:spPr>
          <a:xfrm>
            <a:off x="454377" y="6388100"/>
            <a:ext cx="8184444" cy="342900"/>
          </a:xfrm>
          <a:prstGeom prst="rect">
            <a:avLst/>
          </a:prstGeom>
          <a:solidFill>
            <a:schemeClr val="bg1"/>
          </a:solidFill>
          <a:ln>
            <a:solidFill>
              <a:srgbClr val="0065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454377" y="318454"/>
            <a:ext cx="8184444" cy="655213"/>
          </a:xfrm>
          <a:prstGeom prst="rect">
            <a:avLst/>
          </a:prstGeom>
          <a:noFill/>
          <a:ln>
            <a:solidFill>
              <a:srgbClr val="0065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a:off x="479778" y="318454"/>
            <a:ext cx="0" cy="6412546"/>
          </a:xfrm>
          <a:prstGeom prst="line">
            <a:avLst/>
          </a:prstGeom>
          <a:ln w="76200" cmpd="sng">
            <a:solidFill>
              <a:srgbClr val="0065A4"/>
            </a:solidFill>
          </a:ln>
        </p:spPr>
        <p:style>
          <a:lnRef idx="2">
            <a:schemeClr val="accent1"/>
          </a:lnRef>
          <a:fillRef idx="0">
            <a:schemeClr val="accent1"/>
          </a:fillRef>
          <a:effectRef idx="1">
            <a:schemeClr val="accent1"/>
          </a:effectRef>
          <a:fontRef idx="minor">
            <a:schemeClr val="tx1"/>
          </a:fontRef>
        </p:style>
      </p:cxnSp>
      <p:pic>
        <p:nvPicPr>
          <p:cNvPr id="11" name="Picture 15" descr="CFA_CCNA_4cNOTAG FIN2.eps"/>
          <p:cNvPicPr>
            <a:picLocks noChangeAspect="1"/>
          </p:cNvPicPr>
          <p:nvPr/>
        </p:nvPicPr>
        <p:blipFill>
          <a:blip r:embed="rId14">
            <a:extLst>
              <a:ext uri="{28A0092B-C50C-407E-A947-70E740481C1C}">
                <a14:useLocalDpi xmlns:a14="http://schemas.microsoft.com/office/drawing/2010/main" val="0"/>
              </a:ext>
            </a:extLst>
          </a:blip>
          <a:srcRect r="37883"/>
          <a:stretch>
            <a:fillRect/>
          </a:stretch>
        </p:blipFill>
        <p:spPr bwMode="auto">
          <a:xfrm>
            <a:off x="6732382" y="395288"/>
            <a:ext cx="184626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207758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72" r:id="rId12"/>
  </p:sldLayoutIdLst>
  <p:timing>
    <p:tnLst>
      <p:par>
        <p:cTn id="1" dur="indefinite" restart="never" nodeType="tmRoot"/>
      </p:par>
    </p:tnLst>
  </p:timing>
  <p:hf hdr="0" ftr="0" dt="0"/>
  <p:txStyles>
    <p:titleStyle>
      <a:lvl1pPr algn="l" defTabSz="457200" rtl="0" eaLnBrk="1" latinLnBrk="0" hangingPunct="1">
        <a:spcBef>
          <a:spcPct val="0"/>
        </a:spcBef>
        <a:buNone/>
        <a:defRPr sz="2400" b="1" i="0" kern="1200">
          <a:solidFill>
            <a:srgbClr val="0065A4"/>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rgbClr val="0065A4"/>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0065A4"/>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0065A4"/>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0065A4"/>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rgbClr val="0065A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1"/>
            <a:ext cx="9144000" cy="68787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1869440"/>
            <a:ext cx="9144000" cy="5009324"/>
          </a:xfrm>
          <a:prstGeom prst="rect">
            <a:avLst/>
          </a:prstGeom>
          <a:solidFill>
            <a:srgbClr val="0065A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latin typeface="Arial" panose="020B0604020202020204" pitchFamily="34" charset="0"/>
                <a:cs typeface="Arial" panose="020B0604020202020204" pitchFamily="34" charset="0"/>
              </a:rPr>
              <a:t>Building a Culture of Health in America</a:t>
            </a:r>
          </a:p>
          <a:p>
            <a:pPr algn="ctr"/>
            <a:endParaRPr lang="en-US" sz="3600" b="1" dirty="0" smtClean="0">
              <a:latin typeface="Arial" panose="020B0604020202020204" pitchFamily="34" charset="0"/>
              <a:cs typeface="Arial" panose="020B0604020202020204" pitchFamily="34" charset="0"/>
            </a:endParaRPr>
          </a:p>
          <a:p>
            <a:pPr algn="ctr"/>
            <a:endParaRPr lang="en-US" sz="3600" b="1" dirty="0">
              <a:latin typeface="Arial" panose="020B0604020202020204" pitchFamily="34" charset="0"/>
              <a:cs typeface="Arial" panose="020B0604020202020204" pitchFamily="34" charset="0"/>
            </a:endParaRPr>
          </a:p>
          <a:p>
            <a:pPr algn="ctr"/>
            <a:endParaRPr lang="en-US" sz="3600" b="1" dirty="0" smtClean="0">
              <a:latin typeface="Arial" panose="020B0604020202020204" pitchFamily="34" charset="0"/>
              <a:cs typeface="Arial" panose="020B0604020202020204" pitchFamily="34" charset="0"/>
            </a:endParaRPr>
          </a:p>
          <a:p>
            <a:pPr algn="ctr"/>
            <a:endParaRPr lang="en-US" sz="3600" b="1" dirty="0">
              <a:latin typeface="Arial" panose="020B0604020202020204" pitchFamily="34" charset="0"/>
              <a:cs typeface="Arial" panose="020B0604020202020204" pitchFamily="34" charset="0"/>
            </a:endParaRPr>
          </a:p>
          <a:p>
            <a:pPr algn="ctr"/>
            <a:endParaRPr lang="en-US" sz="3600" b="1" dirty="0">
              <a:latin typeface="Arial" panose="020B0604020202020204" pitchFamily="34" charset="0"/>
              <a:cs typeface="Arial" panose="020B0604020202020204" pitchFamily="34" charset="0"/>
            </a:endParaRPr>
          </a:p>
        </p:txBody>
      </p:sp>
      <p:sp>
        <p:nvSpPr>
          <p:cNvPr id="5" name="Title 1"/>
          <p:cNvSpPr txBox="1">
            <a:spLocks/>
          </p:cNvSpPr>
          <p:nvPr/>
        </p:nvSpPr>
        <p:spPr>
          <a:xfrm>
            <a:off x="685801" y="3802824"/>
            <a:ext cx="7927464" cy="1415388"/>
          </a:xfrm>
          <a:prstGeom prst="rect">
            <a:avLst/>
          </a:prstGeom>
          <a:ln>
            <a:noFill/>
          </a:ln>
        </p:spPr>
        <p:txBody>
          <a:bodyPr/>
          <a:lstStyle>
            <a:lvl1pPr algn="r" defTabSz="457200" rtl="0" eaLnBrk="1" latinLnBrk="0" hangingPunct="1">
              <a:spcBef>
                <a:spcPct val="0"/>
              </a:spcBef>
              <a:buNone/>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a:ea typeface="+mj-ea"/>
                <a:cs typeface="+mj-cs"/>
              </a:defRPr>
            </a:lvl1pPr>
          </a:lstStyle>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Audience</a:t>
            </a:r>
          </a:p>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Date</a:t>
            </a:r>
          </a:p>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Speaker</a:t>
            </a:r>
          </a:p>
        </p:txBody>
      </p:sp>
      <p:pic>
        <p:nvPicPr>
          <p:cNvPr id="8" name="Picture 2" descr="C:\Users\amccallion\Desktop\CFA-logoHiResnotag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12" y="279847"/>
            <a:ext cx="8975390" cy="1200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28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Surplus Food Project</a:t>
            </a:r>
            <a:endParaRPr lang="en-US" dirty="0"/>
          </a:p>
        </p:txBody>
      </p:sp>
      <p:sp>
        <p:nvSpPr>
          <p:cNvPr id="5" name="Content Placeholder 4"/>
          <p:cNvSpPr>
            <a:spLocks noGrp="1"/>
          </p:cNvSpPr>
          <p:nvPr>
            <p:ph sz="half" idx="1"/>
          </p:nvPr>
        </p:nvSpPr>
        <p:spPr>
          <a:xfrm>
            <a:off x="457200" y="1600200"/>
            <a:ext cx="4495800" cy="4525963"/>
          </a:xfrm>
        </p:spPr>
        <p:txBody>
          <a:bodyPr>
            <a:normAutofit/>
          </a:bodyPr>
          <a:lstStyle/>
          <a:p>
            <a:r>
              <a:rPr lang="en-US" sz="2400" dirty="0" smtClean="0"/>
              <a:t>Nurses and other volunteers repackage hospital food bound for landfill to local food pantries</a:t>
            </a:r>
          </a:p>
          <a:p>
            <a:r>
              <a:rPr lang="en-US" sz="2400" dirty="0" smtClean="0"/>
              <a:t>Nurses provide health screenings when meals are served. </a:t>
            </a:r>
            <a:endParaRPr lang="en-US" sz="2400" dirty="0"/>
          </a:p>
        </p:txBody>
      </p:sp>
      <p:sp>
        <p:nvSpPr>
          <p:cNvPr id="4" name="Slide Number Placeholder 3"/>
          <p:cNvSpPr>
            <a:spLocks noGrp="1"/>
          </p:cNvSpPr>
          <p:nvPr>
            <p:ph type="sldNum" sz="quarter" idx="12"/>
          </p:nvPr>
        </p:nvSpPr>
        <p:spPr/>
        <p:txBody>
          <a:bodyPr/>
          <a:lstStyle/>
          <a:p>
            <a:fld id="{DDF11362-C837-458D-A102-1270F4350FAC}" type="slidenum">
              <a:rPr lang="en-US" smtClean="0"/>
              <a:t>10</a:t>
            </a:fld>
            <a:endParaRPr lang="en-US"/>
          </a:p>
        </p:txBody>
      </p:sp>
      <p:pic>
        <p:nvPicPr>
          <p:cNvPr id="102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257800" y="1752600"/>
            <a:ext cx="36576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509531" y="4572000"/>
            <a:ext cx="3405869" cy="369332"/>
          </a:xfrm>
          <a:prstGeom prst="rect">
            <a:avLst/>
          </a:prstGeom>
          <a:noFill/>
        </p:spPr>
        <p:txBody>
          <a:bodyPr wrap="none" rtlCol="0">
            <a:spAutoFit/>
          </a:bodyPr>
          <a:lstStyle/>
          <a:p>
            <a:r>
              <a:rPr lang="en-US" dirty="0" smtClean="0"/>
              <a:t>Copyright &lt;2016&gt; Jennifer </a:t>
            </a:r>
            <a:r>
              <a:rPr lang="en-US" dirty="0" err="1" smtClean="0"/>
              <a:t>Grenier</a:t>
            </a:r>
            <a:endParaRPr lang="en-US" dirty="0"/>
          </a:p>
        </p:txBody>
      </p:sp>
    </p:spTree>
    <p:extLst>
      <p:ext uri="{BB962C8B-B14F-4D97-AF65-F5344CB8AC3E}">
        <p14:creationId xmlns:p14="http://schemas.microsoft.com/office/powerpoint/2010/main" val="11664211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Community Gardens</a:t>
            </a:r>
            <a:endParaRPr lang="en-US" dirty="0"/>
          </a:p>
        </p:txBody>
      </p:sp>
      <p:sp>
        <p:nvSpPr>
          <p:cNvPr id="5" name="Content Placeholder 4"/>
          <p:cNvSpPr>
            <a:spLocks noGrp="1"/>
          </p:cNvSpPr>
          <p:nvPr>
            <p:ph sz="half" idx="2"/>
          </p:nvPr>
        </p:nvSpPr>
        <p:spPr>
          <a:xfrm>
            <a:off x="838200" y="1600200"/>
            <a:ext cx="4343400" cy="4525963"/>
          </a:xfrm>
        </p:spPr>
        <p:txBody>
          <a:bodyPr>
            <a:normAutofit/>
          </a:bodyPr>
          <a:lstStyle/>
          <a:p>
            <a:r>
              <a:rPr lang="en-US" sz="2000" b="1" dirty="0" smtClean="0"/>
              <a:t>Garden offers produce to low-income community</a:t>
            </a:r>
          </a:p>
          <a:p>
            <a:r>
              <a:rPr lang="en-US" sz="2000" b="1" dirty="0"/>
              <a:t>Goals: </a:t>
            </a:r>
            <a:r>
              <a:rPr lang="en-US" sz="2000" dirty="0"/>
              <a:t>create neighborhood connections and promote healthy bodies and </a:t>
            </a:r>
            <a:r>
              <a:rPr lang="en-US" sz="2000" dirty="0" smtClean="0"/>
              <a:t>minds</a:t>
            </a:r>
          </a:p>
          <a:p>
            <a:r>
              <a:rPr lang="en-US" sz="2000" dirty="0" smtClean="0"/>
              <a:t>Nurses provide fundraising support and volunteers</a:t>
            </a:r>
            <a:endParaRPr lang="en-US" sz="2000" dirty="0"/>
          </a:p>
        </p:txBody>
      </p:sp>
      <p:sp>
        <p:nvSpPr>
          <p:cNvPr id="6" name="Slide Number Placeholder 5"/>
          <p:cNvSpPr>
            <a:spLocks noGrp="1"/>
          </p:cNvSpPr>
          <p:nvPr>
            <p:ph type="sldNum" sz="quarter" idx="12"/>
          </p:nvPr>
        </p:nvSpPr>
        <p:spPr/>
        <p:txBody>
          <a:bodyPr/>
          <a:lstStyle/>
          <a:p>
            <a:r>
              <a:rPr lang="en-US" dirty="0" smtClean="0"/>
              <a:t>	</a:t>
            </a:r>
            <a:fld id="{DDF11362-C837-458D-A102-1270F4350FAC}" type="slidenum">
              <a:rPr lang="en-US" smtClean="0"/>
              <a:t>11</a:t>
            </a:fld>
            <a:endParaRPr lang="en-US" dirty="0"/>
          </a:p>
        </p:txBody>
      </p:sp>
      <p:sp>
        <p:nvSpPr>
          <p:cNvPr id="8" name="TextBox 7"/>
          <p:cNvSpPr txBox="1"/>
          <p:nvPr/>
        </p:nvSpPr>
        <p:spPr>
          <a:xfrm>
            <a:off x="5813196" y="5410200"/>
            <a:ext cx="2111604" cy="276999"/>
          </a:xfrm>
          <a:prstGeom prst="rect">
            <a:avLst/>
          </a:prstGeom>
          <a:noFill/>
        </p:spPr>
        <p:txBody>
          <a:bodyPr wrap="none" rtlCol="0">
            <a:spAutoFit/>
          </a:bodyPr>
          <a:lstStyle/>
          <a:p>
            <a:r>
              <a:rPr lang="en-US" sz="1200" dirty="0" smtClean="0"/>
              <a:t>Copyright &lt;2016&gt;  Vegas Roots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600200"/>
            <a:ext cx="2819400" cy="375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60863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Vote &amp; Vax </a:t>
            </a:r>
            <a:endParaRPr lang="en-US" dirty="0"/>
          </a:p>
        </p:txBody>
      </p:sp>
      <p:sp>
        <p:nvSpPr>
          <p:cNvPr id="4" name="Content Placeholder 3"/>
          <p:cNvSpPr>
            <a:spLocks noGrp="1"/>
          </p:cNvSpPr>
          <p:nvPr>
            <p:ph sz="half" idx="2"/>
          </p:nvPr>
        </p:nvSpPr>
        <p:spPr>
          <a:xfrm>
            <a:off x="822183" y="1528011"/>
            <a:ext cx="4543902" cy="4525963"/>
          </a:xfrm>
        </p:spPr>
        <p:txBody>
          <a:bodyPr>
            <a:normAutofit/>
          </a:bodyPr>
          <a:lstStyle/>
          <a:p>
            <a:pPr marL="0" indent="0">
              <a:buNone/>
            </a:pPr>
            <a:r>
              <a:rPr lang="en-US" sz="2400" b="1" dirty="0" smtClean="0"/>
              <a:t>Nurses part of Vote &amp; Vax:</a:t>
            </a:r>
            <a:endParaRPr lang="en-US" sz="2400" b="1" dirty="0"/>
          </a:p>
          <a:p>
            <a:pPr marL="0" indent="0">
              <a:spcBef>
                <a:spcPts val="0"/>
              </a:spcBef>
              <a:spcAft>
                <a:spcPts val="0"/>
              </a:spcAft>
              <a:buNone/>
            </a:pPr>
            <a:endParaRPr lang="en-US" sz="2400" dirty="0"/>
          </a:p>
          <a:p>
            <a:pPr>
              <a:spcBef>
                <a:spcPts val="0"/>
              </a:spcBef>
              <a:spcAft>
                <a:spcPts val="0"/>
              </a:spcAft>
            </a:pPr>
            <a:r>
              <a:rPr lang="en-US" sz="2400" dirty="0" smtClean="0"/>
              <a:t>Voters are offered a flu shot in neighborhoods that experience health disparities</a:t>
            </a:r>
          </a:p>
          <a:p>
            <a:pPr>
              <a:spcBef>
                <a:spcPts val="0"/>
              </a:spcBef>
              <a:spcAft>
                <a:spcPts val="0"/>
              </a:spcAft>
            </a:pPr>
            <a:r>
              <a:rPr lang="en-US" sz="2400" dirty="0" smtClean="0"/>
              <a:t>Many partners involved</a:t>
            </a:r>
            <a:endParaRPr lang="en-US" sz="2400"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0591" y="1624263"/>
            <a:ext cx="2982828" cy="29828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Slide Number Placeholder 2"/>
          <p:cNvSpPr>
            <a:spLocks noGrp="1"/>
          </p:cNvSpPr>
          <p:nvPr>
            <p:ph type="sldNum" sz="quarter" idx="12"/>
          </p:nvPr>
        </p:nvSpPr>
        <p:spPr/>
        <p:txBody>
          <a:bodyPr/>
          <a:lstStyle/>
          <a:p>
            <a:r>
              <a:rPr lang="en-US" dirty="0" smtClean="0"/>
              <a:t>	</a:t>
            </a:r>
            <a:fld id="{DDF11362-C837-458D-A102-1270F4350FAC}" type="slidenum">
              <a:rPr lang="en-US" smtClean="0"/>
              <a:t>12</a:t>
            </a:fld>
            <a:endParaRPr lang="en-US" dirty="0"/>
          </a:p>
        </p:txBody>
      </p:sp>
      <p:sp>
        <p:nvSpPr>
          <p:cNvPr id="7" name="TextBox 6"/>
          <p:cNvSpPr txBox="1"/>
          <p:nvPr/>
        </p:nvSpPr>
        <p:spPr>
          <a:xfrm>
            <a:off x="6343468" y="4876800"/>
            <a:ext cx="1962332" cy="369332"/>
          </a:xfrm>
          <a:prstGeom prst="rect">
            <a:avLst/>
          </a:prstGeom>
          <a:noFill/>
        </p:spPr>
        <p:txBody>
          <a:bodyPr wrap="none" rtlCol="0">
            <a:spAutoFit/>
          </a:bodyPr>
          <a:lstStyle/>
          <a:p>
            <a:r>
              <a:rPr lang="en-US" dirty="0" smtClean="0"/>
              <a:t>Source: Vote &amp; Vax</a:t>
            </a:r>
            <a:endParaRPr lang="en-US" dirty="0"/>
          </a:p>
        </p:txBody>
      </p:sp>
    </p:spTree>
    <p:extLst>
      <p:ext uri="{BB962C8B-B14F-4D97-AF65-F5344CB8AC3E}">
        <p14:creationId xmlns:p14="http://schemas.microsoft.com/office/powerpoint/2010/main" val="28042844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Example Goes Here</a:t>
            </a:r>
            <a:endParaRPr lang="en-US" dirty="0"/>
          </a:p>
        </p:txBody>
      </p:sp>
      <p:sp>
        <p:nvSpPr>
          <p:cNvPr id="3" name="Content Placeholder 2"/>
          <p:cNvSpPr>
            <a:spLocks noGrp="1"/>
          </p:cNvSpPr>
          <p:nvPr>
            <p:ph idx="1"/>
          </p:nvPr>
        </p:nvSpPr>
        <p:spPr/>
        <p:txBody>
          <a:bodyPr/>
          <a:lstStyle/>
          <a:p>
            <a:r>
              <a:rPr lang="en-US" dirty="0" smtClean="0"/>
              <a:t>Feel free to insert your own example here and delete one or more of the template examples.</a:t>
            </a:r>
          </a:p>
          <a:p>
            <a:r>
              <a:rPr lang="en-US" dirty="0" smtClean="0"/>
              <a:t>What is the project?</a:t>
            </a:r>
          </a:p>
          <a:p>
            <a:r>
              <a:rPr lang="en-US" dirty="0" smtClean="0"/>
              <a:t>Who did it benefit in the community?</a:t>
            </a:r>
          </a:p>
          <a:p>
            <a:r>
              <a:rPr lang="en-US" dirty="0" smtClean="0"/>
              <a:t>Who were the health and non-health stakeholders involved?</a:t>
            </a:r>
          </a:p>
          <a:p>
            <a:r>
              <a:rPr lang="en-US" dirty="0" smtClean="0"/>
              <a:t>What role did nurses or your Action Coalition play?</a:t>
            </a:r>
          </a:p>
        </p:txBody>
      </p:sp>
      <p:sp>
        <p:nvSpPr>
          <p:cNvPr id="5" name="Slide Number Placeholder 4"/>
          <p:cNvSpPr>
            <a:spLocks noGrp="1"/>
          </p:cNvSpPr>
          <p:nvPr>
            <p:ph type="sldNum" sz="quarter" idx="12"/>
          </p:nvPr>
        </p:nvSpPr>
        <p:spPr/>
        <p:txBody>
          <a:bodyPr/>
          <a:lstStyle/>
          <a:p>
            <a:pPr lvl="1"/>
            <a:fld id="{DDF11362-C837-458D-A102-1270F4350FAC}" type="slidenum">
              <a:rPr lang="en-US" smtClean="0"/>
              <a:pPr lvl="1"/>
              <a:t>13</a:t>
            </a:fld>
            <a:endParaRPr lang="en-US" dirty="0"/>
          </a:p>
        </p:txBody>
      </p:sp>
    </p:spTree>
    <p:extLst>
      <p:ext uri="{BB962C8B-B14F-4D97-AF65-F5344CB8AC3E}">
        <p14:creationId xmlns:p14="http://schemas.microsoft.com/office/powerpoint/2010/main" val="38731308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Partnering to Create a Healthier America</a:t>
            </a:r>
            <a:endParaRPr lang="en-US" dirty="0"/>
          </a:p>
        </p:txBody>
      </p:sp>
      <p:sp>
        <p:nvSpPr>
          <p:cNvPr id="6" name="Slide Number Placeholder 5"/>
          <p:cNvSpPr>
            <a:spLocks noGrp="1"/>
          </p:cNvSpPr>
          <p:nvPr>
            <p:ph type="sldNum" sz="quarter" idx="12"/>
          </p:nvPr>
        </p:nvSpPr>
        <p:spPr/>
        <p:txBody>
          <a:bodyPr/>
          <a:lstStyle/>
          <a:p>
            <a:r>
              <a:rPr lang="en-US" dirty="0" smtClean="0"/>
              <a:t>	</a:t>
            </a:r>
            <a:fld id="{DDF11362-C837-458D-A102-1270F4350FAC}" type="slidenum">
              <a:rPr lang="en-US" smtClean="0"/>
              <a:t>14</a:t>
            </a:fld>
            <a:endParaRPr lang="en-US" dirty="0"/>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622"/>
          <a:stretch/>
        </p:blipFill>
        <p:spPr bwMode="auto">
          <a:xfrm>
            <a:off x="1962150" y="1447800"/>
            <a:ext cx="52197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046951" y="5646003"/>
            <a:ext cx="5039649" cy="830997"/>
          </a:xfrm>
          <a:prstGeom prst="rect">
            <a:avLst/>
          </a:prstGeom>
          <a:noFill/>
          <a:ln>
            <a:noFill/>
          </a:ln>
        </p:spPr>
        <p:txBody>
          <a:bodyPr wrap="none" rtlCol="0">
            <a:spAutoFit/>
          </a:bodyPr>
          <a:lstStyle/>
          <a:p>
            <a:r>
              <a:rPr lang="en-US" sz="4800" dirty="0"/>
              <a:t>c</a:t>
            </a:r>
            <a:r>
              <a:rPr lang="en-US" sz="4800" dirty="0" smtClean="0"/>
              <a:t>ultureofhealth.org</a:t>
            </a:r>
            <a:endParaRPr lang="en-US" sz="4800" dirty="0"/>
          </a:p>
        </p:txBody>
      </p:sp>
      <p:sp>
        <p:nvSpPr>
          <p:cNvPr id="4" name="TextBox 3"/>
          <p:cNvSpPr txBox="1"/>
          <p:nvPr/>
        </p:nvSpPr>
        <p:spPr>
          <a:xfrm>
            <a:off x="3356751" y="5257800"/>
            <a:ext cx="2434449" cy="307777"/>
          </a:xfrm>
          <a:prstGeom prst="rect">
            <a:avLst/>
          </a:prstGeom>
          <a:noFill/>
        </p:spPr>
        <p:txBody>
          <a:bodyPr wrap="none" rtlCol="0">
            <a:spAutoFit/>
          </a:bodyPr>
          <a:lstStyle/>
          <a:p>
            <a:r>
              <a:rPr lang="en-US" sz="1400" dirty="0" smtClean="0"/>
              <a:t>Copyright</a:t>
            </a:r>
            <a:r>
              <a:rPr lang="en-US" sz="1400" dirty="0"/>
              <a:t> </a:t>
            </a:r>
            <a:r>
              <a:rPr lang="en-US" sz="1400" dirty="0" smtClean="0"/>
              <a:t>&lt;2015&gt; Flynn Larson</a:t>
            </a:r>
            <a:endParaRPr lang="en-US" sz="1400" dirty="0"/>
          </a:p>
        </p:txBody>
      </p:sp>
    </p:spTree>
    <p:extLst>
      <p:ext uri="{BB962C8B-B14F-4D97-AF65-F5344CB8AC3E}">
        <p14:creationId xmlns:p14="http://schemas.microsoft.com/office/powerpoint/2010/main" val="22676270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Information</a:t>
            </a:r>
            <a:endParaRPr lang="en-US" dirty="0"/>
          </a:p>
        </p:txBody>
      </p:sp>
      <p:sp>
        <p:nvSpPr>
          <p:cNvPr id="6" name="Content Placeholder 5"/>
          <p:cNvSpPr>
            <a:spLocks noGrp="1"/>
          </p:cNvSpPr>
          <p:nvPr>
            <p:ph idx="1"/>
          </p:nvPr>
        </p:nvSpPr>
        <p:spPr/>
        <p:txBody>
          <a:bodyPr/>
          <a:lstStyle/>
          <a:p>
            <a:r>
              <a:rPr lang="en-US" dirty="0" smtClean="0"/>
              <a:t>Enter your AC website here</a:t>
            </a:r>
          </a:p>
          <a:p>
            <a:r>
              <a:rPr lang="en-US" dirty="0" smtClean="0"/>
              <a:t>Enter your email address here</a:t>
            </a:r>
          </a:p>
          <a:p>
            <a:r>
              <a:rPr lang="en-US" dirty="0" smtClean="0"/>
              <a:t>Add your Twitter and Facebook info here</a:t>
            </a:r>
            <a:endParaRPr lang="en-US" dirty="0"/>
          </a:p>
        </p:txBody>
      </p:sp>
      <p:sp>
        <p:nvSpPr>
          <p:cNvPr id="5" name="Slide Number Placeholder 4"/>
          <p:cNvSpPr>
            <a:spLocks noGrp="1"/>
          </p:cNvSpPr>
          <p:nvPr>
            <p:ph type="sldNum" sz="quarter" idx="12"/>
          </p:nvPr>
        </p:nvSpPr>
        <p:spPr/>
        <p:txBody>
          <a:bodyPr/>
          <a:lstStyle/>
          <a:p>
            <a:fld id="{DDF11362-C837-458D-A102-1270F4350FAC}" type="slidenum">
              <a:rPr lang="en-US" smtClean="0"/>
              <a:t>15</a:t>
            </a:fld>
            <a:endParaRPr lang="en-US"/>
          </a:p>
        </p:txBody>
      </p:sp>
    </p:spTree>
    <p:extLst>
      <p:ext uri="{BB962C8B-B14F-4D97-AF65-F5344CB8AC3E}">
        <p14:creationId xmlns:p14="http://schemas.microsoft.com/office/powerpoint/2010/main" val="23415474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Address All Factors That Affect Health</a:t>
            </a:r>
            <a:endParaRPr lang="en-US" dirty="0"/>
          </a:p>
        </p:txBody>
      </p:sp>
      <p:sp>
        <p:nvSpPr>
          <p:cNvPr id="4" name="Content Placeholder 3"/>
          <p:cNvSpPr>
            <a:spLocks noGrp="1"/>
          </p:cNvSpPr>
          <p:nvPr>
            <p:ph sz="half" idx="2"/>
          </p:nvPr>
        </p:nvSpPr>
        <p:spPr>
          <a:xfrm>
            <a:off x="838200" y="1528147"/>
            <a:ext cx="4038600" cy="4525963"/>
          </a:xfrm>
        </p:spPr>
        <p:txBody>
          <a:bodyPr>
            <a:normAutofit/>
          </a:bodyPr>
          <a:lstStyle/>
          <a:p>
            <a:pPr marL="0" indent="0">
              <a:buNone/>
            </a:pPr>
            <a:r>
              <a:rPr lang="en-US" sz="2000" b="1" dirty="0" smtClean="0"/>
              <a:t>Health tied to:</a:t>
            </a:r>
          </a:p>
          <a:p>
            <a:r>
              <a:rPr lang="en-US" sz="2000" dirty="0" smtClean="0"/>
              <a:t>How much money people make</a:t>
            </a:r>
          </a:p>
          <a:p>
            <a:r>
              <a:rPr lang="en-US" sz="2000" dirty="0" smtClean="0"/>
              <a:t>How much school they’ve completed</a:t>
            </a:r>
          </a:p>
          <a:p>
            <a:r>
              <a:rPr lang="en-US" sz="2000" dirty="0" smtClean="0"/>
              <a:t>Neighborhoods they live in</a:t>
            </a:r>
            <a:endParaRPr lang="en-US" sz="2000" dirty="0"/>
          </a:p>
        </p:txBody>
      </p:sp>
      <p:sp>
        <p:nvSpPr>
          <p:cNvPr id="9" name="TextBox 8"/>
          <p:cNvSpPr txBox="1"/>
          <p:nvPr/>
        </p:nvSpPr>
        <p:spPr>
          <a:xfrm>
            <a:off x="838200" y="4800600"/>
            <a:ext cx="4368800" cy="83099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400" dirty="0" smtClean="0">
                <a:latin typeface="Arial" panose="020B0604020202020204" pitchFamily="34" charset="0"/>
                <a:cs typeface="Arial" panose="020B0604020202020204" pitchFamily="34" charset="0"/>
              </a:rPr>
              <a:t>The choices we make are based on the choices we have</a:t>
            </a:r>
          </a:p>
        </p:txBody>
      </p:sp>
      <p:sp>
        <p:nvSpPr>
          <p:cNvPr id="3" name="Slide Number Placeholder 2"/>
          <p:cNvSpPr>
            <a:spLocks noGrp="1"/>
          </p:cNvSpPr>
          <p:nvPr>
            <p:ph type="sldNum" sz="quarter" idx="12"/>
          </p:nvPr>
        </p:nvSpPr>
        <p:spPr/>
        <p:txBody>
          <a:bodyPr/>
          <a:lstStyle/>
          <a:p>
            <a:r>
              <a:rPr lang="en-US" dirty="0" smtClean="0"/>
              <a:t>	</a:t>
            </a:r>
            <a:fld id="{DDF11362-C837-458D-A102-1270F4350FAC}" type="slidenum">
              <a:rPr lang="en-US" smtClean="0"/>
              <a:t>2</a:t>
            </a:fld>
            <a:endParaRPr 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4100" y="1466117"/>
            <a:ext cx="3822700" cy="295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759695" y="4507468"/>
            <a:ext cx="2088905" cy="276999"/>
          </a:xfrm>
          <a:prstGeom prst="rect">
            <a:avLst/>
          </a:prstGeom>
          <a:noFill/>
        </p:spPr>
        <p:txBody>
          <a:bodyPr wrap="none" rtlCol="0">
            <a:spAutoFit/>
          </a:bodyPr>
          <a:lstStyle/>
          <a:p>
            <a:r>
              <a:rPr lang="en-US" sz="1200" dirty="0" smtClean="0"/>
              <a:t>Copyright &lt;2009&gt; Rodger Tully</a:t>
            </a:r>
            <a:endParaRPr lang="en-US" sz="1200" dirty="0"/>
          </a:p>
        </p:txBody>
      </p:sp>
    </p:spTree>
    <p:extLst>
      <p:ext uri="{BB962C8B-B14F-4D97-AF65-F5344CB8AC3E}">
        <p14:creationId xmlns:p14="http://schemas.microsoft.com/office/powerpoint/2010/main" val="3223439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Many Factors Affect Health</a:t>
            </a:r>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01961" y="1066800"/>
            <a:ext cx="4340079" cy="505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r>
              <a:rPr lang="en-US" dirty="0" smtClean="0"/>
              <a:t>	</a:t>
            </a:r>
            <a:fld id="{DDF11362-C837-458D-A102-1270F4350FAC}" type="slidenum">
              <a:rPr lang="en-US" smtClean="0"/>
              <a:t>3</a:t>
            </a:fld>
            <a:endParaRPr lang="en-US" dirty="0"/>
          </a:p>
        </p:txBody>
      </p:sp>
    </p:spTree>
    <p:extLst>
      <p:ext uri="{BB962C8B-B14F-4D97-AF65-F5344CB8AC3E}">
        <p14:creationId xmlns:p14="http://schemas.microsoft.com/office/powerpoint/2010/main" val="39907321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Disturbing Facts</a:t>
            </a:r>
            <a:endParaRPr lang="en-US" dirty="0"/>
          </a:p>
        </p:txBody>
      </p:sp>
      <p:sp>
        <p:nvSpPr>
          <p:cNvPr id="5" name="Content Placeholder 4"/>
          <p:cNvSpPr>
            <a:spLocks noGrp="1"/>
          </p:cNvSpPr>
          <p:nvPr>
            <p:ph sz="half" idx="1"/>
          </p:nvPr>
        </p:nvSpPr>
        <p:spPr>
          <a:xfrm>
            <a:off x="807720" y="1828800"/>
            <a:ext cx="3840480" cy="4093845"/>
          </a:xfrm>
          <a:prstGeom prst="rect">
            <a:avLst/>
          </a:prstGeom>
        </p:spPr>
        <p:txBody>
          <a:bodyPr>
            <a:normAutofit fontScale="92500"/>
          </a:bodyPr>
          <a:lstStyle/>
          <a:p>
            <a:r>
              <a:rPr lang="en-US" dirty="0" smtClean="0"/>
              <a:t>1/3 of kids are either overweight or obese</a:t>
            </a:r>
          </a:p>
          <a:p>
            <a:r>
              <a:rPr lang="en-US" dirty="0" smtClean="0"/>
              <a:t>75% of 17- to 24-year-olds are ineligible to serve in the military</a:t>
            </a:r>
          </a:p>
          <a:p>
            <a:r>
              <a:rPr lang="en-US" dirty="0" smtClean="0"/>
              <a:t>One of every two deaths in America is linked to chronic disease</a:t>
            </a:r>
            <a:endParaRPr lang="en-US" dirty="0"/>
          </a:p>
        </p:txBody>
      </p:sp>
      <p:sp>
        <p:nvSpPr>
          <p:cNvPr id="4" name="Slide Number Placeholder 3"/>
          <p:cNvSpPr>
            <a:spLocks noGrp="1"/>
          </p:cNvSpPr>
          <p:nvPr>
            <p:ph type="sldNum" sz="quarter" idx="12"/>
          </p:nvPr>
        </p:nvSpPr>
        <p:spPr/>
        <p:txBody>
          <a:bodyPr/>
          <a:lstStyle/>
          <a:p>
            <a:r>
              <a:rPr lang="en-US" dirty="0" smtClean="0"/>
              <a:t>	</a:t>
            </a:r>
            <a:fld id="{DDF11362-C837-458D-A102-1270F4350FAC}" type="slidenum">
              <a:rPr lang="en-US" smtClean="0"/>
              <a:t>4</a:t>
            </a:fld>
            <a:endParaRPr lang="en-US" dirty="0"/>
          </a:p>
        </p:txBody>
      </p:sp>
      <p:pic>
        <p:nvPicPr>
          <p:cNvPr id="5122"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905000"/>
            <a:ext cx="4056730" cy="338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576350" y="5361801"/>
            <a:ext cx="2196050" cy="276999"/>
          </a:xfrm>
          <a:prstGeom prst="rect">
            <a:avLst/>
          </a:prstGeom>
          <a:noFill/>
        </p:spPr>
        <p:txBody>
          <a:bodyPr wrap="none" rtlCol="0">
            <a:spAutoFit/>
          </a:bodyPr>
          <a:lstStyle/>
          <a:p>
            <a:r>
              <a:rPr lang="en-US" sz="1200" dirty="0" smtClean="0"/>
              <a:t>Copyright &lt;2015&gt; Tyrone Turner</a:t>
            </a:r>
            <a:endParaRPr lang="en-US" sz="1200" dirty="0"/>
          </a:p>
        </p:txBody>
      </p:sp>
    </p:spTree>
    <p:extLst>
      <p:ext uri="{BB962C8B-B14F-4D97-AF65-F5344CB8AC3E}">
        <p14:creationId xmlns:p14="http://schemas.microsoft.com/office/powerpoint/2010/main" val="3273036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Where You Live Affects Your Health</a:t>
            </a:r>
            <a:endParaRPr lang="en-US" dirty="0"/>
          </a:p>
        </p:txBody>
      </p:sp>
      <p:sp>
        <p:nvSpPr>
          <p:cNvPr id="4" name="Slide Number Placeholder 3"/>
          <p:cNvSpPr>
            <a:spLocks noGrp="1"/>
          </p:cNvSpPr>
          <p:nvPr>
            <p:ph type="sldNum" sz="quarter" idx="12"/>
          </p:nvPr>
        </p:nvSpPr>
        <p:spPr/>
        <p:txBody>
          <a:bodyPr/>
          <a:lstStyle/>
          <a:p>
            <a:r>
              <a:rPr lang="en-US" dirty="0" smtClean="0"/>
              <a:t>	</a:t>
            </a:r>
            <a:fld id="{DDF11362-C837-458D-A102-1270F4350FAC}" type="slidenum">
              <a:rPr lang="en-US" smtClean="0"/>
              <a:t>5</a:t>
            </a:fld>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18519" y="1219200"/>
            <a:ext cx="4906963" cy="4906963"/>
          </a:xfrm>
        </p:spPr>
      </p:pic>
    </p:spTree>
    <p:extLst>
      <p:ext uri="{BB962C8B-B14F-4D97-AF65-F5344CB8AC3E}">
        <p14:creationId xmlns:p14="http://schemas.microsoft.com/office/powerpoint/2010/main" val="2331599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RWJF Vision</a:t>
            </a:r>
            <a:endParaRPr lang="en-US" dirty="0"/>
          </a:p>
        </p:txBody>
      </p:sp>
      <p:sp>
        <p:nvSpPr>
          <p:cNvPr id="3" name="Text Placeholder 2"/>
          <p:cNvSpPr>
            <a:spLocks noGrp="1"/>
          </p:cNvSpPr>
          <p:nvPr>
            <p:ph idx="1"/>
          </p:nvPr>
        </p:nvSpPr>
        <p:spPr/>
        <p:txBody>
          <a:bodyPr/>
          <a:lstStyle/>
          <a:p>
            <a:pPr marL="0" indent="0">
              <a:spcBef>
                <a:spcPts val="1800"/>
              </a:spcBef>
              <a:buNone/>
            </a:pPr>
            <a:r>
              <a:rPr lang="en-US" sz="2800" dirty="0" smtClean="0"/>
              <a:t>We, as a </a:t>
            </a:r>
            <a:r>
              <a:rPr lang="en-US" sz="2800" dirty="0"/>
              <a:t>nation, will strive together to </a:t>
            </a:r>
            <a:r>
              <a:rPr lang="en-US" sz="2800" dirty="0" smtClean="0"/>
              <a:t>build </a:t>
            </a:r>
            <a:r>
              <a:rPr lang="en-US" sz="2800" dirty="0"/>
              <a:t>a </a:t>
            </a:r>
            <a:r>
              <a:rPr lang="en-US" sz="2800" dirty="0" smtClean="0"/>
              <a:t>Culture </a:t>
            </a:r>
            <a:r>
              <a:rPr lang="en-US" sz="2800" dirty="0"/>
              <a:t>of </a:t>
            </a:r>
            <a:r>
              <a:rPr lang="en-US" sz="2800" dirty="0" smtClean="0"/>
              <a:t>Health </a:t>
            </a:r>
            <a:r>
              <a:rPr lang="en-US" sz="2800" dirty="0"/>
              <a:t>enabling all in our diverse society to lead healthy lives, now and for generations to </a:t>
            </a:r>
            <a:r>
              <a:rPr lang="en-US" sz="2800" dirty="0" smtClean="0"/>
              <a:t>come</a:t>
            </a:r>
          </a:p>
        </p:txBody>
      </p:sp>
      <p:sp>
        <p:nvSpPr>
          <p:cNvPr id="5" name="Slide Number Placeholder 4"/>
          <p:cNvSpPr>
            <a:spLocks noGrp="1"/>
          </p:cNvSpPr>
          <p:nvPr>
            <p:ph type="sldNum" sz="quarter" idx="12"/>
          </p:nvPr>
        </p:nvSpPr>
        <p:spPr/>
        <p:txBody>
          <a:bodyPr/>
          <a:lstStyle/>
          <a:p>
            <a:r>
              <a:rPr lang="en-US" dirty="0" smtClean="0"/>
              <a:t>	</a:t>
            </a:r>
            <a:fld id="{DDF11362-C837-458D-A102-1270F4350FAC}" type="slidenum">
              <a:rPr lang="en-US" smtClean="0"/>
              <a:t>6</a:t>
            </a:fld>
            <a:endParaRPr lang="en-US" dirty="0"/>
          </a:p>
        </p:txBody>
      </p:sp>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60000">
            <a:off x="3810000" y="3510543"/>
            <a:ext cx="457200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Box 1"/>
          <p:cNvSpPr txBox="1"/>
          <p:nvPr/>
        </p:nvSpPr>
        <p:spPr>
          <a:xfrm>
            <a:off x="4929655" y="5712023"/>
            <a:ext cx="2332690" cy="307777"/>
          </a:xfrm>
          <a:prstGeom prst="rect">
            <a:avLst/>
          </a:prstGeom>
          <a:noFill/>
        </p:spPr>
        <p:txBody>
          <a:bodyPr wrap="none" rtlCol="0">
            <a:spAutoFit/>
          </a:bodyPr>
          <a:lstStyle/>
          <a:p>
            <a:r>
              <a:rPr lang="en-US" sz="1400" dirty="0" smtClean="0"/>
              <a:t>Copyright &lt;2014&gt; Paul </a:t>
            </a:r>
            <a:r>
              <a:rPr lang="en-US" sz="1400" dirty="0" err="1" smtClean="0"/>
              <a:t>Chouy</a:t>
            </a:r>
            <a:endParaRPr lang="en-US" sz="1400" dirty="0"/>
          </a:p>
        </p:txBody>
      </p:sp>
    </p:spTree>
    <p:extLst>
      <p:ext uri="{BB962C8B-B14F-4D97-AF65-F5344CB8AC3E}">
        <p14:creationId xmlns:p14="http://schemas.microsoft.com/office/powerpoint/2010/main" val="119604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Many Partners…</a:t>
            </a:r>
            <a:endParaRPr lang="en-US"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9171" y="1320800"/>
            <a:ext cx="3476773" cy="2312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5840" y="3895492"/>
            <a:ext cx="3474720" cy="2316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4769" y="1320250"/>
            <a:ext cx="3475791" cy="2313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9171" y="3895492"/>
            <a:ext cx="3495593" cy="2313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r>
              <a:rPr lang="en-US" dirty="0" smtClean="0"/>
              <a:t>	</a:t>
            </a:r>
            <a:fld id="{DDF11362-C837-458D-A102-1270F4350FAC}" type="slidenum">
              <a:rPr lang="en-US" smtClean="0"/>
              <a:t>7</a:t>
            </a:fld>
            <a:endParaRPr lang="en-US" dirty="0"/>
          </a:p>
        </p:txBody>
      </p:sp>
      <p:sp>
        <p:nvSpPr>
          <p:cNvPr id="4" name="TextBox 3"/>
          <p:cNvSpPr txBox="1"/>
          <p:nvPr/>
        </p:nvSpPr>
        <p:spPr>
          <a:xfrm>
            <a:off x="1676400" y="3609201"/>
            <a:ext cx="2088905" cy="276999"/>
          </a:xfrm>
          <a:prstGeom prst="rect">
            <a:avLst/>
          </a:prstGeom>
          <a:noFill/>
        </p:spPr>
        <p:txBody>
          <a:bodyPr wrap="none" rtlCol="0">
            <a:spAutoFit/>
          </a:bodyPr>
          <a:lstStyle/>
          <a:p>
            <a:r>
              <a:rPr lang="en-US" sz="1200" dirty="0" smtClean="0"/>
              <a:t>Copyright &lt;2006&gt; Rodger Tully</a:t>
            </a:r>
            <a:endParaRPr lang="en-US" sz="1200" dirty="0"/>
          </a:p>
        </p:txBody>
      </p:sp>
      <p:sp>
        <p:nvSpPr>
          <p:cNvPr id="5" name="Rectangle 4"/>
          <p:cNvSpPr/>
          <p:nvPr/>
        </p:nvSpPr>
        <p:spPr>
          <a:xfrm>
            <a:off x="5410200" y="3609201"/>
            <a:ext cx="2178097" cy="276999"/>
          </a:xfrm>
          <a:prstGeom prst="rect">
            <a:avLst/>
          </a:prstGeom>
        </p:spPr>
        <p:txBody>
          <a:bodyPr wrap="none">
            <a:spAutoFit/>
          </a:bodyPr>
          <a:lstStyle/>
          <a:p>
            <a:r>
              <a:rPr lang="en-US" sz="1200" dirty="0"/>
              <a:t>Copyright </a:t>
            </a:r>
            <a:r>
              <a:rPr lang="en-US" sz="1200" dirty="0" smtClean="0"/>
              <a:t>&lt;2014&gt; Mike </a:t>
            </a:r>
            <a:r>
              <a:rPr lang="en-US" sz="1200" dirty="0" err="1" smtClean="0"/>
              <a:t>Belleme</a:t>
            </a:r>
            <a:endParaRPr lang="en-US" sz="1200" dirty="0"/>
          </a:p>
        </p:txBody>
      </p:sp>
      <p:sp>
        <p:nvSpPr>
          <p:cNvPr id="10" name="Rectangle 9"/>
          <p:cNvSpPr/>
          <p:nvPr/>
        </p:nvSpPr>
        <p:spPr>
          <a:xfrm>
            <a:off x="1647357" y="6172200"/>
            <a:ext cx="2162643" cy="276999"/>
          </a:xfrm>
          <a:prstGeom prst="rect">
            <a:avLst/>
          </a:prstGeom>
        </p:spPr>
        <p:txBody>
          <a:bodyPr wrap="none">
            <a:spAutoFit/>
          </a:bodyPr>
          <a:lstStyle/>
          <a:p>
            <a:r>
              <a:rPr lang="en-US" sz="1200" dirty="0"/>
              <a:t>Copyright </a:t>
            </a:r>
            <a:r>
              <a:rPr lang="en-US" sz="1200" dirty="0" smtClean="0"/>
              <a:t>&lt;2008&gt; Lynn Johnson</a:t>
            </a:r>
            <a:endParaRPr lang="en-US" sz="1200" dirty="0"/>
          </a:p>
        </p:txBody>
      </p:sp>
      <p:sp>
        <p:nvSpPr>
          <p:cNvPr id="11" name="Rectangle 10"/>
          <p:cNvSpPr/>
          <p:nvPr/>
        </p:nvSpPr>
        <p:spPr>
          <a:xfrm>
            <a:off x="5622992" y="6172200"/>
            <a:ext cx="1841594" cy="276999"/>
          </a:xfrm>
          <a:prstGeom prst="rect">
            <a:avLst/>
          </a:prstGeom>
        </p:spPr>
        <p:txBody>
          <a:bodyPr wrap="none">
            <a:spAutoFit/>
          </a:bodyPr>
          <a:lstStyle/>
          <a:p>
            <a:r>
              <a:rPr lang="en-US" sz="1200" dirty="0"/>
              <a:t>Copyright </a:t>
            </a:r>
            <a:r>
              <a:rPr lang="en-US" sz="1200" dirty="0" smtClean="0"/>
              <a:t>&lt;2008&gt; </a:t>
            </a:r>
            <a:r>
              <a:rPr lang="en-US" sz="1200" smtClean="0"/>
              <a:t>Ed Kashi</a:t>
            </a:r>
            <a:endParaRPr lang="en-US" sz="1200" dirty="0"/>
          </a:p>
        </p:txBody>
      </p:sp>
    </p:spTree>
    <p:extLst>
      <p:ext uri="{BB962C8B-B14F-4D97-AF65-F5344CB8AC3E}">
        <p14:creationId xmlns:p14="http://schemas.microsoft.com/office/powerpoint/2010/main" val="27499981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…Including Nurses</a:t>
            </a:r>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95400" y="1447800"/>
            <a:ext cx="6742760" cy="4493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lide Number Placeholder 7"/>
          <p:cNvSpPr>
            <a:spLocks noGrp="1"/>
          </p:cNvSpPr>
          <p:nvPr>
            <p:ph type="sldNum" sz="quarter" idx="12"/>
          </p:nvPr>
        </p:nvSpPr>
        <p:spPr/>
        <p:txBody>
          <a:bodyPr/>
          <a:lstStyle/>
          <a:p>
            <a:r>
              <a:rPr lang="en-US" dirty="0" smtClean="0"/>
              <a:t>	</a:t>
            </a:r>
            <a:fld id="{DDF11362-C837-458D-A102-1270F4350FAC}" type="slidenum">
              <a:rPr lang="en-US" smtClean="0"/>
              <a:t>8</a:t>
            </a:fld>
            <a:endParaRPr lang="en-US" dirty="0"/>
          </a:p>
        </p:txBody>
      </p:sp>
      <p:sp>
        <p:nvSpPr>
          <p:cNvPr id="2" name="TextBox 1"/>
          <p:cNvSpPr txBox="1"/>
          <p:nvPr/>
        </p:nvSpPr>
        <p:spPr>
          <a:xfrm>
            <a:off x="3581400" y="6016823"/>
            <a:ext cx="2540375" cy="307777"/>
          </a:xfrm>
          <a:prstGeom prst="rect">
            <a:avLst/>
          </a:prstGeom>
          <a:noFill/>
        </p:spPr>
        <p:txBody>
          <a:bodyPr wrap="none" rtlCol="0">
            <a:spAutoFit/>
          </a:bodyPr>
          <a:lstStyle/>
          <a:p>
            <a:r>
              <a:rPr lang="en-US" sz="1400" dirty="0" smtClean="0"/>
              <a:t>Copyright &lt;2011&gt; Tyrone Turner</a:t>
            </a:r>
            <a:endParaRPr lang="en-US" sz="1400" dirty="0"/>
          </a:p>
        </p:txBody>
      </p:sp>
    </p:spTree>
    <p:extLst>
      <p:ext uri="{BB962C8B-B14F-4D97-AF65-F5344CB8AC3E}">
        <p14:creationId xmlns:p14="http://schemas.microsoft.com/office/powerpoint/2010/main" val="1145433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474" y="318454"/>
            <a:ext cx="6065010" cy="655213"/>
          </a:xfrm>
        </p:spPr>
        <p:txBody>
          <a:bodyPr>
            <a:normAutofit/>
          </a:bodyPr>
          <a:lstStyle/>
          <a:p>
            <a:r>
              <a:rPr lang="en-US" dirty="0" smtClean="0"/>
              <a:t>Nurses Are Transforming Health </a:t>
            </a:r>
            <a:endParaRPr lang="en-US" dirty="0"/>
          </a:p>
        </p:txBody>
      </p:sp>
      <p:sp>
        <p:nvSpPr>
          <p:cNvPr id="3" name="Content Placeholder 2"/>
          <p:cNvSpPr>
            <a:spLocks noGrp="1"/>
          </p:cNvSpPr>
          <p:nvPr>
            <p:ph idx="1"/>
          </p:nvPr>
        </p:nvSpPr>
        <p:spPr>
          <a:xfrm>
            <a:off x="825993" y="1391920"/>
            <a:ext cx="7324779" cy="4734244"/>
          </a:xfrm>
        </p:spPr>
        <p:txBody>
          <a:bodyPr/>
          <a:lstStyle/>
          <a:p>
            <a:pPr marL="0" indent="0">
              <a:buNone/>
            </a:pPr>
            <a:r>
              <a:rPr lang="en-US" sz="2600" b="1" i="1" dirty="0" smtClean="0">
                <a:latin typeface="Arial" pitchFamily="34" charset="0"/>
                <a:ea typeface="ＭＳ Ｐゴシック" pitchFamily="34" charset="-128"/>
                <a:cs typeface="Arial" pitchFamily="34" charset="0"/>
              </a:rPr>
              <a:t>The Future of Nursing: Campaign for Action:</a:t>
            </a:r>
          </a:p>
          <a:p>
            <a:pPr marL="0" indent="0">
              <a:buNone/>
            </a:pPr>
            <a:endParaRPr lang="en-US" dirty="0" smtClean="0">
              <a:latin typeface="Arial" pitchFamily="34" charset="0"/>
              <a:ea typeface="ＭＳ Ｐゴシック" pitchFamily="34" charset="-128"/>
              <a:cs typeface="Arial" pitchFamily="34" charset="0"/>
            </a:endParaRPr>
          </a:p>
          <a:p>
            <a:pPr marL="0" indent="0">
              <a:buNone/>
            </a:pPr>
            <a:r>
              <a:rPr lang="en-US" dirty="0" smtClean="0">
                <a:latin typeface="Arial" pitchFamily="34" charset="0"/>
                <a:ea typeface="ＭＳ Ｐゴシック" pitchFamily="34" charset="-128"/>
                <a:cs typeface="Arial" pitchFamily="34" charset="0"/>
              </a:rPr>
              <a:t>Everyone </a:t>
            </a:r>
            <a:r>
              <a:rPr lang="en-US" dirty="0">
                <a:latin typeface="Arial" pitchFamily="34" charset="0"/>
                <a:ea typeface="ＭＳ Ｐゴシック" pitchFamily="34" charset="-128"/>
                <a:cs typeface="Arial" pitchFamily="34" charset="0"/>
              </a:rPr>
              <a:t>in America can live a healthier life, supported by a system in which nurses are essential partners in providing care and </a:t>
            </a:r>
            <a:r>
              <a:rPr lang="en-US" dirty="0" smtClean="0">
                <a:latin typeface="Arial" pitchFamily="34" charset="0"/>
                <a:ea typeface="ＭＳ Ｐゴシック" pitchFamily="34" charset="-128"/>
                <a:cs typeface="Arial" pitchFamily="34" charset="0"/>
              </a:rPr>
              <a:t>promoting </a:t>
            </a:r>
            <a:r>
              <a:rPr lang="en-US" dirty="0">
                <a:latin typeface="Arial" pitchFamily="34" charset="0"/>
                <a:ea typeface="ＭＳ Ｐゴシック" pitchFamily="34" charset="-128"/>
                <a:cs typeface="Arial" pitchFamily="34" charset="0"/>
              </a:rPr>
              <a:t>health.</a:t>
            </a:r>
          </a:p>
          <a:p>
            <a:pPr marL="0" indent="0">
              <a:buNone/>
            </a:pPr>
            <a:r>
              <a:rPr lang="en-US" dirty="0">
                <a:latin typeface="Arial" pitchFamily="34" charset="0"/>
                <a:ea typeface="ＭＳ Ｐゴシック" pitchFamily="34" charset="-128"/>
                <a:cs typeface="Arial" pitchFamily="34" charset="0"/>
              </a:rPr>
              <a:t> </a:t>
            </a:r>
          </a:p>
          <a:p>
            <a:pPr marL="0" indent="0">
              <a:buNone/>
            </a:pPr>
            <a:endParaRPr lang="en-US" dirty="0">
              <a:latin typeface="Arial" pitchFamily="34" charset="0"/>
              <a:ea typeface="ＭＳ Ｐゴシック" pitchFamily="34" charset="-128"/>
              <a:cs typeface="Arial" pitchFamily="34" charset="0"/>
            </a:endParaRPr>
          </a:p>
          <a:p>
            <a:pPr marL="0" indent="0">
              <a:buNone/>
            </a:pPr>
            <a:endParaRPr lang="en-US" dirty="0"/>
          </a:p>
        </p:txBody>
      </p:sp>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37266" y="3899885"/>
            <a:ext cx="4399053" cy="1613409"/>
          </a:xfrm>
          <a:prstGeom prst="rect">
            <a:avLst/>
          </a:prstGeom>
          <a:noFill/>
          <a:ln w="9525">
            <a:noFill/>
            <a:miter lim="800000"/>
            <a:headEnd/>
            <a:tailEnd/>
          </a:ln>
        </p:spPr>
      </p:pic>
      <p:pic>
        <p:nvPicPr>
          <p:cNvPr id="9" name="Picture 2" descr="C:\Users\amccallion\Desktop\AARP Foundation 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2567" y="4886805"/>
            <a:ext cx="3945834" cy="34969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r>
              <a:rPr lang="en-US" dirty="0" smtClean="0"/>
              <a:t>	</a:t>
            </a:r>
            <a:fld id="{DDF11362-C837-458D-A102-1270F4350FAC}" type="slidenum">
              <a:rPr lang="en-US" smtClean="0"/>
              <a:t>9</a:t>
            </a:fld>
            <a:endParaRPr lang="en-US" dirty="0"/>
          </a:p>
        </p:txBody>
      </p:sp>
    </p:spTree>
    <p:extLst>
      <p:ext uri="{BB962C8B-B14F-4D97-AF65-F5344CB8AC3E}">
        <p14:creationId xmlns:p14="http://schemas.microsoft.com/office/powerpoint/2010/main" val="188401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AA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AARP</Template>
  <TotalTime>65045</TotalTime>
  <Words>1723</Words>
  <Application>Microsoft Office PowerPoint</Application>
  <PresentationFormat>On-screen Show (4:3)</PresentationFormat>
  <Paragraphs>169</Paragraphs>
  <Slides>15</Slides>
  <Notes>15</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AARP</vt:lpstr>
      <vt:lpstr>PowerPoint Presentation</vt:lpstr>
      <vt:lpstr>Address All Factors That Affect Health</vt:lpstr>
      <vt:lpstr>Many Factors Affect Health</vt:lpstr>
      <vt:lpstr>Disturbing Facts</vt:lpstr>
      <vt:lpstr>Where You Live Affects Your Health</vt:lpstr>
      <vt:lpstr>RWJF Vision</vt:lpstr>
      <vt:lpstr>Many Partners…</vt:lpstr>
      <vt:lpstr>…Including Nurses</vt:lpstr>
      <vt:lpstr>Nurses Are Transforming Health </vt:lpstr>
      <vt:lpstr>Example: Surplus Food Project</vt:lpstr>
      <vt:lpstr>Example: Community Gardens</vt:lpstr>
      <vt:lpstr>Example: Vote &amp; Vax </vt:lpstr>
      <vt:lpstr>Your Example Goes Here</vt:lpstr>
      <vt:lpstr>Partnering to Create a Healthier America</vt:lpstr>
      <vt:lpstr>Contact Information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Jaimie</dc:creator>
  <cp:lastModifiedBy>Meredith Courville</cp:lastModifiedBy>
  <cp:revision>79</cp:revision>
  <dcterms:created xsi:type="dcterms:W3CDTF">2015-12-14T15:06:02Z</dcterms:created>
  <dcterms:modified xsi:type="dcterms:W3CDTF">2017-01-30T21:24:31Z</dcterms:modified>
</cp:coreProperties>
</file>