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handoutMasterIdLst>
    <p:handoutMasterId r:id="rId28"/>
  </p:handoutMasterIdLst>
  <p:sldIdLst>
    <p:sldId id="256" r:id="rId2"/>
    <p:sldId id="257" r:id="rId3"/>
    <p:sldId id="273" r:id="rId4"/>
    <p:sldId id="274" r:id="rId5"/>
    <p:sldId id="289" r:id="rId6"/>
    <p:sldId id="277" r:id="rId7"/>
    <p:sldId id="259" r:id="rId8"/>
    <p:sldId id="275" r:id="rId9"/>
    <p:sldId id="290" r:id="rId10"/>
    <p:sldId id="286" r:id="rId11"/>
    <p:sldId id="267" r:id="rId12"/>
    <p:sldId id="281" r:id="rId13"/>
    <p:sldId id="263" r:id="rId14"/>
    <p:sldId id="265" r:id="rId15"/>
    <p:sldId id="264" r:id="rId16"/>
    <p:sldId id="261" r:id="rId17"/>
    <p:sldId id="262" r:id="rId18"/>
    <p:sldId id="278" r:id="rId19"/>
    <p:sldId id="276" r:id="rId20"/>
    <p:sldId id="284" r:id="rId21"/>
    <p:sldId id="287" r:id="rId22"/>
    <p:sldId id="268" r:id="rId23"/>
    <p:sldId id="291" r:id="rId24"/>
    <p:sldId id="270" r:id="rId25"/>
    <p:sldId id="272" r:id="rId2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3131">
          <p15:clr>
            <a:srgbClr val="A4A3A4"/>
          </p15:clr>
        </p15:guide>
        <p15:guide id="2" pos="3040">
          <p15:clr>
            <a:srgbClr val="A4A3A4"/>
          </p15:clr>
        </p15:guide>
      </p15:sldGuideLst>
    </p:ext>
    <p:ext uri="{2D200454-40CA-4A62-9FC3-DE9A4176ACB9}">
      <p15:notesGuideLst xmlns="" xmlns:p15="http://schemas.microsoft.com/office/powerpoint/2012/main">
        <p15:guide id="1" orient="horz" pos="2928"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atalia Barolin" initials="NB" lastIdx="2" clrIdx="0"/>
  <p:cmAuthor id="7" name="Riggin Waugh" initials="RW" lastIdx="13" clrIdx="7">
    <p:extLst/>
  </p:cmAuthor>
  <p:cmAuthor id="1" name="Jessica Koman" initials="JRK" lastIdx="0" clrIdx="1"/>
  <p:cmAuthor id="8" name="Linah Lubin Colgrove" initials="LLC" lastIdx="0" clrIdx="8"/>
  <p:cmAuthor id="2" name="susan lala" initials="sl" lastIdx="13" clrIdx="2"/>
  <p:cmAuthor id="3" name="Paola Sanmartin" initials="PS" lastIdx="0" clrIdx="3"/>
  <p:cmAuthor id="4" name="Jaimie" initials="J" lastIdx="2" clrIdx="4"/>
  <p:cmAuthor id="5" name="Jasmine Jones" initials="JJ" lastIdx="48" clrIdx="5">
    <p:extLst/>
  </p:cmAuthor>
  <p:cmAuthor id="6" name="Jessica Koman" initials="" lastIdx="0" clrIdx="6"/>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5A4"/>
    <a:srgbClr val="FF0000"/>
    <a:srgbClr val="FF3300"/>
    <a:srgbClr val="CC0000"/>
    <a:srgbClr val="4F9BC5"/>
    <a:srgbClr val="C03F21"/>
    <a:srgbClr val="AD4D23"/>
    <a:srgbClr val="A74B2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30" autoAdjust="0"/>
    <p:restoredTop sz="61926" autoAdjust="0"/>
  </p:normalViewPr>
  <p:slideViewPr>
    <p:cSldViewPr snapToGrid="0" snapToObjects="1">
      <p:cViewPr>
        <p:scale>
          <a:sx n="75" d="100"/>
          <a:sy n="75" d="100"/>
        </p:scale>
        <p:origin x="-2664" y="-78"/>
      </p:cViewPr>
      <p:guideLst>
        <p:guide orient="horz" pos="3131"/>
        <p:guide pos="30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77" d="100"/>
          <a:sy n="77" d="100"/>
        </p:scale>
        <p:origin x="-3018"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7" rIns="93172" bIns="46587"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2" tIns="46587" rIns="93172" bIns="46587" rtlCol="0"/>
          <a:lstStyle>
            <a:lvl1pPr algn="r">
              <a:defRPr sz="1200"/>
            </a:lvl1pPr>
          </a:lstStyle>
          <a:p>
            <a:fld id="{013019FD-40CD-2545-8FDF-E62C9A7FB37F}" type="datetimeFigureOut">
              <a:rPr lang="en-US" smtClean="0"/>
              <a:pPr/>
              <a:t>1/11/2017</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2" tIns="46587" rIns="93172" bIns="4658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2" tIns="46587" rIns="93172" bIns="46587" rtlCol="0" anchor="b"/>
          <a:lstStyle>
            <a:lvl1pPr algn="r">
              <a:defRPr sz="1200"/>
            </a:lvl1pPr>
          </a:lstStyle>
          <a:p>
            <a:fld id="{C37A9F9E-9FA5-D841-9AE7-AC208B62216C}" type="slidenum">
              <a:rPr lang="en-US" smtClean="0"/>
              <a:pPr/>
              <a:t>‹#›</a:t>
            </a:fld>
            <a:endParaRPr lang="en-US" dirty="0"/>
          </a:p>
        </p:txBody>
      </p:sp>
    </p:spTree>
    <p:extLst>
      <p:ext uri="{BB962C8B-B14F-4D97-AF65-F5344CB8AC3E}">
        <p14:creationId xmlns:p14="http://schemas.microsoft.com/office/powerpoint/2010/main" val="32031512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7" rIns="93172" bIns="46587"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2" tIns="46587" rIns="93172" bIns="46587" rtlCol="0"/>
          <a:lstStyle>
            <a:lvl1pPr algn="r">
              <a:defRPr sz="1200"/>
            </a:lvl1pPr>
          </a:lstStyle>
          <a:p>
            <a:fld id="{BBCC3CF8-58C1-6444-878D-9129F112768A}" type="datetimeFigureOut">
              <a:rPr lang="en-US" smtClean="0"/>
              <a:pPr/>
              <a:t>1/11/2017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2" tIns="46587" rIns="93172" bIns="46587"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7" rIns="93172" bIns="4658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7" rIns="93172" bIns="4658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7" rIns="93172" bIns="46587" rtlCol="0" anchor="b"/>
          <a:lstStyle>
            <a:lvl1pPr algn="r">
              <a:defRPr sz="1200"/>
            </a:lvl1pPr>
          </a:lstStyle>
          <a:p>
            <a:fld id="{12DE9FDD-D40D-5344-A6B0-47E859038B84}" type="slidenum">
              <a:rPr lang="en-US" smtClean="0"/>
              <a:pPr/>
              <a:t>‹#›</a:t>
            </a:fld>
            <a:endParaRPr lang="en-US" dirty="0"/>
          </a:p>
        </p:txBody>
      </p:sp>
    </p:spTree>
    <p:extLst>
      <p:ext uri="{BB962C8B-B14F-4D97-AF65-F5344CB8AC3E}">
        <p14:creationId xmlns:p14="http://schemas.microsoft.com/office/powerpoint/2010/main" val="35043635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aha.org/content/13/13-0110-wf-primary-care.pdf"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www.nga.org/cms/home/nga-center-for-best-practices/center-publications/page-health-publications/col2-content/main-content-list/the-role-of-nurse-practitioners.html"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aanp.org/legislation-regulation/state-legislation-regulation/state-practice-environment"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campaignforaction.org/news/bay-area-council-economic-institute-analysis-finds-granting-full-practice-authority-nurse" TargetMode="External"/><Relationship Id="rId4" Type="http://schemas.openxmlformats.org/officeDocument/2006/relationships/hyperlink" Target="http://www.ftc.gov/system/files/documents/reports/policy-perspectives-competition-regulation-advanced-practice-nurses/140307aprnpolicypaper.pdf"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rwjf.org/en/research-publications/find-rwjf-research/2011/07/nursing-leadership-from-bedside-to-boardroom-.html"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content.healthaffairs.org/content/28/4/w625.long"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census.gov/newsroom/releases/archives/2010_census/cb11-cn125.html"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www.aacn.nche.edu/media-relations/fact-sheets/enhancing-diversity"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a:t>
            </a:fld>
            <a:endParaRPr lang="en-US" dirty="0"/>
          </a:p>
        </p:txBody>
      </p:sp>
    </p:spTree>
    <p:extLst>
      <p:ext uri="{BB962C8B-B14F-4D97-AF65-F5344CB8AC3E}">
        <p14:creationId xmlns:p14="http://schemas.microsoft.com/office/powerpoint/2010/main" val="4150877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make sure that nurses have the competencies required to practice in community, home, and public health settings. Nurses will need to be more adept with technology to care for an aging population with multiple chronic conditions. They’ll need to work in teams with other health care professionals to coordinate care and manage disease. And they’ll need to assume leadership roles to help transform our health care system to ensure that it delivers integrated, equitable, and cost-effective services for everyone. Nurses also are needed to address the primary care shortage and the faculty shortage. In 2014, the US had more than 12 million newly insured people, and these numbers will increase in the upcoming years. Our workforce is already struggling to provide primary care.</a:t>
            </a:r>
          </a:p>
          <a:p>
            <a:r>
              <a:rPr lang="en-US" dirty="0"/>
              <a:t> </a:t>
            </a:r>
          </a:p>
          <a:p>
            <a:pPr defTabSz="465861">
              <a:defRPr/>
            </a:pPr>
            <a:r>
              <a:rPr lang="en-US" dirty="0"/>
              <a:t>We also need more nurses with doctorates to teach the next generation and to design innovations in health care delivery. </a:t>
            </a:r>
            <a:r>
              <a:rPr lang="en-US" sz="1200" kern="1200" dirty="0" smtClean="0">
                <a:solidFill>
                  <a:schemeClr val="tx1"/>
                </a:solidFill>
                <a:effectLst/>
                <a:latin typeface="+mn-lt"/>
                <a:ea typeface="+mn-ea"/>
                <a:cs typeface="+mn-cs"/>
              </a:rPr>
              <a:t>In the 2014-2015 academic year</a:t>
            </a:r>
            <a:r>
              <a:rPr lang="en-US" dirty="0" smtClean="0"/>
              <a:t>, </a:t>
            </a:r>
            <a:r>
              <a:rPr lang="en-US" dirty="0"/>
              <a:t>nursing schools turned away more than 68,000 qualified candidates, primarily because there weren’t enough faculty available to teach them and the schools lacked resources. </a:t>
            </a:r>
          </a:p>
          <a:p>
            <a:pPr defTabSz="465861">
              <a:defRPr/>
            </a:pPr>
            <a:endParaRPr lang="en-US" dirty="0"/>
          </a:p>
          <a:p>
            <a:pPr defTabSz="465861">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Sources:</a:t>
            </a:r>
            <a:r>
              <a:rPr lang="en-US" sz="1200" kern="1200" baseline="0" dirty="0" smtClean="0">
                <a:solidFill>
                  <a:schemeClr val="tx1"/>
                </a:solidFill>
                <a:effectLst/>
                <a:latin typeface="+mn-lt"/>
                <a:ea typeface="+mn-ea"/>
                <a:cs typeface="+mn-cs"/>
              </a:rPr>
              <a: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American Association of Colleges of Nursing. 2015. New AACN Data Confirm Enrollment Surge in Schools of Nursing, http://www.aacn.nche.edu/faculty/news/2015/enrollment</a:t>
            </a:r>
            <a:r>
              <a:rPr lang="en-US" dirty="0" smtClean="0"/>
              <a:t>. </a:t>
            </a:r>
            <a:r>
              <a:rPr lang="en-US" baseline="0" dirty="0" smtClean="0"/>
              <a:t>  </a:t>
            </a:r>
          </a:p>
          <a:p>
            <a:pPr defTabSz="465861">
              <a:defRPr/>
            </a:pPr>
            <a:r>
              <a:rPr lang="en-US" dirty="0" smtClean="0"/>
              <a:t> </a:t>
            </a:r>
            <a:r>
              <a:rPr lang="en-US" baseline="0" dirty="0" smtClean="0"/>
              <a:t>  </a:t>
            </a:r>
          </a:p>
          <a:p>
            <a:r>
              <a:rPr lang="en-US" dirty="0"/>
              <a:t>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10</a:t>
            </a:fld>
            <a:endParaRPr lang="en-US" dirty="0"/>
          </a:p>
        </p:txBody>
      </p:sp>
    </p:spTree>
    <p:extLst>
      <p:ext uri="{BB962C8B-B14F-4D97-AF65-F5344CB8AC3E}">
        <p14:creationId xmlns:p14="http://schemas.microsoft.com/office/powerpoint/2010/main" val="833539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Studies have shown an association between higher nurse education levels and improved health care outcomes. Some studies show that higher proportions of BSN-prepared nurses are associated with lower rates of medication errors, mortality, and failure to rescue. Research also shows BSN-prepared nurses have stronger diagnostic skills and are better at evaluating interventions, and a growing body of research shows the connection between baccalaureate education and lower mortality rates. </a:t>
            </a:r>
          </a:p>
          <a:p>
            <a:pPr lvl="0"/>
            <a:endParaRPr lang="en-US" dirty="0"/>
          </a:p>
          <a:p>
            <a:pPr lvl="0"/>
            <a:r>
              <a:rPr lang="en-US" dirty="0"/>
              <a:t>Sources: </a:t>
            </a:r>
          </a:p>
          <a:p>
            <a:pPr marL="174698" indent="-174698">
              <a:buFont typeface="Wingdings" panose="05000000000000000000" pitchFamily="2" charset="2"/>
              <a:buChar char="§"/>
            </a:pPr>
            <a:r>
              <a:rPr lang="en-US" dirty="0"/>
              <a:t>Aiken LH, Sloane DM, Bruyneel MS, et al., </a:t>
            </a:r>
            <a:r>
              <a:rPr lang="en-US" dirty="0" smtClean="0"/>
              <a:t>for the RN4CAST consortium</a:t>
            </a:r>
            <a:r>
              <a:rPr lang="en-US" dirty="0"/>
              <a:t>. 2014. Nurse staffing and education and hospital mortality in nine European countries: a retrospective observational study. </a:t>
            </a:r>
            <a:r>
              <a:rPr lang="en-US" i="1" dirty="0"/>
              <a:t>Lancet</a:t>
            </a:r>
            <a:r>
              <a:rPr lang="en-US" dirty="0"/>
              <a:t>, 383(9931):1824-1830.</a:t>
            </a:r>
          </a:p>
          <a:p>
            <a:pPr marL="174698" indent="-174698">
              <a:buFont typeface="Wingdings" panose="05000000000000000000" pitchFamily="2" charset="2"/>
              <a:buChar char="§"/>
            </a:pPr>
            <a:r>
              <a:rPr lang="en-US" dirty="0"/>
              <a:t>Kutney-Lee A, Sloane DM, &amp; Aiken LH. 2013. An increase in the number of nurses with baccalaureate degrees is linked to lower rates of postsurgery mortality. </a:t>
            </a:r>
            <a:r>
              <a:rPr lang="en-US" i="1" dirty="0"/>
              <a:t>Health Affairs</a:t>
            </a:r>
            <a:r>
              <a:rPr lang="en-US" dirty="0"/>
              <a:t>, 32(3):579-586.</a:t>
            </a:r>
          </a:p>
          <a:p>
            <a:pPr marL="174698" indent="-174698">
              <a:buFont typeface="Wingdings" panose="05000000000000000000" pitchFamily="2" charset="2"/>
              <a:buChar char="§"/>
            </a:pPr>
            <a:r>
              <a:rPr lang="en-US" dirty="0"/>
              <a:t>Aiken LH, Cimiotti JP, Sloane DM, et al. 2011. Effects of nurse staffing and nurse education on patient deaths in hospitals with different nurse work environments. </a:t>
            </a:r>
            <a:r>
              <a:rPr lang="en-US" i="1" dirty="0"/>
              <a:t>Medical Care</a:t>
            </a:r>
            <a:r>
              <a:rPr lang="en-US" dirty="0"/>
              <a:t>, 49(12):1047-1053.</a:t>
            </a:r>
          </a:p>
          <a:p>
            <a:pPr marL="174698" indent="-174698">
              <a:buFont typeface="Wingdings" panose="05000000000000000000" pitchFamily="2" charset="2"/>
              <a:buChar char="§"/>
            </a:pPr>
            <a:r>
              <a:rPr lang="en-US" dirty="0"/>
              <a:t>Needleman J &amp; Hassmiller S. 2009. </a:t>
            </a:r>
            <a:r>
              <a:rPr lang="en-US" b="0" i="0" dirty="0" smtClean="0">
                <a:effectLst/>
              </a:rPr>
              <a:t>The role of nurses in improving hospital quality and efficiency: real-world results</a:t>
            </a:r>
            <a:r>
              <a:rPr lang="en-US" dirty="0"/>
              <a:t>.</a:t>
            </a:r>
            <a:r>
              <a:rPr lang="en-US" i="1" dirty="0"/>
              <a:t> Health Affairs </a:t>
            </a:r>
            <a:r>
              <a:rPr lang="en-US" dirty="0"/>
              <a:t>2,8(4):w625-w633.</a:t>
            </a:r>
          </a:p>
          <a:p>
            <a:pPr marL="174698" indent="-174698">
              <a:buFont typeface="Wingdings" panose="05000000000000000000" pitchFamily="2" charset="2"/>
              <a:buChar char="§"/>
            </a:pPr>
            <a:r>
              <a:rPr lang="en-US" dirty="0"/>
              <a:t>Aiken LH, Clarke SP, Cheung RB, et al. 2003. Education levels of hospital nurses and surgical patient mortality. </a:t>
            </a:r>
            <a:r>
              <a:rPr lang="en-US" i="1" dirty="0"/>
              <a:t>Journal of the American Medical Association, </a:t>
            </a:r>
            <a:r>
              <a:rPr lang="en-US" dirty="0"/>
              <a:t>290(12):1617-1623.</a:t>
            </a:r>
            <a:endParaRPr lang="en-US" b="1"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11</a:t>
            </a:fld>
            <a:endParaRPr lang="en-US" dirty="0"/>
          </a:p>
        </p:txBody>
      </p:sp>
    </p:spTree>
    <p:extLst>
      <p:ext uri="{BB962C8B-B14F-4D97-AF65-F5344CB8AC3E}">
        <p14:creationId xmlns:p14="http://schemas.microsoft.com/office/powerpoint/2010/main" val="3683777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defRPr/>
            </a:pPr>
            <a:r>
              <a:rPr lang="en-US" dirty="0"/>
              <a:t>Right now, </a:t>
            </a:r>
            <a:r>
              <a:rPr lang="en-US" b="1" dirty="0"/>
              <a:t>44</a:t>
            </a:r>
            <a:r>
              <a:rPr lang="en-US" dirty="0"/>
              <a:t> Action Coalitions are working on advancing nursing education transformation, and across the country, we are seeing a lot of progress.</a:t>
            </a:r>
          </a:p>
          <a:p>
            <a:pPr defTabSz="465861">
              <a:defRPr/>
            </a:pPr>
            <a:endParaRPr lang="en-US" dirty="0"/>
          </a:p>
          <a:p>
            <a:pPr defTabSz="465861">
              <a:defRPr/>
            </a:pPr>
            <a:r>
              <a:rPr lang="en-US" i="0" dirty="0" smtClean="0"/>
              <a:t>The</a:t>
            </a:r>
            <a:r>
              <a:rPr lang="en-US" i="0" baseline="0" dirty="0" smtClean="0"/>
              <a:t> </a:t>
            </a:r>
            <a:r>
              <a:rPr lang="en-US" i="1" dirty="0" smtClean="0"/>
              <a:t>Campaign</a:t>
            </a:r>
            <a:r>
              <a:rPr lang="en-US" dirty="0" smtClean="0"/>
              <a:t> has identified four promising models to streamline academic progression:</a:t>
            </a:r>
            <a:r>
              <a:rPr lang="en-US" baseline="0" dirty="0" smtClean="0"/>
              <a:t> </a:t>
            </a:r>
            <a:r>
              <a:rPr lang="en-US" dirty="0"/>
              <a:t>RN-to-BSN degree awarded from a community college; state or regionally shared competency- or outcomes-based curriculum; accelerated options (RN-to-MSN); and shared statewide or regional curriculum. Thirty Action Coalitions reported that students are enrolling in one of the four models in their states.</a:t>
            </a:r>
          </a:p>
          <a:p>
            <a:pPr defTabSz="465861">
              <a:defRPr/>
            </a:pPr>
            <a:endParaRPr lang="en-US" dirty="0"/>
          </a:p>
          <a:p>
            <a:pPr defTabSz="465861">
              <a:defRPr/>
            </a:pPr>
            <a:r>
              <a:rPr lang="en-US" dirty="0"/>
              <a:t>Here are a few examples of state progress:</a:t>
            </a:r>
          </a:p>
          <a:p>
            <a:pPr defTabSz="465861">
              <a:defRPr/>
            </a:pPr>
            <a:endParaRPr lang="en-US" dirty="0"/>
          </a:p>
          <a:p>
            <a:pPr marL="174698" indent="-174698" defTabSz="465861">
              <a:buFont typeface="Arial" panose="020B0604020202020204" pitchFamily="34" charset="0"/>
              <a:buChar char="•"/>
              <a:defRPr/>
            </a:pPr>
            <a:r>
              <a:rPr lang="en-US" b="1" dirty="0"/>
              <a:t>Minnesota.</a:t>
            </a:r>
            <a:r>
              <a:rPr lang="en-US" dirty="0"/>
              <a:t> The Minnesota Alliance for Nursing Education (MANE)—which comprises community colleges, a university, and practice partners—is creating a transformative curriculum to increase the number of baccalaureate-prepared nurses through dual enrollment between MANE community colleges and universities, decreasing existing access barriers to a baccalaureate education. These schools enrolled 840 students in the 2014-2015 academic year.</a:t>
            </a:r>
          </a:p>
          <a:p>
            <a:pPr marL="174698" indent="-174698" defTabSz="465861">
              <a:buFont typeface="Arial" panose="020B0604020202020204" pitchFamily="34" charset="0"/>
              <a:buChar char="•"/>
              <a:defRPr/>
            </a:pPr>
            <a:r>
              <a:rPr lang="en-US" b="1" dirty="0"/>
              <a:t>New Mexico. </a:t>
            </a:r>
            <a:r>
              <a:rPr lang="en-US" dirty="0"/>
              <a:t>New Mexico has implemented a common statewide nursing curriculum to ensure that nursing credits will transfer seamlessly between colleges and universities and to enable more students in the state to pursue BSN degrees in their communities. They anticipate this move will help to increase the diversity of the state’s nursing workforce, especially among minority students and in rural areas. </a:t>
            </a:r>
          </a:p>
          <a:p>
            <a:pPr marL="174698" indent="-174698" defTabSz="465861">
              <a:buFont typeface="Arial" panose="020B0604020202020204" pitchFamily="34" charset="0"/>
              <a:buChar char="•"/>
              <a:defRPr/>
            </a:pPr>
            <a:r>
              <a:rPr lang="en-US" b="1" dirty="0"/>
              <a:t>Texas.</a:t>
            </a:r>
            <a:r>
              <a:rPr lang="en-US" dirty="0"/>
              <a:t> The </a:t>
            </a:r>
            <a:r>
              <a:rPr lang="x-none" dirty="0"/>
              <a:t>University of Texas</a:t>
            </a:r>
            <a:r>
              <a:rPr lang="en-US" dirty="0"/>
              <a:t> at</a:t>
            </a:r>
            <a:r>
              <a:rPr lang="x-none" dirty="0"/>
              <a:t> Arlington </a:t>
            </a:r>
            <a:r>
              <a:rPr lang="en-US" dirty="0"/>
              <a:t>has</a:t>
            </a:r>
            <a:r>
              <a:rPr lang="x-none" dirty="0"/>
              <a:t> rapidly increas</a:t>
            </a:r>
            <a:r>
              <a:rPr lang="en-US" dirty="0"/>
              <a:t>ed </a:t>
            </a:r>
            <a:r>
              <a:rPr lang="x-none" dirty="0"/>
              <a:t>the capacity of </a:t>
            </a:r>
            <a:r>
              <a:rPr lang="en-US" dirty="0"/>
              <a:t>its</a:t>
            </a:r>
            <a:r>
              <a:rPr lang="x-none" dirty="0"/>
              <a:t> RN</a:t>
            </a:r>
            <a:r>
              <a:rPr lang="en-US" dirty="0"/>
              <a:t>-</a:t>
            </a:r>
            <a:r>
              <a:rPr lang="x-none" dirty="0"/>
              <a:t>to</a:t>
            </a:r>
            <a:r>
              <a:rPr lang="en-US" dirty="0"/>
              <a:t>-</a:t>
            </a:r>
            <a:r>
              <a:rPr lang="x-none" dirty="0"/>
              <a:t>BSN education program </a:t>
            </a:r>
            <a:r>
              <a:rPr lang="en-US" dirty="0"/>
              <a:t>by partnering with </a:t>
            </a:r>
            <a:r>
              <a:rPr lang="x-none" dirty="0"/>
              <a:t>a proven </a:t>
            </a:r>
            <a:r>
              <a:rPr lang="en-US" dirty="0"/>
              <a:t>distance education technology </a:t>
            </a:r>
            <a:r>
              <a:rPr lang="x-none" dirty="0"/>
              <a:t>company</a:t>
            </a:r>
            <a:r>
              <a:rPr lang="en-US" dirty="0"/>
              <a:t>. </a:t>
            </a:r>
            <a:r>
              <a:rPr lang="x-none" dirty="0"/>
              <a:t>Components of </a:t>
            </a:r>
            <a:r>
              <a:rPr lang="en-US" dirty="0"/>
              <a:t>its accelerated online</a:t>
            </a:r>
            <a:r>
              <a:rPr lang="x-none" dirty="0"/>
              <a:t> program</a:t>
            </a:r>
            <a:r>
              <a:rPr lang="en-US" dirty="0"/>
              <a:t> include a 5-</a:t>
            </a:r>
            <a:r>
              <a:rPr lang="x-none" dirty="0"/>
              <a:t>week modular course format</a:t>
            </a:r>
            <a:r>
              <a:rPr lang="en-US" dirty="0"/>
              <a:t>, a specifically</a:t>
            </a:r>
            <a:r>
              <a:rPr lang="x-none" dirty="0"/>
              <a:t> designed content delivery system</a:t>
            </a:r>
            <a:r>
              <a:rPr lang="en-US" dirty="0"/>
              <a:t>,</a:t>
            </a:r>
            <a:r>
              <a:rPr lang="x-none" dirty="0"/>
              <a:t> </a:t>
            </a:r>
            <a:r>
              <a:rPr lang="en-US" dirty="0"/>
              <a:t>and the u</a:t>
            </a:r>
            <a:r>
              <a:rPr lang="x-none" dirty="0"/>
              <a:t>se of MSN</a:t>
            </a:r>
            <a:r>
              <a:rPr lang="en-US" dirty="0"/>
              <a:t>- or PhD-</a:t>
            </a:r>
            <a:r>
              <a:rPr lang="x-none" dirty="0"/>
              <a:t>prepared faculty as academic coaches.</a:t>
            </a:r>
            <a:r>
              <a:rPr lang="en-US" dirty="0"/>
              <a:t> As a result, enrollment in the RN-to-BSN program has increased from fewer than 200 students in 2008 to nearly </a:t>
            </a:r>
            <a:r>
              <a:rPr lang="en-US" dirty="0" smtClean="0"/>
              <a:t>11,000 </a:t>
            </a:r>
            <a:r>
              <a:rPr lang="en-US" dirty="0"/>
              <a:t>students today, an increase of </a:t>
            </a:r>
            <a:r>
              <a:rPr lang="en-US" dirty="0" smtClean="0"/>
              <a:t>5,400 </a:t>
            </a:r>
            <a:r>
              <a:rPr lang="en-US" dirty="0"/>
              <a:t>percent (as of </a:t>
            </a:r>
            <a:r>
              <a:rPr lang="en-US" dirty="0" smtClean="0"/>
              <a:t>May 2015).</a:t>
            </a:r>
            <a:endParaRPr lang="en-US" dirty="0"/>
          </a:p>
          <a:p>
            <a:pPr defTabSz="465861">
              <a:defRPr/>
            </a:pPr>
            <a:endParaRPr lang="en-US" dirty="0"/>
          </a:p>
          <a:p>
            <a:pPr lvl="0"/>
            <a:r>
              <a:rPr lang="en-US" dirty="0"/>
              <a:t>At the national level, we are seeing progress, too. For the first time in its history, Medicare is paying to support the training of nurses with the Graduate Nurse Education Demonstration, a $200 million demonstration project in five hospital systems. And hospitals applying for Magnet status must provide a plan for how they will achieve 80 percent by 2020. </a:t>
            </a:r>
            <a:br>
              <a:rPr lang="en-US" dirty="0"/>
            </a:br>
            <a:endParaRPr lang="en-US" dirty="0"/>
          </a:p>
          <a:p>
            <a:pPr lvl="0"/>
            <a:r>
              <a:rPr lang="en-US" dirty="0"/>
              <a:t>In addition, since 2010, the percentage of employed nurses with a baccalaureate or higher degree has increased from </a:t>
            </a:r>
            <a:r>
              <a:rPr lang="en-US" b="1" dirty="0"/>
              <a:t>49 percent </a:t>
            </a:r>
            <a:r>
              <a:rPr lang="en-US" dirty="0"/>
              <a:t>to </a:t>
            </a:r>
            <a:r>
              <a:rPr lang="en-US" b="1" dirty="0"/>
              <a:t>51 percent</a:t>
            </a:r>
            <a:r>
              <a:rPr lang="en-US" dirty="0"/>
              <a:t>, the enrollment in nursing-focused PhD programs has increased from </a:t>
            </a:r>
            <a:r>
              <a:rPr lang="en-US" b="1" dirty="0"/>
              <a:t>4,611</a:t>
            </a:r>
            <a:r>
              <a:rPr lang="en-US" dirty="0"/>
              <a:t> in 2010 to </a:t>
            </a:r>
            <a:r>
              <a:rPr lang="en-US" b="1" dirty="0" smtClean="0"/>
              <a:t>5,286</a:t>
            </a:r>
            <a:r>
              <a:rPr lang="en-US" dirty="0" smtClean="0"/>
              <a:t> </a:t>
            </a:r>
            <a:r>
              <a:rPr lang="en-US" dirty="0"/>
              <a:t>in 2014, and the enrollment in DNP (doctorate of nursing practice) programs has increased from </a:t>
            </a:r>
            <a:r>
              <a:rPr lang="en-US" b="1" dirty="0"/>
              <a:t>7,034 </a:t>
            </a:r>
            <a:r>
              <a:rPr lang="en-US" dirty="0"/>
              <a:t>in 2010 to </a:t>
            </a:r>
            <a:r>
              <a:rPr lang="en-US" b="1" dirty="0"/>
              <a:t>18,352</a:t>
            </a:r>
            <a:r>
              <a:rPr lang="en-US" dirty="0"/>
              <a:t> in 2014. Furthermore, enrollment in RN-to-BSN programs has increased 69% from </a:t>
            </a:r>
            <a:r>
              <a:rPr lang="en-US" b="1" dirty="0"/>
              <a:t>77,259</a:t>
            </a:r>
            <a:r>
              <a:rPr lang="en-US" dirty="0"/>
              <a:t> students in 2010 to </a:t>
            </a:r>
            <a:r>
              <a:rPr lang="en-US" b="1" dirty="0"/>
              <a:t>130,345</a:t>
            </a:r>
            <a:r>
              <a:rPr lang="en-US" dirty="0"/>
              <a:t> students in 2014.  </a:t>
            </a:r>
            <a:br>
              <a:rPr lang="en-US" dirty="0"/>
            </a:br>
            <a:endParaRPr lang="en-US" dirty="0"/>
          </a:p>
          <a:p>
            <a:r>
              <a:rPr lang="en-US" dirty="0"/>
              <a:t>Sources: </a:t>
            </a:r>
          </a:p>
          <a:p>
            <a:pPr marL="174698" indent="-174698">
              <a:buFont typeface="Wingdings" panose="05000000000000000000" pitchFamily="2" charset="2"/>
              <a:buChar char="§"/>
            </a:pPr>
            <a:r>
              <a:rPr lang="en-US" dirty="0"/>
              <a:t>American Community Survey, Public Use Microdata Sample (series)</a:t>
            </a:r>
          </a:p>
          <a:p>
            <a:pPr marL="174698" indent="-174698">
              <a:buFont typeface="Wingdings" panose="05000000000000000000" pitchFamily="2" charset="2"/>
              <a:buChar char="§"/>
            </a:pPr>
            <a:r>
              <a:rPr lang="en-US" dirty="0" smtClean="0"/>
              <a:t>American </a:t>
            </a:r>
            <a:r>
              <a:rPr lang="en-US" dirty="0"/>
              <a:t>Association of Colleges of Nursing. 2015. Findings from AACN’s Fall 2014 Survey of Nursing Schools (press release</a:t>
            </a:r>
            <a:r>
              <a:rPr lang="en-US" dirty="0" smtClean="0"/>
              <a:t>),</a:t>
            </a:r>
            <a:r>
              <a:rPr lang="en-US" baseline="0" dirty="0" smtClean="0"/>
              <a:t> </a:t>
            </a:r>
            <a:r>
              <a:rPr lang="en-US" dirty="0" smtClean="0"/>
              <a:t>http</a:t>
            </a:r>
            <a:r>
              <a:rPr lang="en-US" dirty="0"/>
              <a:t>://www.aacn.nche.edu/news/articles/2015/enrollment#Findings.   </a:t>
            </a:r>
          </a:p>
        </p:txBody>
      </p:sp>
      <p:sp>
        <p:nvSpPr>
          <p:cNvPr id="4" name="Slide Number Placeholder 3"/>
          <p:cNvSpPr>
            <a:spLocks noGrp="1"/>
          </p:cNvSpPr>
          <p:nvPr>
            <p:ph type="sldNum" sz="quarter" idx="10"/>
          </p:nvPr>
        </p:nvSpPr>
        <p:spPr/>
        <p:txBody>
          <a:bodyPr/>
          <a:lstStyle/>
          <a:p>
            <a:fld id="{12DE9FDD-D40D-5344-A6B0-47E859038B84}" type="slidenum">
              <a:rPr lang="en-US" smtClean="0"/>
              <a:pPr/>
              <a:t>12</a:t>
            </a:fld>
            <a:endParaRPr lang="en-US" dirty="0"/>
          </a:p>
        </p:txBody>
      </p:sp>
    </p:spTree>
    <p:extLst>
      <p:ext uri="{BB962C8B-B14F-4D97-AF65-F5344CB8AC3E}">
        <p14:creationId xmlns:p14="http://schemas.microsoft.com/office/powerpoint/2010/main" val="2740886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Primary care in the United States is struggling to meet demand</a:t>
            </a:r>
            <a:r>
              <a:rPr lang="en-US" altLang="ja-JP" dirty="0" smtClean="0">
                <a:latin typeface="Calibri" charset="0"/>
              </a:rPr>
              <a:t>. Staffing shortages are expected to get worse as millions of newly insured Americans seek care, the population continues to age, and people grapple with more chronic disease. </a:t>
            </a:r>
            <a:r>
              <a:rPr lang="en-US" dirty="0"/>
              <a:t>This is particularly true in underserved, rural, and minority communities. </a:t>
            </a:r>
            <a:r>
              <a:rPr lang="en-US" dirty="0" smtClean="0">
                <a:latin typeface="Calibri" charset="0"/>
              </a:rPr>
              <a:t>Nurse practitioners provide an immediate and cost-effective solution to this problem, enabling physicians to direct their energy to caring for people with complex medical conditions.</a:t>
            </a:r>
          </a:p>
          <a:p>
            <a:pPr eaLnBrk="1" hangingPunct="1">
              <a:spcBef>
                <a:spcPct val="0"/>
              </a:spcBef>
            </a:pPr>
            <a:endParaRPr lang="en-US" dirty="0" smtClean="0">
              <a:latin typeface="Calibri" charset="0"/>
            </a:endParaRPr>
          </a:p>
          <a:p>
            <a:pPr defTabSz="465861">
              <a:spcBef>
                <a:spcPct val="0"/>
              </a:spcBef>
              <a:defRPr/>
            </a:pPr>
            <a:r>
              <a:rPr lang="en-US" dirty="0" smtClean="0">
                <a:latin typeface="Calibri" charset="0"/>
              </a:rPr>
              <a:t>But</a:t>
            </a:r>
            <a:r>
              <a:rPr lang="en-US" baseline="0" dirty="0" smtClean="0">
                <a:latin typeface="Calibri" charset="0"/>
              </a:rPr>
              <a:t> o</a:t>
            </a:r>
            <a:r>
              <a:rPr lang="en-US" dirty="0" smtClean="0">
                <a:latin typeface="Calibri" charset="0"/>
              </a:rPr>
              <a:t>utdated barriers are blocking</a:t>
            </a:r>
            <a:r>
              <a:rPr lang="en-US" baseline="0" dirty="0" smtClean="0">
                <a:latin typeface="Calibri" charset="0"/>
              </a:rPr>
              <a:t> the ability of </a:t>
            </a:r>
            <a:r>
              <a:rPr lang="en-US" dirty="0"/>
              <a:t>advanced practice registered nurses</a:t>
            </a:r>
            <a:r>
              <a:rPr lang="en-US" baseline="0" dirty="0" smtClean="0">
                <a:latin typeface="Calibri" charset="0"/>
              </a:rPr>
              <a:t> (APRNs) and other providers to expand access to care. We need to remove these barriers and use clinicians more efficiently and effectively so that </a:t>
            </a:r>
            <a:r>
              <a:rPr lang="en-US" dirty="0"/>
              <a:t>people</a:t>
            </a:r>
            <a:r>
              <a:rPr lang="en-US" baseline="0" dirty="0" smtClean="0">
                <a:latin typeface="Calibri" charset="0"/>
              </a:rPr>
              <a:t> can get the </a:t>
            </a:r>
            <a:r>
              <a:rPr lang="en-US" dirty="0"/>
              <a:t>right care by the right clinician</a:t>
            </a:r>
            <a:r>
              <a:rPr lang="en-US" baseline="0" dirty="0" smtClean="0">
                <a:latin typeface="Calibri" charset="0"/>
              </a:rPr>
              <a:t>, when and where they need it. </a:t>
            </a:r>
            <a:endParaRPr lang="en-US" dirty="0"/>
          </a:p>
          <a:p>
            <a:pPr eaLnBrk="1" hangingPunct="1">
              <a:spcBef>
                <a:spcPct val="0"/>
              </a:spcBef>
            </a:pPr>
            <a:endParaRPr lang="en-US" dirty="0" smtClean="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13</a:t>
            </a:fld>
            <a:endParaRPr lang="en-US" dirty="0"/>
          </a:p>
        </p:txBody>
      </p:sp>
    </p:spTree>
    <p:extLst>
      <p:ext uri="{BB962C8B-B14F-4D97-AF65-F5344CB8AC3E}">
        <p14:creationId xmlns:p14="http://schemas.microsoft.com/office/powerpoint/2010/main" val="2077970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defRPr/>
            </a:pPr>
            <a:r>
              <a:rPr lang="en-US" baseline="0" dirty="0" smtClean="0">
                <a:latin typeface="Calibri" charset="0"/>
              </a:rPr>
              <a:t>The evidence is clear—APRNs provide effective, high-quality care to consumers and </a:t>
            </a:r>
            <a:r>
              <a:rPr lang="en-US" dirty="0" smtClean="0">
                <a:latin typeface="Calibri" charset="0"/>
              </a:rPr>
              <a:t>can safely expand access to primary and preventive care. In fact, o</a:t>
            </a:r>
            <a:r>
              <a:rPr lang="en-US" baseline="0" dirty="0" smtClean="0">
                <a:latin typeface="Calibri" charset="0"/>
              </a:rPr>
              <a:t>n a wide range of indicators, APRNs </a:t>
            </a:r>
            <a:r>
              <a:rPr lang="en-US" i="1" baseline="0" dirty="0" smtClean="0">
                <a:latin typeface="Calibri" charset="0"/>
              </a:rPr>
              <a:t>improve</a:t>
            </a:r>
            <a:r>
              <a:rPr lang="en-US" baseline="0" dirty="0" smtClean="0">
                <a:latin typeface="Calibri" charset="0"/>
              </a:rPr>
              <a:t> care, including patient satisfaction and length of stay. The evidence demonstrates that APRNs provide as high quality care as physicians; there is no evidence that care provided in states that require APRNs to work under a doctor’s authority is better than in states where APRNs have full practice authority. </a:t>
            </a:r>
          </a:p>
          <a:p>
            <a:pPr defTabSz="465861">
              <a:defRPr/>
            </a:pPr>
            <a:endParaRPr lang="en-US" dirty="0" smtClean="0">
              <a:latin typeface="Calibri" charset="0"/>
            </a:endParaRPr>
          </a:p>
          <a:p>
            <a:pPr defTabSz="465861">
              <a:defRPr/>
            </a:pPr>
            <a:r>
              <a:rPr lang="en-US" dirty="0" smtClean="0">
                <a:latin typeface="Calibri" charset="0"/>
              </a:rPr>
              <a:t>The American Hospital Association and the </a:t>
            </a:r>
            <a:r>
              <a:rPr lang="en-US" baseline="0" dirty="0" smtClean="0">
                <a:latin typeface="Calibri" charset="0"/>
              </a:rPr>
              <a:t>National Governor’s Association (NGA)</a:t>
            </a:r>
            <a:r>
              <a:rPr lang="en-US" dirty="0" smtClean="0">
                <a:latin typeface="Calibri" charset="0"/>
              </a:rPr>
              <a:t> </a:t>
            </a:r>
            <a:r>
              <a:rPr lang="en-US" baseline="0" dirty="0" smtClean="0">
                <a:latin typeface="Calibri" charset="0"/>
              </a:rPr>
              <a:t>also have released</a:t>
            </a:r>
            <a:r>
              <a:rPr lang="en-US" dirty="0" smtClean="0">
                <a:latin typeface="Calibri" charset="0"/>
              </a:rPr>
              <a:t> recommendations urging that all clinicians </a:t>
            </a:r>
            <a:r>
              <a:rPr lang="en-US" baseline="0" dirty="0" smtClean="0">
                <a:latin typeface="Calibri" charset="0"/>
              </a:rPr>
              <a:t>should practice to the top of their education and training, including nurse practitioners.</a:t>
            </a:r>
          </a:p>
          <a:p>
            <a:pPr defTabSz="465861">
              <a:defRPr/>
            </a:pPr>
            <a:endParaRPr lang="en-US" baseline="0" dirty="0" smtClean="0">
              <a:latin typeface="Calibri" charset="0"/>
            </a:endParaRPr>
          </a:p>
          <a:p>
            <a:pPr defTabSz="465861">
              <a:defRPr/>
            </a:pPr>
            <a:r>
              <a:rPr lang="en-US" baseline="0" dirty="0" smtClean="0">
                <a:latin typeface="Calibri" charset="0"/>
              </a:rPr>
              <a:t>The NGA report found that nurse practitioners provided care comparable to that of physicians on indicators, including patient satisfaction, time spent with patients, prescribing accuracy, and preventive education. </a:t>
            </a:r>
            <a:r>
              <a:rPr lang="en-US" dirty="0"/>
              <a:t>It also </a:t>
            </a:r>
            <a:r>
              <a:rPr lang="en-US" dirty="0" smtClean="0"/>
              <a:t>reported</a:t>
            </a:r>
            <a:r>
              <a:rPr lang="en-US" dirty="0"/>
              <a:t> evidence </a:t>
            </a:r>
            <a:r>
              <a:rPr lang="en-US" dirty="0" smtClean="0"/>
              <a:t>of </a:t>
            </a:r>
            <a:r>
              <a:rPr lang="en-US" dirty="0"/>
              <a:t>improved outcomes on blood pressure and blood sugar </a:t>
            </a:r>
            <a:r>
              <a:rPr lang="en-US" dirty="0" smtClean="0"/>
              <a:t>and</a:t>
            </a:r>
            <a:r>
              <a:rPr lang="en-US" dirty="0"/>
              <a:t> that nurse practitioners are more likely to provide care in underserved urban populations and in rural areas. </a:t>
            </a:r>
          </a:p>
          <a:p>
            <a:pPr defTabSz="465861">
              <a:defRPr/>
            </a:pPr>
            <a:endParaRPr lang="en-US" dirty="0"/>
          </a:p>
          <a:p>
            <a:r>
              <a:rPr lang="en-US" baseline="0" dirty="0" smtClean="0">
                <a:latin typeface="Calibri" charset="0"/>
              </a:rPr>
              <a:t>Sources: </a:t>
            </a:r>
          </a:p>
          <a:p>
            <a:pPr marL="174698" indent="-174698">
              <a:buFont typeface="Wingdings" panose="05000000000000000000" pitchFamily="2" charset="2"/>
              <a:buChar char="§"/>
            </a:pPr>
            <a:r>
              <a:rPr lang="en-US" baseline="0" dirty="0" smtClean="0">
                <a:latin typeface="Calibri" charset="0"/>
              </a:rPr>
              <a:t>American Hospital Association. 2013. Workforce roles in a redesigned primary care model, </a:t>
            </a:r>
            <a:r>
              <a:rPr lang="en-US" baseline="0" dirty="0" smtClean="0">
                <a:latin typeface="Calibri" charset="0"/>
                <a:hlinkClick r:id="rId3"/>
              </a:rPr>
              <a:t>www.aha.org/content/13/13-0110-wf-primary-care.pdf</a:t>
            </a:r>
            <a:r>
              <a:rPr lang="en-US" baseline="0" dirty="0" smtClean="0">
                <a:latin typeface="Calibri" charset="0"/>
              </a:rPr>
              <a:t>.</a:t>
            </a:r>
          </a:p>
          <a:p>
            <a:pPr marL="174698" indent="-174698">
              <a:buFont typeface="Wingdings" panose="05000000000000000000" pitchFamily="2" charset="2"/>
              <a:buChar char="§"/>
            </a:pPr>
            <a:r>
              <a:rPr lang="en-US" baseline="0" dirty="0" smtClean="0">
                <a:latin typeface="Calibri" charset="0"/>
              </a:rPr>
              <a:t>National Governor’s Association. 2012. The role of nurse practitioners in meeting increased demand for primary care. NGA Paper, </a:t>
            </a:r>
            <a:r>
              <a:rPr lang="en-US" dirty="0" smtClean="0">
                <a:hlinkClick r:id="rId4"/>
              </a:rPr>
              <a:t>www.nga.org/cms/home/nga-center-for-best-practices/center-publications/page-health-publications/col2-content/main-content-list/the-role-of-nurse-practitioners.html</a:t>
            </a:r>
            <a:r>
              <a:rPr lang="en-US" dirty="0" smtClean="0"/>
              <a:t>.</a:t>
            </a:r>
          </a:p>
        </p:txBody>
      </p:sp>
      <p:sp>
        <p:nvSpPr>
          <p:cNvPr id="4" name="Slide Number Placeholder 3"/>
          <p:cNvSpPr>
            <a:spLocks noGrp="1"/>
          </p:cNvSpPr>
          <p:nvPr>
            <p:ph type="sldNum" sz="quarter" idx="10"/>
          </p:nvPr>
        </p:nvSpPr>
        <p:spPr/>
        <p:txBody>
          <a:bodyPr/>
          <a:lstStyle/>
          <a:p>
            <a:fld id="{12DE9FDD-D40D-5344-A6B0-47E859038B84}" type="slidenum">
              <a:rPr lang="en-US" smtClean="0"/>
              <a:pPr/>
              <a:t>14</a:t>
            </a:fld>
            <a:endParaRPr lang="en-US" dirty="0"/>
          </a:p>
        </p:txBody>
      </p:sp>
    </p:spTree>
    <p:extLst>
      <p:ext uri="{BB962C8B-B14F-4D97-AF65-F5344CB8AC3E}">
        <p14:creationId xmlns:p14="http://schemas.microsoft.com/office/powerpoint/2010/main" val="2740886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spcBef>
                <a:spcPct val="0"/>
              </a:spcBef>
              <a:defRPr/>
            </a:pPr>
            <a:r>
              <a:rPr lang="en-US" dirty="0"/>
              <a:t>Right now, nurse practitioners in 21 states and the District of Columbia have full practice authority, including Nebraska (where legislation passed in March 2015) and Maryland (where legislation passed in May 2015). This is significantly improved from a few years ago, as you can see by this map, which shows the progress made in removing barriers to practice and care. Since the launch of the </a:t>
            </a:r>
            <a:r>
              <a:rPr lang="en-US" i="1" dirty="0"/>
              <a:t>Campaign, </a:t>
            </a:r>
            <a:r>
              <a:rPr lang="en-US" dirty="0"/>
              <a:t>eight states have modernized their practice laws.</a:t>
            </a:r>
          </a:p>
          <a:p>
            <a:pPr defTabSz="465861">
              <a:spcBef>
                <a:spcPct val="0"/>
              </a:spcBef>
              <a:defRPr/>
            </a:pPr>
            <a:endParaRPr lang="en-US" dirty="0"/>
          </a:p>
          <a:p>
            <a:pPr eaLnBrk="1" hangingPunct="1">
              <a:spcBef>
                <a:spcPct val="0"/>
              </a:spcBef>
            </a:pPr>
            <a:r>
              <a:rPr lang="en-US" dirty="0"/>
              <a:t>For more information about practice restrictions for other types of APRNs, visit the National Council of State Boards of Nursing’s (NCSBN) website. </a:t>
            </a:r>
          </a:p>
          <a:p>
            <a:pPr eaLnBrk="1" hangingPunct="1">
              <a:spcBef>
                <a:spcPct val="0"/>
              </a:spcBef>
            </a:pPr>
            <a:endParaRPr lang="en-US" dirty="0"/>
          </a:p>
          <a:p>
            <a:pPr defTabSz="465861">
              <a:defRPr/>
            </a:pPr>
            <a:r>
              <a:rPr lang="en-US" dirty="0" smtClean="0"/>
              <a:t>The </a:t>
            </a:r>
            <a:r>
              <a:rPr lang="en-US" i="1" dirty="0" smtClean="0"/>
              <a:t>Campaign</a:t>
            </a:r>
            <a:r>
              <a:rPr lang="en-US" baseline="0" dirty="0" smtClean="0"/>
              <a:t> is working to expand access to care by maximizing the use of nurses and removing outdated laws, regulations, and policies that prevent nurses from practicing to the full extent of their education and training—and we are making steady progress. </a:t>
            </a:r>
          </a:p>
          <a:p>
            <a:pPr defTabSz="465861">
              <a:defRPr/>
            </a:pPr>
            <a:endParaRPr lang="en-US" baseline="0" dirty="0" smtClean="0"/>
          </a:p>
          <a:p>
            <a:pPr defTabSz="465861">
              <a:defRPr/>
            </a:pPr>
            <a:r>
              <a:rPr lang="en-US" dirty="0" smtClean="0"/>
              <a:t>Currently, </a:t>
            </a:r>
            <a:r>
              <a:rPr lang="en-US" b="1" dirty="0" smtClean="0"/>
              <a:t>44 </a:t>
            </a:r>
            <a:r>
              <a:rPr lang="en-US" dirty="0" smtClean="0"/>
              <a:t>Action Coalitions are working to remove barriers to practice and care. And eight states—Maryland (2015),</a:t>
            </a:r>
            <a:r>
              <a:rPr lang="en-US" baseline="0" dirty="0" smtClean="0"/>
              <a:t> </a:t>
            </a:r>
            <a:r>
              <a:rPr lang="en-US" dirty="0" smtClean="0"/>
              <a:t>Nebraska</a:t>
            </a:r>
            <a:r>
              <a:rPr lang="en-US" baseline="0" dirty="0" smtClean="0"/>
              <a:t> (2015), </a:t>
            </a:r>
            <a:r>
              <a:rPr lang="en-US" dirty="0" smtClean="0"/>
              <a:t>Minnesota (2014), Connecticut (2014), Nevada (2013), Rhode Island (2013), North Dakota (2011), and Vermont (2011)—removed statutory barriers that prevented nurse practitioners from providing care to the full extent of their education and training, helping to increase consumers’ access to care.</a:t>
            </a:r>
            <a:r>
              <a:rPr lang="en-US" baseline="0" dirty="0" smtClean="0"/>
              <a:t> </a:t>
            </a:r>
            <a:br>
              <a:rPr lang="en-US" baseline="0" dirty="0" smtClean="0"/>
            </a:br>
            <a:endParaRPr lang="en-US" dirty="0" smtClean="0"/>
          </a:p>
          <a:p>
            <a:pPr defTabSz="465861">
              <a:defRPr/>
            </a:pPr>
            <a:r>
              <a:rPr lang="en-US" dirty="0" smtClean="0"/>
              <a:t>Public opinion is also</a:t>
            </a:r>
            <a:r>
              <a:rPr lang="en-US" baseline="0" dirty="0" smtClean="0"/>
              <a:t> shifting toward support for removing barriers to practice. </a:t>
            </a:r>
            <a:r>
              <a:rPr lang="en-US" dirty="0" smtClean="0"/>
              <a:t>The turning tide of legislation in the states has coincided with the publication of several high-level reports, journal articles, and mainstream</a:t>
            </a:r>
            <a:r>
              <a:rPr lang="en-US" baseline="0" dirty="0" smtClean="0"/>
              <a:t> media coverage recommending that states remove outdated barriers to APRN practice and care in publications such as the </a:t>
            </a:r>
            <a:r>
              <a:rPr lang="en-US" i="1" baseline="0" dirty="0" smtClean="0"/>
              <a:t>New York Times</a:t>
            </a:r>
            <a:r>
              <a:rPr lang="en-US" baseline="0" dirty="0" smtClean="0"/>
              <a:t>, the </a:t>
            </a:r>
            <a:r>
              <a:rPr lang="en-US" i="1" baseline="0" dirty="0" smtClean="0"/>
              <a:t>Wall Street Journal</a:t>
            </a:r>
            <a:r>
              <a:rPr lang="en-US" baseline="0" dirty="0" smtClean="0"/>
              <a:t>, </a:t>
            </a:r>
            <a:r>
              <a:rPr lang="en-US" i="1" baseline="0" dirty="0" smtClean="0"/>
              <a:t>Politico</a:t>
            </a:r>
            <a:r>
              <a:rPr lang="en-US" baseline="0" dirty="0" smtClean="0"/>
              <a:t>, </a:t>
            </a:r>
            <a:r>
              <a:rPr lang="en-US" i="1" baseline="0" dirty="0" smtClean="0"/>
              <a:t>Slate</a:t>
            </a:r>
            <a:r>
              <a:rPr lang="en-US" baseline="0" dirty="0" smtClean="0"/>
              <a:t>, and </a:t>
            </a:r>
            <a:r>
              <a:rPr lang="en-US" i="1" baseline="0" dirty="0" smtClean="0"/>
              <a:t>Bloomberg</a:t>
            </a:r>
            <a:r>
              <a:rPr lang="en-US" baseline="0" dirty="0" smtClean="0"/>
              <a:t>. </a:t>
            </a:r>
          </a:p>
          <a:p>
            <a:pPr defTabSz="465861">
              <a:defRPr/>
            </a:pPr>
            <a:endParaRPr lang="en-US" baseline="0" dirty="0" smtClean="0"/>
          </a:p>
          <a:p>
            <a:pPr defTabSz="465861">
              <a:defRPr/>
            </a:pPr>
            <a:r>
              <a:rPr lang="en-US" baseline="0" dirty="0" smtClean="0"/>
              <a:t>The Federal Trade Commission also has challenged limits to nursing scope of practice in 11 states; in March 2014, the Commission </a:t>
            </a:r>
            <a:r>
              <a:rPr lang="en-US" dirty="0" smtClean="0"/>
              <a:t>released a policy</a:t>
            </a:r>
            <a:r>
              <a:rPr lang="en-US" baseline="0" dirty="0" smtClean="0"/>
              <a:t> paper stating that </a:t>
            </a:r>
            <a:r>
              <a:rPr lang="en-US" dirty="0"/>
              <a:t>a large body of empirical research strongly suggests that APRNs are safe and effective providers of diverse primary care services. The paper </a:t>
            </a:r>
            <a:r>
              <a:rPr lang="en-US" baseline="0" dirty="0" smtClean="0"/>
              <a:t>concluded that modernizing APRN scope is “good for competition and American consumers” and urged</a:t>
            </a:r>
            <a:r>
              <a:rPr lang="en-US" dirty="0"/>
              <a:t> legislators and policymakers to be mindful when evaluating proposals that limit access to care provided by APRNs. </a:t>
            </a:r>
          </a:p>
          <a:p>
            <a:pPr defTabSz="465861">
              <a:defRPr/>
            </a:pPr>
            <a:endParaRPr lang="en-US" dirty="0"/>
          </a:p>
          <a:p>
            <a:pPr defTabSz="465861">
              <a:defRPr/>
            </a:pPr>
            <a:r>
              <a:rPr lang="en-US" dirty="0"/>
              <a:t>Furthermore, the </a:t>
            </a:r>
            <a:r>
              <a:rPr lang="en-US" i="1" dirty="0"/>
              <a:t>Campaign’s</a:t>
            </a:r>
            <a:r>
              <a:rPr lang="en-US" dirty="0"/>
              <a:t> leadership is emphasizing the business case for modernizing APRN scope of practice. </a:t>
            </a:r>
            <a:r>
              <a:rPr lang="en-US" i="1" dirty="0"/>
              <a:t>Campaign</a:t>
            </a:r>
            <a:r>
              <a:rPr lang="en-US" dirty="0"/>
              <a:t> leaders have engaged in conversations with employers, insurers, and provider organizations about their bottom lines improving when state policies are modernized. </a:t>
            </a:r>
          </a:p>
          <a:p>
            <a:pPr defTabSz="465861">
              <a:defRPr/>
            </a:pPr>
            <a:endParaRPr lang="en-US" dirty="0"/>
          </a:p>
          <a:p>
            <a:pPr defTabSz="465861">
              <a:defRPr/>
            </a:pPr>
            <a:r>
              <a:rPr lang="en-US" dirty="0"/>
              <a:t>Additionally, </a:t>
            </a:r>
            <a:r>
              <a:rPr lang="en-US" i="1" dirty="0"/>
              <a:t>Campaign</a:t>
            </a:r>
            <a:r>
              <a:rPr lang="en-US" dirty="0"/>
              <a:t> leaders have engaged with the Bay Area Council Economic Institute, who have designed a model that quantifies the cost savings and consumer access and quality improvements that stem from granting nurse practitioners full practice authority. In California, the Institute found that allowing nurse practitioners to practice to the full extent of their education and training would save $1.8 billion on preventative care visits alone over 10 years, while also increasing the number of preventative care visits by 2 million per year. This model is designed to be replicated in other states and is available for other states to use. If you’d like to learn more, please contact Center to Champion Nursing in America (CCNA) Director Winifred Quinn at wquinn@aarp.org. </a:t>
            </a:r>
          </a:p>
          <a:p>
            <a:pPr defTabSz="465861">
              <a:defRPr/>
            </a:pPr>
            <a:endParaRPr lang="en-US" dirty="0"/>
          </a:p>
          <a:p>
            <a:r>
              <a:rPr lang="en-US" baseline="0" dirty="0" smtClean="0">
                <a:latin typeface="Calibri" charset="0"/>
              </a:rPr>
              <a:t>Sources: </a:t>
            </a:r>
          </a:p>
          <a:p>
            <a:pPr marL="174698" indent="-174698" defTabSz="465861">
              <a:buFont typeface="Arial" panose="020B0604020202020204" pitchFamily="34" charset="0"/>
              <a:buChar char="•"/>
              <a:defRPr/>
            </a:pPr>
            <a:r>
              <a:rPr lang="en-US" dirty="0"/>
              <a:t>American Association of Nurse Practitioners. 2015. 2015 Nurse Practitioner State Practice Environment, AANP Practice Map, </a:t>
            </a:r>
            <a:r>
              <a:rPr lang="en-US" dirty="0" smtClean="0">
                <a:hlinkClick r:id="rId3"/>
              </a:rPr>
              <a:t>www.aanp.org/legislation-regulation/state-legislation-regulation/state-practice-environment</a:t>
            </a:r>
            <a:r>
              <a:rPr lang="en-US" dirty="0" smtClean="0"/>
              <a:t>.</a:t>
            </a:r>
            <a:endParaRPr lang="en-US" dirty="0"/>
          </a:p>
          <a:p>
            <a:endParaRPr lang="en-US" baseline="0" dirty="0" smtClean="0">
              <a:latin typeface="Calibri" charset="0"/>
            </a:endParaRPr>
          </a:p>
          <a:p>
            <a:pPr marL="174698" indent="-174698">
              <a:buFont typeface="Arial" panose="020B0604020202020204" pitchFamily="34" charset="0"/>
              <a:buChar char="•"/>
            </a:pPr>
            <a:r>
              <a:rPr lang="en-US" dirty="0" smtClean="0"/>
              <a:t>Federal Trade Commission.</a:t>
            </a:r>
            <a:r>
              <a:rPr lang="en-US" baseline="0" dirty="0" smtClean="0"/>
              <a:t> March 7, 2014. Policy Perspectives: Competition and the Regulation of Advanced Practice Nurses, </a:t>
            </a:r>
            <a:r>
              <a:rPr lang="en-US" dirty="0" smtClean="0">
                <a:hlinkClick r:id="rId4"/>
              </a:rPr>
              <a:t>www.ftc.gov/system/files/documents/reports/policy-perspectives-competition-regulation-advanced-practice-nurses/140307aprnpolicypaper.pdf</a:t>
            </a:r>
            <a:r>
              <a:rPr lang="en-US" dirty="0" smtClean="0"/>
              <a:t>.</a:t>
            </a:r>
            <a:br>
              <a:rPr lang="en-US" dirty="0" smtClean="0"/>
            </a:br>
            <a:endParaRPr lang="en-US" dirty="0" smtClean="0"/>
          </a:p>
          <a:p>
            <a:pPr marL="174698" indent="-174698">
              <a:buFont typeface="Arial" panose="020B0604020202020204" pitchFamily="34" charset="0"/>
              <a:buChar char="•"/>
            </a:pPr>
            <a:r>
              <a:rPr lang="en-US" dirty="0" smtClean="0"/>
              <a:t>Bay</a:t>
            </a:r>
            <a:r>
              <a:rPr lang="en-US" baseline="0" dirty="0" smtClean="0"/>
              <a:t> Area Economic Institute. Full practice authority for nurse practitioners increases access and controls cost, </a:t>
            </a:r>
            <a:r>
              <a:rPr lang="en-US" dirty="0" smtClean="0">
                <a:hlinkClick r:id="rId5"/>
              </a:rPr>
              <a:t>http://campaignforaction.org/news/bay-area-council-economic-institute-analysis-finds-granting-full-practice-authority-nurse</a:t>
            </a:r>
            <a:r>
              <a:rPr lang="en-US" dirty="0" smtClean="0"/>
              <a:t>.</a:t>
            </a:r>
          </a:p>
          <a:p>
            <a:pPr marL="174698" indent="-174698">
              <a:buFont typeface="Arial" panose="020B0604020202020204" pitchFamily="34" charset="0"/>
              <a:buChar char="•"/>
            </a:pPr>
            <a:endParaRPr lang="en-US" b="1" dirty="0"/>
          </a:p>
          <a:p>
            <a:pPr defTabSz="465861">
              <a:defRPr/>
            </a:pPr>
            <a:endParaRPr lang="en-US" dirty="0"/>
          </a:p>
          <a:p>
            <a:pPr defTabSz="465861">
              <a:defRPr/>
            </a:pPr>
            <a:endParaRPr lang="en-US" dirty="0"/>
          </a:p>
          <a:p>
            <a:pPr defTabSz="465861">
              <a:defRPr/>
            </a:pPr>
            <a:endParaRPr lang="en-US" dirty="0" smtClean="0"/>
          </a:p>
          <a:p>
            <a:pPr eaLnBrk="1" hangingPunct="1">
              <a:spcBef>
                <a:spcPct val="0"/>
              </a:spcBef>
            </a:pPr>
            <a:endParaRPr lang="en-US" dirty="0"/>
          </a:p>
          <a:p>
            <a:pPr eaLnBrk="1" hangingPunct="1">
              <a:spcBef>
                <a:spcPct val="0"/>
              </a:spcBef>
            </a:pPr>
            <a:endParaRPr lang="en-US" dirty="0"/>
          </a:p>
          <a:p>
            <a:pPr eaLnBrk="1" hangingPunct="1">
              <a:spcBef>
                <a:spcPct val="0"/>
              </a:spcBef>
            </a:pPr>
            <a:endParaRPr lang="en-US" dirty="0"/>
          </a:p>
          <a:p>
            <a:pPr eaLnBrk="1" hangingPunct="1">
              <a:spcBef>
                <a:spcPct val="0"/>
              </a:spcBef>
            </a:pPr>
            <a:endParaRPr lang="en-US" dirty="0"/>
          </a:p>
          <a:p>
            <a:pPr eaLnBrk="1" hangingPunct="1">
              <a:spcBef>
                <a:spcPct val="0"/>
              </a:spcBef>
            </a:pPr>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15</a:t>
            </a:fld>
            <a:endParaRPr lang="en-US" dirty="0"/>
          </a:p>
        </p:txBody>
      </p:sp>
    </p:spTree>
    <p:extLst>
      <p:ext uri="{BB962C8B-B14F-4D97-AF65-F5344CB8AC3E}">
        <p14:creationId xmlns:p14="http://schemas.microsoft.com/office/powerpoint/2010/main" val="941098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spcBef>
                <a:spcPct val="0"/>
              </a:spcBef>
              <a:defRPr/>
            </a:pPr>
            <a:r>
              <a:rPr lang="en-US" dirty="0" smtClean="0">
                <a:latin typeface="Calibri" charset="0"/>
              </a:rPr>
              <a:t>Nurses provide an important and unique point of view in </a:t>
            </a:r>
            <a:r>
              <a:rPr lang="en-US" baseline="0" dirty="0" smtClean="0">
                <a:latin typeface="Calibri" charset="0"/>
              </a:rPr>
              <a:t>decision-making, from the boardroom to our communities</a:t>
            </a:r>
            <a:r>
              <a:rPr lang="en-US" dirty="0" smtClean="0">
                <a:latin typeface="Calibri" charset="0"/>
              </a:rPr>
              <a:t>. </a:t>
            </a:r>
            <a:r>
              <a:rPr lang="en-US" dirty="0"/>
              <a:t>They are vital to improving quality by supporting the transition of patients from hospital to home or community and reducing re-hospitalizations and medical errors.</a:t>
            </a:r>
          </a:p>
          <a:p>
            <a:pPr eaLnBrk="1" hangingPunct="1">
              <a:spcBef>
                <a:spcPct val="0"/>
              </a:spcBef>
            </a:pPr>
            <a:endParaRPr lang="en-US" baseline="0" dirty="0" smtClean="0">
              <a:latin typeface="Calibri" charset="0"/>
            </a:endParaRPr>
          </a:p>
          <a:p>
            <a:pPr eaLnBrk="1" hangingPunct="1">
              <a:spcBef>
                <a:spcPct val="0"/>
              </a:spcBef>
            </a:pPr>
            <a:r>
              <a:rPr lang="en-US" baseline="0" dirty="0" smtClean="0">
                <a:latin typeface="Calibri" charset="0"/>
              </a:rPr>
              <a:t>Yet, a 2014 </a:t>
            </a:r>
            <a:r>
              <a:rPr lang="en-US" dirty="0" smtClean="0">
                <a:latin typeface="Calibri" charset="0"/>
              </a:rPr>
              <a:t>survey of 1,000 U.S. hospitals by the American Hospital Association found that nurses account for only 5 percent of clinical professions serving on boards. This contrasts with the number of physicians on boards, which is 20 percent; other clinicians make up about 4 percent. Although we lack data about nursing involvement on local</a:t>
            </a:r>
            <a:r>
              <a:rPr lang="en-US" baseline="0" dirty="0" smtClean="0">
                <a:latin typeface="Calibri" charset="0"/>
              </a:rPr>
              <a:t> and state boards of health, anecdotal evidence suggests that nurses are underrepresented on those boards as well. </a:t>
            </a:r>
          </a:p>
          <a:p>
            <a:pPr eaLnBrk="1" hangingPunct="1">
              <a:spcBef>
                <a:spcPct val="0"/>
              </a:spcBef>
            </a:pPr>
            <a:endParaRPr lang="en-US" baseline="0" dirty="0" smtClean="0">
              <a:latin typeface="Calibri" charset="0"/>
            </a:endParaRPr>
          </a:p>
          <a:p>
            <a:pPr defTabSz="465861">
              <a:spcBef>
                <a:spcPct val="0"/>
              </a:spcBef>
              <a:defRPr/>
            </a:pPr>
            <a:r>
              <a:rPr lang="en-US" dirty="0" smtClean="0">
                <a:latin typeface="Calibri" charset="0"/>
              </a:rPr>
              <a:t>That‘s why the </a:t>
            </a:r>
            <a:r>
              <a:rPr lang="en-US" i="1" baseline="0" dirty="0" smtClean="0">
                <a:latin typeface="Calibri" charset="0"/>
              </a:rPr>
              <a:t>Campaign for Action </a:t>
            </a:r>
            <a:r>
              <a:rPr lang="en-US" baseline="0" dirty="0" smtClean="0">
                <a:latin typeface="Calibri" charset="0"/>
              </a:rPr>
              <a:t>is working to </a:t>
            </a:r>
            <a:r>
              <a:rPr lang="en-US" dirty="0"/>
              <a:t>prepare the next generation of nurses to meet the health care needs of people, their families, and the communities where they live and to position nurses to lead system change. </a:t>
            </a:r>
            <a:r>
              <a:rPr lang="en-US" baseline="0" dirty="0" smtClean="0">
                <a:latin typeface="Calibri" charset="0"/>
              </a:rPr>
              <a:t>We also are working to get more nurses, who represent the largest segment of frontline workers, appointed to hospital and health system boards. We will all benefit when nurses see themselves as leaders and are able to influence health policies and outcomes.</a:t>
            </a:r>
          </a:p>
          <a:p>
            <a:pPr defTabSz="465861">
              <a:spcBef>
                <a:spcPct val="0"/>
              </a:spcBef>
              <a:defRPr/>
            </a:pPr>
            <a:endParaRPr lang="en-US" baseline="0" dirty="0" smtClean="0">
              <a:latin typeface="Calibri" charset="0"/>
            </a:endParaRPr>
          </a:p>
          <a:p>
            <a:pPr defTabSz="465861">
              <a:spcBef>
                <a:spcPct val="0"/>
              </a:spcBef>
              <a:defRPr/>
            </a:pPr>
            <a:r>
              <a:rPr lang="en-US" dirty="0"/>
              <a:t>In November 2014, national organizations came together to announce a new, nationwide effort to get 10,000 nurses onto boards of directors by 2020. Members of the “Nurses on Boards Coalition” include AARP, the Robert Wood Johnson Foundation, and 19 national nursing organizations. This new effort seeks to ensure that nurses —and their frontline perspectives—have a seat at these decision-making tables. </a:t>
            </a:r>
          </a:p>
          <a:p>
            <a:pPr defTabSz="465861">
              <a:spcBef>
                <a:spcPct val="0"/>
              </a:spcBef>
              <a:defRPr/>
            </a:pPr>
            <a:endParaRPr lang="en-US" baseline="0" dirty="0" smtClean="0">
              <a:latin typeface="Calibri" charset="0"/>
            </a:endParaRPr>
          </a:p>
          <a:p>
            <a:pPr eaLnBrk="1" hangingPunct="1">
              <a:spcBef>
                <a:spcPct val="0"/>
              </a:spcBef>
            </a:pPr>
            <a:r>
              <a:rPr lang="en-US" baseline="0" dirty="0" smtClean="0">
                <a:latin typeface="Calibri" charset="0"/>
              </a:rPr>
              <a:t>Source: American Hospital Association’s Center for Healthcare Governance. 2014 National Health Care Governance Survey Report. http://www.americangovernance.com/resources/reports/governance-reports/2014/ </a:t>
            </a:r>
            <a:endParaRPr lang="en-US" dirty="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16</a:t>
            </a:fld>
            <a:endParaRPr lang="en-US" dirty="0"/>
          </a:p>
        </p:txBody>
      </p:sp>
    </p:spTree>
    <p:extLst>
      <p:ext uri="{BB962C8B-B14F-4D97-AF65-F5344CB8AC3E}">
        <p14:creationId xmlns:p14="http://schemas.microsoft.com/office/powerpoint/2010/main" val="2595005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When</a:t>
            </a:r>
            <a:r>
              <a:rPr lang="en-US" baseline="0" dirty="0" smtClean="0">
                <a:latin typeface="Calibri" charset="0"/>
              </a:rPr>
              <a:t> nurses are positioned to influence system practice and policies, it leads to improvements in quality of care, wellness, and reduced medical errors. </a:t>
            </a:r>
            <a:r>
              <a:rPr lang="en-US" dirty="0" smtClean="0">
                <a:latin typeface="Calibri" charset="0"/>
              </a:rPr>
              <a:t>A 2010 Gallup poll of 1,500 health opinion leaders said they wanted nurses to have more influence in a variety of areas, especially in reducing medical errors, increasing quality of care, and promoting wellness. They also believed that nurses should have more input and impact in planning, policy development, and management.  </a:t>
            </a:r>
          </a:p>
          <a:p>
            <a:pPr eaLnBrk="1" hangingPunct="1">
              <a:spcBef>
                <a:spcPct val="0"/>
              </a:spcBef>
            </a:pPr>
            <a:endParaRPr lang="en-US" dirty="0" smtClean="0">
              <a:latin typeface="Calibri" charset="0"/>
            </a:endParaRPr>
          </a:p>
          <a:p>
            <a:pPr eaLnBrk="1" hangingPunct="1">
              <a:spcBef>
                <a:spcPct val="0"/>
              </a:spcBef>
            </a:pPr>
            <a:r>
              <a:rPr lang="en-US" dirty="0" smtClean="0">
                <a:latin typeface="Calibri" charset="0"/>
              </a:rPr>
              <a:t>One program called Transforming Care at the Bedside, or TCAB, has been successful at engaging and empowering floor nurses to suggest changes that they think will improve patient care. The changes are tested over a short period, and they</a:t>
            </a:r>
            <a:r>
              <a:rPr lang="ja-JP" altLang="en-US" dirty="0" smtClean="0">
                <a:latin typeface="Calibri" charset="0"/>
              </a:rPr>
              <a:t>’</a:t>
            </a:r>
            <a:r>
              <a:rPr lang="en-US" altLang="ja-JP" dirty="0" smtClean="0">
                <a:latin typeface="Calibri" charset="0"/>
              </a:rPr>
              <a:t>re adopted if they</a:t>
            </a:r>
            <a:r>
              <a:rPr lang="ja-JP" altLang="en-US" dirty="0" smtClean="0">
                <a:latin typeface="Calibri" charset="0"/>
              </a:rPr>
              <a:t>’</a:t>
            </a:r>
            <a:r>
              <a:rPr lang="en-US" altLang="ja-JP" dirty="0" smtClean="0">
                <a:latin typeface="Calibri" charset="0"/>
              </a:rPr>
              <a:t>re proven beneficial. These</a:t>
            </a:r>
            <a:r>
              <a:rPr lang="en-US" altLang="ja-JP" baseline="0" dirty="0" smtClean="0">
                <a:latin typeface="Calibri" charset="0"/>
              </a:rPr>
              <a:t> </a:t>
            </a:r>
            <a:r>
              <a:rPr lang="en-US" altLang="ja-JP" dirty="0" smtClean="0">
                <a:latin typeface="Calibri" charset="0"/>
              </a:rPr>
              <a:t>nurse-led</a:t>
            </a:r>
            <a:r>
              <a:rPr lang="en-US" altLang="ja-JP" baseline="0" dirty="0" smtClean="0">
                <a:latin typeface="Calibri" charset="0"/>
              </a:rPr>
              <a:t> initiatives have reduced falls with harm, code blue calls, and 30-day readmissions. The program also</a:t>
            </a:r>
            <a:r>
              <a:rPr lang="en-US" altLang="ja-JP" dirty="0" smtClean="0">
                <a:latin typeface="Calibri" charset="0"/>
              </a:rPr>
              <a:t> </a:t>
            </a:r>
            <a:r>
              <a:rPr lang="en-US" altLang="ja-JP" baseline="0" dirty="0" smtClean="0">
                <a:latin typeface="Calibri" charset="0"/>
              </a:rPr>
              <a:t>has </a:t>
            </a:r>
            <a:r>
              <a:rPr lang="en-US" altLang="ja-JP" dirty="0" smtClean="0">
                <a:latin typeface="Calibri" charset="0"/>
              </a:rPr>
              <a:t>improved patient outcomes and nursing leadership.</a:t>
            </a:r>
          </a:p>
          <a:p>
            <a:pPr eaLnBrk="1" hangingPunct="1">
              <a:spcBef>
                <a:spcPct val="0"/>
              </a:spcBef>
            </a:pPr>
            <a:r>
              <a:rPr lang="en-US" dirty="0" smtClean="0">
                <a:latin typeface="Calibri" charset="0"/>
              </a:rPr>
              <a:t> </a:t>
            </a:r>
          </a:p>
          <a:p>
            <a:pPr eaLnBrk="1" hangingPunct="1">
              <a:spcBef>
                <a:spcPct val="0"/>
              </a:spcBef>
            </a:pPr>
            <a:r>
              <a:rPr lang="en-US" dirty="0" smtClean="0">
                <a:latin typeface="Calibri" charset="0"/>
              </a:rPr>
              <a:t>It is</a:t>
            </a:r>
            <a:r>
              <a:rPr lang="en-US" baseline="0" dirty="0" smtClean="0">
                <a:latin typeface="Calibri" charset="0"/>
              </a:rPr>
              <a:t> also important to point out that nurse leadership will have benefits not only for acute care but in the public health arena as well.</a:t>
            </a:r>
            <a:r>
              <a:rPr lang="en-US" dirty="0" smtClean="0">
                <a:latin typeface="Calibri" charset="0"/>
              </a:rPr>
              <a:t/>
            </a:r>
            <a:br>
              <a:rPr lang="en-US" dirty="0" smtClean="0">
                <a:latin typeface="Calibri" charset="0"/>
              </a:rPr>
            </a:br>
            <a:endParaRPr lang="en-US" dirty="0" smtClean="0">
              <a:latin typeface="Calibri" charset="0"/>
            </a:endParaRPr>
          </a:p>
          <a:p>
            <a:pPr eaLnBrk="1" hangingPunct="1">
              <a:spcBef>
                <a:spcPct val="0"/>
              </a:spcBef>
            </a:pPr>
            <a:r>
              <a:rPr lang="en-US" sz="1200" dirty="0" smtClean="0">
                <a:latin typeface="+mj-lt"/>
              </a:rPr>
              <a:t>Sources:</a:t>
            </a:r>
          </a:p>
          <a:p>
            <a:pPr marL="174698" indent="-174698" defTabSz="465861">
              <a:spcBef>
                <a:spcPct val="0"/>
              </a:spcBef>
              <a:buFont typeface="Wingdings" panose="05000000000000000000" pitchFamily="2" charset="2"/>
              <a:buChar char="§"/>
              <a:defRPr/>
            </a:pPr>
            <a:r>
              <a:rPr lang="en-US" sz="1200" dirty="0" smtClean="0">
                <a:latin typeface="+mj-lt"/>
              </a:rPr>
              <a:t>Khoury CM, Blizzard R, Wright Moore L, &amp; Hassmiller S. 2011. Nursing leadership from bedside to boardroom: a Gallup national survey of opinion leaders. </a:t>
            </a:r>
            <a:r>
              <a:rPr lang="en-US" sz="1200" i="1" dirty="0" smtClean="0">
                <a:latin typeface="+mj-lt"/>
              </a:rPr>
              <a:t>Journal of Nursing Administration, </a:t>
            </a:r>
            <a:r>
              <a:rPr lang="en-US" sz="1200" dirty="0" smtClean="0">
                <a:latin typeface="+mj-lt"/>
              </a:rPr>
              <a:t>41(7/8):299-305, </a:t>
            </a:r>
            <a:r>
              <a:rPr lang="en-US" sz="1200" dirty="0" smtClean="0">
                <a:latin typeface="+mj-lt"/>
                <a:hlinkClick r:id="rId3"/>
              </a:rPr>
              <a:t>http://www.rwjf.org/en/research-publications/find-rwjf-research/2011/07/nursing-leadership-from-bedside-to-boardroom-.html</a:t>
            </a:r>
            <a:r>
              <a:rPr lang="en-US" sz="1200" dirty="0" smtClean="0">
                <a:latin typeface="+mj-lt"/>
              </a:rPr>
              <a:t>.</a:t>
            </a:r>
          </a:p>
          <a:p>
            <a:pPr marL="174698" indent="-174698" defTabSz="465861">
              <a:spcBef>
                <a:spcPct val="0"/>
              </a:spcBef>
              <a:buFont typeface="Wingdings" panose="05000000000000000000" pitchFamily="2" charset="2"/>
              <a:buChar char="§"/>
              <a:defRPr/>
            </a:pPr>
            <a:r>
              <a:rPr lang="en-US" sz="1200" dirty="0" smtClean="0">
                <a:latin typeface="+mj-lt"/>
              </a:rPr>
              <a:t>Needleman J,</a:t>
            </a:r>
            <a:r>
              <a:rPr lang="en-US" sz="1200" baseline="0" dirty="0" smtClean="0">
                <a:latin typeface="+mj-lt"/>
              </a:rPr>
              <a:t> &amp; </a:t>
            </a:r>
            <a:r>
              <a:rPr lang="en-US" sz="1200" dirty="0" smtClean="0">
                <a:latin typeface="+mj-lt"/>
              </a:rPr>
              <a:t>Hassmiller, S. 2009. </a:t>
            </a:r>
            <a:r>
              <a:rPr lang="en-US" sz="1200" dirty="0">
                <a:latin typeface="+mj-lt"/>
              </a:rPr>
              <a:t>The role of nurses in improving hospital quality and efficiency: real-world results. </a:t>
            </a:r>
            <a:r>
              <a:rPr lang="en-US" sz="1200" i="1" dirty="0">
                <a:latin typeface="+mj-lt"/>
              </a:rPr>
              <a:t>Health Affairs,</a:t>
            </a:r>
            <a:r>
              <a:rPr lang="en-US" sz="1200" dirty="0">
                <a:latin typeface="+mj-lt"/>
              </a:rPr>
              <a:t> 28(4):w625-w633,</a:t>
            </a:r>
            <a:r>
              <a:rPr lang="en-US" sz="1200" dirty="0">
                <a:solidFill>
                  <a:prstClr val="black"/>
                </a:solidFill>
                <a:latin typeface="+mj-lt"/>
                <a:hlinkClick r:id="rId4"/>
              </a:rPr>
              <a:t> http://content.healthaffairs.org/content/28/4/w625.long</a:t>
            </a:r>
            <a:r>
              <a:rPr lang="en-US" sz="1200" dirty="0">
                <a:solidFill>
                  <a:prstClr val="black"/>
                </a:solidFill>
                <a:latin typeface="+mj-lt"/>
              </a:rPr>
              <a:t>.</a:t>
            </a:r>
          </a:p>
          <a:p>
            <a:pPr marL="174698" indent="-174698" defTabSz="465861">
              <a:spcBef>
                <a:spcPct val="0"/>
              </a:spcBef>
              <a:buFont typeface="Wingdings" panose="05000000000000000000" pitchFamily="2" charset="2"/>
              <a:buChar char="§"/>
              <a:defRPr/>
            </a:pPr>
            <a:endParaRPr lang="en-US" dirty="0" smtClean="0"/>
          </a:p>
          <a:p>
            <a:pPr eaLnBrk="1" hangingPunct="1">
              <a:spcBef>
                <a:spcPct val="0"/>
              </a:spcBef>
            </a:pPr>
            <a:endParaRPr lang="en-US" dirty="0" smtClean="0">
              <a:latin typeface="Calibri" charset="0"/>
            </a:endParaRPr>
          </a:p>
          <a:p>
            <a:r>
              <a:rPr lang="en-US" dirty="0"/>
              <a:t> </a:t>
            </a:r>
          </a:p>
        </p:txBody>
      </p:sp>
      <p:sp>
        <p:nvSpPr>
          <p:cNvPr id="4" name="Slide Number Placeholder 3"/>
          <p:cNvSpPr>
            <a:spLocks noGrp="1"/>
          </p:cNvSpPr>
          <p:nvPr>
            <p:ph type="sldNum" sz="quarter" idx="10"/>
          </p:nvPr>
        </p:nvSpPr>
        <p:spPr/>
        <p:txBody>
          <a:bodyPr/>
          <a:lstStyle/>
          <a:p>
            <a:fld id="{12DE9FDD-D40D-5344-A6B0-47E859038B84}" type="slidenum">
              <a:rPr lang="en-US" smtClean="0"/>
              <a:pPr/>
              <a:t>17</a:t>
            </a:fld>
            <a:endParaRPr lang="en-US" dirty="0"/>
          </a:p>
        </p:txBody>
      </p:sp>
    </p:spTree>
    <p:extLst>
      <p:ext uri="{BB962C8B-B14F-4D97-AF65-F5344CB8AC3E}">
        <p14:creationId xmlns:p14="http://schemas.microsoft.com/office/powerpoint/2010/main" val="3810392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spcBef>
                <a:spcPct val="0"/>
              </a:spcBef>
              <a:defRPr/>
            </a:pPr>
            <a:r>
              <a:rPr lang="en-US" dirty="0" smtClean="0">
                <a:latin typeface="Calibri" charset="0"/>
              </a:rPr>
              <a:t>Here are a few examples of what our Action Coalitions are doing across the country to leverage nurse leadership. We’ve made steady progress. The </a:t>
            </a:r>
            <a:r>
              <a:rPr lang="en-US" i="1" dirty="0" smtClean="0">
                <a:latin typeface="Calibri" charset="0"/>
              </a:rPr>
              <a:t>Campaign</a:t>
            </a:r>
            <a:r>
              <a:rPr lang="en-US" dirty="0" smtClean="0">
                <a:latin typeface="Calibri" charset="0"/>
              </a:rPr>
              <a:t> developed a national nursing leadership strategy a</a:t>
            </a:r>
            <a:r>
              <a:rPr lang="en-US" baseline="0" dirty="0" smtClean="0">
                <a:latin typeface="Calibri" charset="0"/>
              </a:rPr>
              <a:t>fter convening nurse leaders and champions at three national meetings. Much of our </a:t>
            </a:r>
            <a:r>
              <a:rPr lang="en-US" dirty="0"/>
              <a:t>focus is to get nurses appointed to hospital and health system boards. </a:t>
            </a:r>
          </a:p>
          <a:p>
            <a:pPr defTabSz="465861">
              <a:spcBef>
                <a:spcPct val="0"/>
              </a:spcBef>
              <a:defRPr/>
            </a:pPr>
            <a:endParaRPr lang="en-US" baseline="0" dirty="0"/>
          </a:p>
          <a:p>
            <a:pPr defTabSz="465861">
              <a:spcBef>
                <a:spcPct val="0"/>
              </a:spcBef>
              <a:defRPr/>
            </a:pPr>
            <a:r>
              <a:rPr lang="en-US" baseline="0" dirty="0" smtClean="0">
                <a:latin typeface="Calibri" charset="0"/>
              </a:rPr>
              <a:t>Many Action Coalitions are working to get nurses appointed to boards, and </a:t>
            </a:r>
            <a:r>
              <a:rPr lang="en-US" dirty="0" smtClean="0">
                <a:latin typeface="Calibri" charset="0"/>
              </a:rPr>
              <a:t>29 Action Coalitions have implemented programs to prepare nurses to lead. For example</a:t>
            </a:r>
            <a:r>
              <a:rPr lang="en-US" baseline="0" dirty="0" smtClean="0">
                <a:latin typeface="Calibri" charset="0"/>
              </a:rPr>
              <a:t>: </a:t>
            </a:r>
          </a:p>
          <a:p>
            <a:pPr defTabSz="465861">
              <a:spcBef>
                <a:spcPct val="0"/>
              </a:spcBef>
              <a:defRPr/>
            </a:pPr>
            <a:endParaRPr lang="en-US" baseline="0" dirty="0" smtClean="0">
              <a:latin typeface="Calibri" charset="0"/>
            </a:endParaRPr>
          </a:p>
          <a:p>
            <a:pPr marL="174698" indent="-174698" defTabSz="465861">
              <a:spcBef>
                <a:spcPct val="0"/>
              </a:spcBef>
              <a:buFont typeface="Arial" panose="020B0604020202020204" pitchFamily="34" charset="0"/>
              <a:buChar char="•"/>
              <a:defRPr/>
            </a:pPr>
            <a:r>
              <a:rPr lang="en-US" b="1" i="0" baseline="0" dirty="0" smtClean="0">
                <a:latin typeface="Calibri" charset="0"/>
              </a:rPr>
              <a:t>North Carolina </a:t>
            </a:r>
            <a:r>
              <a:rPr lang="en-US" b="0" i="0" baseline="0" dirty="0" smtClean="0">
                <a:latin typeface="Calibri" charset="0"/>
              </a:rPr>
              <a:t>and</a:t>
            </a:r>
            <a:r>
              <a:rPr lang="en-US" b="1" i="0" baseline="0" dirty="0" smtClean="0">
                <a:latin typeface="Calibri" charset="0"/>
              </a:rPr>
              <a:t> Wyoming </a:t>
            </a:r>
            <a:r>
              <a:rPr lang="en-US" b="0" i="0" baseline="0" dirty="0" smtClean="0">
                <a:latin typeface="Calibri" charset="0"/>
              </a:rPr>
              <a:t>have established nursing leadership institutes.</a:t>
            </a:r>
          </a:p>
          <a:p>
            <a:pPr marL="174698" indent="-174698" defTabSz="465861">
              <a:spcBef>
                <a:spcPct val="0"/>
              </a:spcBef>
              <a:buFont typeface="Arial" panose="020B0604020202020204" pitchFamily="34" charset="0"/>
              <a:buChar char="•"/>
              <a:defRPr/>
            </a:pPr>
            <a:r>
              <a:rPr lang="en-US" b="1" i="0" baseline="0" dirty="0" smtClean="0">
                <a:latin typeface="Calibri" charset="0"/>
              </a:rPr>
              <a:t>Virginia </a:t>
            </a:r>
            <a:r>
              <a:rPr lang="en-US" baseline="0" dirty="0" smtClean="0">
                <a:latin typeface="Calibri" charset="0"/>
              </a:rPr>
              <a:t>has implemented an innovative program to identify 40 emerging nurse leaders under the age of 40, and five other states (Arizona, Arkansas, Idaho, Nebraska, and Tennessee) are implementing similar “40 Under 40” programs.</a:t>
            </a:r>
          </a:p>
          <a:p>
            <a:pPr marL="174698" indent="-174698" defTabSz="465861">
              <a:spcBef>
                <a:spcPct val="0"/>
              </a:spcBef>
              <a:buFont typeface="Arial" panose="020B0604020202020204" pitchFamily="34" charset="0"/>
              <a:buChar char="•"/>
              <a:defRPr/>
            </a:pPr>
            <a:r>
              <a:rPr lang="en-US" b="1" baseline="0" dirty="0" smtClean="0">
                <a:latin typeface="Calibri" charset="0"/>
              </a:rPr>
              <a:t>New Jersey </a:t>
            </a:r>
            <a:r>
              <a:rPr lang="en-US" baseline="0" dirty="0" smtClean="0">
                <a:latin typeface="Calibri" charset="0"/>
              </a:rPr>
              <a:t>has implemented a nurse leader database to increase the number of nurses on boards. To date, 11 nurses have been appointed to boards or task forces as a result of the Action Coalitions’ efforts [as of May 2015].</a:t>
            </a:r>
          </a:p>
          <a:p>
            <a:pPr marL="174698" marR="0" indent="-174698" algn="l" defTabSz="465861"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b="1" baseline="0" dirty="0" smtClean="0">
                <a:latin typeface="Calibri" charset="0"/>
              </a:rPr>
              <a:t>California</a:t>
            </a:r>
            <a:r>
              <a:rPr lang="en-US" baseline="0" dirty="0" smtClean="0">
                <a:latin typeface="Calibri" charset="0"/>
              </a:rPr>
              <a:t> has developed a mentorship program pairing up experienced nurse leaders with those who aspire to advance in the nursing profession. To date, more than 200 mentor/mentee pairs have participated in the program [as of May 2016].</a:t>
            </a:r>
          </a:p>
          <a:p>
            <a:pPr marL="174698" indent="-174698" defTabSz="465861">
              <a:spcBef>
                <a:spcPct val="0"/>
              </a:spcBef>
              <a:buFont typeface="Arial" panose="020B0604020202020204" pitchFamily="34" charset="0"/>
              <a:buChar char="•"/>
              <a:defRPr/>
            </a:pPr>
            <a:r>
              <a:rPr lang="en-US" b="1" baseline="0" dirty="0" smtClean="0">
                <a:latin typeface="Calibri" charset="0"/>
              </a:rPr>
              <a:t>Texas</a:t>
            </a:r>
            <a:r>
              <a:rPr lang="en-US" baseline="0" dirty="0" smtClean="0">
                <a:latin typeface="Calibri" charset="0"/>
              </a:rPr>
              <a:t> has adopted new regulations that promote nurse leadership. </a:t>
            </a:r>
          </a:p>
          <a:p>
            <a:pPr defTabSz="465861">
              <a:spcBef>
                <a:spcPct val="0"/>
              </a:spcBef>
              <a:defRPr/>
            </a:pPr>
            <a:endParaRPr lang="en-US" baseline="0" dirty="0" smtClean="0">
              <a:latin typeface="Calibri" charset="0"/>
            </a:endParaRPr>
          </a:p>
          <a:p>
            <a:pPr defTabSz="465861">
              <a:spcBef>
                <a:spcPct val="0"/>
              </a:spcBef>
              <a:defRPr/>
            </a:pPr>
            <a:r>
              <a:rPr lang="en-US" dirty="0"/>
              <a:t>And at the national level, the Leapfrog Group requires nurses to be integrated into governance for hospitals to attain Magnet</a:t>
            </a:r>
            <a:r>
              <a:rPr lang="en-US" dirty="0">
                <a:sym typeface="Symbol" panose="05050102010706020507" pitchFamily="18" charset="2"/>
              </a:rPr>
              <a:t></a:t>
            </a:r>
            <a:r>
              <a:rPr lang="en-US" dirty="0"/>
              <a:t> status.</a:t>
            </a:r>
          </a:p>
          <a:p>
            <a:pPr defTabSz="465861">
              <a:spcBef>
                <a:spcPct val="0"/>
              </a:spcBef>
              <a:defRPr/>
            </a:pPr>
            <a:endParaRPr lang="en-US" dirty="0"/>
          </a:p>
          <a:p>
            <a:pPr defTabSz="465861">
              <a:spcBef>
                <a:spcPct val="0"/>
              </a:spcBef>
              <a:defRPr/>
            </a:pPr>
            <a:endParaRPr lang="en-US" b="1" dirty="0"/>
          </a:p>
          <a:p>
            <a:pPr defTabSz="465861">
              <a:spcBef>
                <a:spcPct val="0"/>
              </a:spcBef>
              <a:defRPr/>
            </a:pPr>
            <a:endParaRPr lang="en-US" b="1" dirty="0" smtClean="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18</a:t>
            </a:fld>
            <a:endParaRPr lang="en-US" dirty="0"/>
          </a:p>
        </p:txBody>
      </p:sp>
    </p:spTree>
    <p:extLst>
      <p:ext uri="{BB962C8B-B14F-4D97-AF65-F5344CB8AC3E}">
        <p14:creationId xmlns:p14="http://schemas.microsoft.com/office/powerpoint/2010/main" val="3810392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t>
            </a:r>
            <a:r>
              <a:rPr lang="en-US" sz="1200" i="1" kern="1200" dirty="0" smtClean="0">
                <a:solidFill>
                  <a:schemeClr val="tx1"/>
                </a:solidFill>
                <a:effectLst/>
                <a:latin typeface="+mn-lt"/>
                <a:ea typeface="+mn-ea"/>
                <a:cs typeface="+mn-cs"/>
              </a:rPr>
              <a:t>Campaign</a:t>
            </a:r>
            <a:r>
              <a:rPr lang="en-US" sz="1200" kern="1200" dirty="0" smtClean="0">
                <a:solidFill>
                  <a:schemeClr val="tx1"/>
                </a:solidFill>
                <a:effectLst/>
                <a:latin typeface="+mn-lt"/>
                <a:ea typeface="+mn-ea"/>
                <a:cs typeface="+mn-cs"/>
              </a:rPr>
              <a:t> and our partners also are working to </a:t>
            </a:r>
            <a:r>
              <a:rPr lang="en-US" sz="1200" b="0" kern="1200" dirty="0" smtClean="0">
                <a:solidFill>
                  <a:schemeClr val="tx1"/>
                </a:solidFill>
                <a:effectLst/>
                <a:latin typeface="+mn-lt"/>
                <a:ea typeface="+mn-ea"/>
                <a:cs typeface="+mn-cs"/>
              </a:rPr>
              <a:t>recruit and prepare the nursing profession to provide culturally competent care in a variety of settings to an aging and more ethnically diverse population with more chronic illnesses. </a:t>
            </a:r>
          </a:p>
          <a:p>
            <a:endParaRPr lang="en-US" sz="1200" b="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Just over one-third of the U.S. population is part of a racial or ethnic minority according to the 2010 Census, yet nurses from minority backgrounds represent only 19 percent of the registered nurse workforce, and men comprise only 9.6 percent of all RNs. </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see some progress being made in schools of nursing. Nursing students from minority backgrounds represent about 31</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percent of students in entry-level baccalaureate programs, 32 percent of students in master’s programs, about 32 percent of students in research-focused doctoral programs, and </a:t>
            </a:r>
            <a:r>
              <a:rPr lang="en-US" sz="1200" kern="1200" baseline="0" dirty="0" smtClean="0">
                <a:solidFill>
                  <a:schemeClr val="tx1"/>
                </a:solidFill>
                <a:effectLst/>
                <a:latin typeface="+mn-lt"/>
                <a:ea typeface="+mn-ea"/>
                <a:cs typeface="+mn-cs"/>
              </a:rPr>
              <a:t>29 percent of students in practice-focused doctoral programs</a:t>
            </a:r>
            <a:r>
              <a:rPr lang="en-US" sz="1200" kern="1200" dirty="0" smtClean="0">
                <a:solidFill>
                  <a:schemeClr val="tx1"/>
                </a:solidFill>
                <a:effectLst/>
                <a:latin typeface="+mn-lt"/>
                <a:ea typeface="+mn-ea"/>
                <a:cs typeface="+mn-cs"/>
              </a:rPr>
              <a:t>. When it comes to college faculty, these percentages are even lower. Only about 14.4%</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percent of full-time nursing school faculty come from minority backgrounds.</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By 2043, minority populations will make up a majority of our population.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 need to make sure that our profession reflects the people we serve and that all nurses deliver culturally competent services in all settings.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Sources: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U.S. Census Bureau. March 24, 2011. 2010 Census Shows America's Diversity (press release), </a:t>
            </a:r>
            <a:r>
              <a:rPr lang="en-US" sz="1200" u="sng" kern="1200" dirty="0" smtClean="0">
                <a:solidFill>
                  <a:schemeClr val="tx1"/>
                </a:solidFill>
                <a:effectLst/>
                <a:latin typeface="+mn-lt"/>
                <a:ea typeface="+mn-ea"/>
                <a:cs typeface="+mn-cs"/>
                <a:hlinkClick r:id="rId3"/>
              </a:rPr>
              <a:t>www.census.gov/newsroom/</a:t>
            </a:r>
            <a:br>
              <a:rPr lang="en-US" sz="1200" u="sng" kern="1200" dirty="0" smtClean="0">
                <a:solidFill>
                  <a:schemeClr val="tx1"/>
                </a:solidFill>
                <a:effectLst/>
                <a:latin typeface="+mn-lt"/>
                <a:ea typeface="+mn-ea"/>
                <a:cs typeface="+mn-cs"/>
                <a:hlinkClick r:id="rId3"/>
              </a:rPr>
            </a:br>
            <a:r>
              <a:rPr lang="en-US" sz="1200" u="sng" kern="1200" dirty="0" smtClean="0">
                <a:solidFill>
                  <a:schemeClr val="tx1"/>
                </a:solidFill>
                <a:effectLst/>
                <a:latin typeface="+mn-lt"/>
                <a:ea typeface="+mn-ea"/>
                <a:cs typeface="+mn-cs"/>
                <a:hlinkClick r:id="rId3"/>
              </a:rPr>
              <a:t>releases/archives/2010_census/cb11-cn125.html</a:t>
            </a:r>
            <a:r>
              <a:rPr lang="en-US" sz="1200" u="sng" kern="1200" dirty="0" smtClean="0">
                <a:solidFill>
                  <a:schemeClr val="tx1"/>
                </a:solidFill>
                <a:effectLst/>
                <a:latin typeface="+mn-lt"/>
                <a:ea typeface="+mn-ea"/>
                <a:cs typeface="+mn-cs"/>
              </a:rPr>
              <a: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smtClean="0">
                <a:solidFill>
                  <a:schemeClr val="tx1"/>
                </a:solidFill>
                <a:effectLst/>
                <a:latin typeface="+mn-lt"/>
                <a:ea typeface="+mn-ea"/>
                <a:cs typeface="+mn-cs"/>
              </a:rPr>
              <a:t>American Association of Colleges of Nursing. </a:t>
            </a:r>
            <a:r>
              <a:rPr lang="en-US" sz="1200" b="0" i="0" kern="1200" dirty="0" smtClean="0">
                <a:solidFill>
                  <a:schemeClr val="tx1"/>
                </a:solidFill>
                <a:effectLst/>
                <a:latin typeface="+mn-lt"/>
                <a:ea typeface="+mn-ea"/>
                <a:cs typeface="+mn-cs"/>
              </a:rPr>
              <a:t>Findings from AACN’s Fall 2014 Survey of Nursing Schools </a:t>
            </a:r>
            <a:r>
              <a:rPr lang="en-US" sz="1200" kern="1200" baseline="0" dirty="0" smtClean="0">
                <a:solidFill>
                  <a:schemeClr val="tx1"/>
                </a:solidFill>
                <a:effectLst/>
                <a:latin typeface="+mn-lt"/>
                <a:ea typeface="+mn-ea"/>
                <a:cs typeface="+mn-cs"/>
              </a:rPr>
              <a:t>(press release), http://www.aacn.nche.edu/news/articles/2015/enrollment#Findings </a:t>
            </a:r>
            <a:endParaRPr lang="en-US" sz="1200" u="none"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American Association of Colleges</a:t>
            </a:r>
            <a:r>
              <a:rPr lang="en-US" sz="1200" kern="1200" baseline="0" dirty="0" smtClean="0">
                <a:solidFill>
                  <a:schemeClr val="tx1"/>
                </a:solidFill>
                <a:effectLst/>
                <a:latin typeface="+mn-lt"/>
                <a:ea typeface="+mn-ea"/>
                <a:cs typeface="+mn-cs"/>
              </a:rPr>
              <a:t> of Nursing. </a:t>
            </a:r>
            <a:r>
              <a:rPr lang="en-US" sz="1200" kern="1200" dirty="0" smtClean="0">
                <a:solidFill>
                  <a:schemeClr val="tx1"/>
                </a:solidFill>
                <a:effectLst/>
                <a:latin typeface="+mn-lt"/>
                <a:ea typeface="+mn-ea"/>
                <a:cs typeface="+mn-cs"/>
              </a:rPr>
              <a:t>Fact sheet: Enhancing diversity in the nursing workforce, </a:t>
            </a:r>
            <a:r>
              <a:rPr lang="en-US" sz="1200" u="sng" kern="1200" dirty="0" smtClean="0">
                <a:solidFill>
                  <a:schemeClr val="tx1"/>
                </a:solidFill>
                <a:effectLst/>
                <a:latin typeface="+mn-lt"/>
                <a:ea typeface="+mn-ea"/>
                <a:cs typeface="+mn-cs"/>
                <a:hlinkClick r:id="rId4"/>
              </a:rPr>
              <a:t>www.aacn.nche.edu/media-relations/fact-sheets/enhancing-diversity</a:t>
            </a:r>
            <a:r>
              <a:rPr lang="en-US" sz="1200" u="sng" kern="1200" dirty="0" smtClean="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American Association of Colleges</a:t>
            </a:r>
            <a:r>
              <a:rPr lang="en-US" sz="1200" kern="1200" baseline="0" dirty="0" smtClean="0">
                <a:solidFill>
                  <a:schemeClr val="tx1"/>
                </a:solidFill>
                <a:effectLst/>
                <a:latin typeface="+mn-lt"/>
                <a:ea typeface="+mn-ea"/>
                <a:cs typeface="+mn-cs"/>
              </a:rPr>
              <a:t> of Nursing. Nursing Faculty: A Spotlight on Diversity. http://www.aacn.nche.edu/government-affairs/Diversity-Spotlight.pdf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American Association of Colleges</a:t>
            </a:r>
            <a:r>
              <a:rPr lang="en-US" sz="1200" kern="1200" baseline="0" dirty="0" smtClean="0">
                <a:solidFill>
                  <a:schemeClr val="tx1"/>
                </a:solidFill>
                <a:effectLst/>
                <a:latin typeface="+mn-lt"/>
                <a:ea typeface="+mn-ea"/>
                <a:cs typeface="+mn-cs"/>
              </a:rPr>
              <a:t> of Nursing. Enhancing Diversity in the Workforce. http://www.aacn.nche.edu/media-relations/fact-sheets/enhancing-diversity </a:t>
            </a:r>
          </a:p>
        </p:txBody>
      </p:sp>
      <p:sp>
        <p:nvSpPr>
          <p:cNvPr id="4" name="Slide Number Placeholder 3"/>
          <p:cNvSpPr>
            <a:spLocks noGrp="1"/>
          </p:cNvSpPr>
          <p:nvPr>
            <p:ph type="sldNum" sz="quarter" idx="10"/>
          </p:nvPr>
        </p:nvSpPr>
        <p:spPr/>
        <p:txBody>
          <a:bodyPr/>
          <a:lstStyle/>
          <a:p>
            <a:fld id="{12DE9FDD-D40D-5344-A6B0-47E859038B84}"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802901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latin typeface="Calibri" charset="0"/>
              </a:rPr>
              <a:t>Our health care system faces enormous challenges: an aging and sicker population, millions more insured, a primary care provider shortage, lack of preventive care, and rising costs.</a:t>
            </a:r>
            <a:r>
              <a:rPr lang="en-US" baseline="0" dirty="0" smtClean="0">
                <a:latin typeface="Calibri" charset="0"/>
              </a:rPr>
              <a:t> Meanwhile, those of us who work in health care face</a:t>
            </a:r>
            <a:r>
              <a:rPr lang="en-US" dirty="0" smtClean="0">
                <a:latin typeface="Calibri" charset="0"/>
              </a:rPr>
              <a:t> budget</a:t>
            </a:r>
            <a:r>
              <a:rPr lang="en-US" baseline="0" dirty="0" smtClean="0">
                <a:latin typeface="Calibri" charset="0"/>
              </a:rPr>
              <a:t> cuts, limited resources, fragmentation, and an emphasis on quantity of tests versus quality of diagnosis, treatment, and prevention. We hear constantly from nurses about the pressure to do more with less.</a:t>
            </a:r>
          </a:p>
          <a:p>
            <a:pPr eaLnBrk="1" hangingPunct="1">
              <a:spcBef>
                <a:spcPct val="0"/>
              </a:spcBef>
            </a:pPr>
            <a:endParaRPr lang="en-US" b="1" dirty="0" smtClean="0">
              <a:latin typeface="Calibri" charset="0"/>
            </a:endParaRPr>
          </a:p>
          <a:p>
            <a:pPr eaLnBrk="1" hangingPunct="1">
              <a:spcBef>
                <a:spcPct val="0"/>
              </a:spcBef>
            </a:pPr>
            <a:endParaRPr lang="en-US" dirty="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2</a:t>
            </a:fld>
            <a:endParaRPr lang="en-US" dirty="0"/>
          </a:p>
        </p:txBody>
      </p:sp>
    </p:spTree>
    <p:extLst>
      <p:ext uri="{BB962C8B-B14F-4D97-AF65-F5344CB8AC3E}">
        <p14:creationId xmlns:p14="http://schemas.microsoft.com/office/powerpoint/2010/main" val="2921065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defRPr/>
            </a:pPr>
            <a:r>
              <a:rPr lang="en-US" dirty="0"/>
              <a:t>To increase diversity among our nursing workforce, the </a:t>
            </a:r>
            <a:r>
              <a:rPr lang="en-US" i="1" dirty="0"/>
              <a:t>Campaign for Action</a:t>
            </a:r>
            <a:r>
              <a:rPr lang="en-US" dirty="0"/>
              <a:t> created a diversity steering committee that is working with all of these groups and more. On the state level, </a:t>
            </a:r>
            <a:r>
              <a:rPr lang="en-US" b="1" dirty="0"/>
              <a:t>41 </a:t>
            </a:r>
            <a:r>
              <a:rPr lang="en-US" dirty="0"/>
              <a:t>Action Coalitions are working on diversity initiatives within their education and leadership work plans. We have also established a diversity and data learning collaborative with monthly meetings to provide Action Coalitions an opportunity to learn from our diversity consultants, other experts, and each other. Nearly all Action Coalitions participate, and they are working together to move forward the diversity agenda. </a:t>
            </a:r>
          </a:p>
          <a:p>
            <a:pPr defTabSz="465861">
              <a:defRPr/>
            </a:pPr>
            <a:endParaRPr lang="en-US" dirty="0"/>
          </a:p>
          <a:p>
            <a:pPr defTabSz="465861">
              <a:defRPr/>
            </a:pPr>
            <a:r>
              <a:rPr lang="en-US" dirty="0"/>
              <a:t>A few examples of diversity progress in the states include:</a:t>
            </a:r>
          </a:p>
          <a:p>
            <a:pPr defTabSz="465861">
              <a:defRPr/>
            </a:pPr>
            <a:endParaRPr lang="en-US" dirty="0"/>
          </a:p>
          <a:p>
            <a:pPr marL="174698" indent="-174698" defTabSz="465861">
              <a:buFont typeface="Arial" panose="020B0604020202020204" pitchFamily="34" charset="0"/>
              <a:buChar char="•"/>
              <a:defRPr/>
            </a:pPr>
            <a:r>
              <a:rPr lang="en-US" b="1" dirty="0"/>
              <a:t>Arizona. </a:t>
            </a:r>
            <a:r>
              <a:rPr lang="en-US" dirty="0"/>
              <a:t>The Center to Champion Nursing in America collaborated with AARP Arizona, the National Association of Hispanic Nurses (NAHN) Phoenix Chapter, and Arizona’s National Black Nurses Association (NBNA) and Philippine Nurses Association to educate Hispanic communities about the Affordable Care Act by providing diverse nurses with opportunities to develop skills in leadership, community engagement, and public speaking. </a:t>
            </a:r>
          </a:p>
          <a:p>
            <a:pPr marL="174698" indent="-174698">
              <a:buFont typeface="Arial" panose="020B0604020202020204" pitchFamily="34" charset="0"/>
              <a:buChar char="•"/>
            </a:pPr>
            <a:r>
              <a:rPr lang="en-US" b="1" dirty="0"/>
              <a:t>Texas. </a:t>
            </a:r>
            <a:r>
              <a:rPr lang="en-US" dirty="0"/>
              <a:t>The Texas Action Coalition is using funding from the Academic Progression in Nursing grant to increase diverse nursing student enrollment in RN-to-BSN programs. They partnered with the University of Texas and other local stakeholders to provide scholarships, increase enrollment opportunities, and provide mentoring to minority nursing students in eight regions of Texas. </a:t>
            </a:r>
          </a:p>
          <a:p>
            <a:pPr marL="174698" indent="-174698">
              <a:buFont typeface="Arial" panose="020B0604020202020204" pitchFamily="34" charset="0"/>
              <a:buChar char="•"/>
            </a:pPr>
            <a:r>
              <a:rPr lang="en-US" b="1" dirty="0"/>
              <a:t>Rhode Island. </a:t>
            </a:r>
            <a:r>
              <a:rPr lang="en-US" dirty="0"/>
              <a:t>Rhode Island has established the only (new) charter school completely devoted to graduating students devoted to a career in nursing. The school has an 85 percent diversity rate and has graduated students from families that themselves never finished high school, much less college.</a:t>
            </a:r>
          </a:p>
          <a:p>
            <a:pPr marL="174698" indent="-174698" defTabSz="465861">
              <a:buFont typeface="Arial" panose="020B0604020202020204" pitchFamily="34" charset="0"/>
              <a:buChar char="•"/>
              <a:defRPr/>
            </a:pPr>
            <a:r>
              <a:rPr lang="en-US" dirty="0"/>
              <a:t>Together with NAHN, the Center to Champion Nursing in America trained more than 20 nurses on the Affordable Care Act, and those nurses held more than 50 town halls, informing more than 1,200 individuals about relevant health care provisions. Nurses in three other states—Washington, Illinois, and California—engaged in similar efforts.</a:t>
            </a:r>
          </a:p>
          <a:p>
            <a:pPr marL="174698" indent="-174698">
              <a:buFont typeface="Arial" panose="020B0604020202020204" pitchFamily="34" charset="0"/>
              <a:buChar char="•"/>
            </a:pPr>
            <a:endParaRPr lang="en-US" dirty="0"/>
          </a:p>
          <a:p>
            <a:pPr defTabSz="465861">
              <a:defRPr/>
            </a:pPr>
            <a:endParaRPr lang="en-US" dirty="0"/>
          </a:p>
          <a:p>
            <a:pPr defTabSz="465861">
              <a:defRPr/>
            </a:pPr>
            <a:endParaRPr lang="en-US" dirty="0"/>
          </a:p>
          <a:p>
            <a:pPr defTabSz="465861">
              <a:defRPr/>
            </a:pPr>
            <a:endParaRPr lang="en-US" dirty="0"/>
          </a:p>
          <a:p>
            <a:pPr defTabSz="465861">
              <a:defRPr/>
            </a:pPr>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20</a:t>
            </a:fld>
            <a:endParaRPr lang="en-US" dirty="0"/>
          </a:p>
        </p:txBody>
      </p:sp>
    </p:spTree>
    <p:extLst>
      <p:ext uri="{BB962C8B-B14F-4D97-AF65-F5344CB8AC3E}">
        <p14:creationId xmlns:p14="http://schemas.microsoft.com/office/powerpoint/2010/main" val="2740886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a majority of the Action Coalitions already have or plan to: </a:t>
            </a:r>
            <a:br>
              <a:rPr lang="en-US" dirty="0"/>
            </a:br>
            <a:endParaRPr lang="en-US" dirty="0"/>
          </a:p>
          <a:p>
            <a:pPr marL="174698" indent="-174698">
              <a:buFont typeface="Wingdings" panose="05000000000000000000" pitchFamily="2" charset="2"/>
              <a:buChar char="§"/>
            </a:pPr>
            <a:r>
              <a:rPr lang="en-US" dirty="0"/>
              <a:t>Partner with minority nursing organizations and associations.</a:t>
            </a:r>
          </a:p>
          <a:p>
            <a:pPr marL="174698" indent="-174698">
              <a:buFont typeface="Wingdings" panose="05000000000000000000" pitchFamily="2" charset="2"/>
              <a:buChar char="§"/>
            </a:pPr>
            <a:r>
              <a:rPr lang="en-US" dirty="0"/>
              <a:t>Create a diversity manual of best or promising practices.</a:t>
            </a:r>
          </a:p>
          <a:p>
            <a:pPr marL="174698" indent="-174698">
              <a:buFont typeface="Wingdings" panose="05000000000000000000" pitchFamily="2" charset="2"/>
              <a:buChar char="§"/>
            </a:pPr>
            <a:r>
              <a:rPr lang="en-US" dirty="0"/>
              <a:t>Develop a toolkit for ethnic minority recruitment of faculty and students.</a:t>
            </a:r>
          </a:p>
          <a:p>
            <a:pPr lvl="0"/>
            <a:endParaRPr lang="en-US" dirty="0"/>
          </a:p>
          <a:p>
            <a:r>
              <a:rPr lang="en-US" dirty="0"/>
              <a:t>And 11 states—Alaska, Arizona, Florida, Georgia, Illinois, Indiana, Mississippi, Nebraska, North Dakota, Oklahoma, and Wisconsin—have held or are planning to hold a statewide diversity conference. </a:t>
            </a:r>
          </a:p>
          <a:p>
            <a:endParaRPr lang="en-US" dirty="0"/>
          </a:p>
          <a:p>
            <a:pPr defTabSz="465861">
              <a:defRPr/>
            </a:pPr>
            <a:r>
              <a:rPr lang="en-US" dirty="0"/>
              <a:t>Here you will see an example of an </a:t>
            </a:r>
            <a:r>
              <a:rPr lang="en-US" dirty="0" err="1"/>
              <a:t>infographic</a:t>
            </a:r>
            <a:r>
              <a:rPr lang="en-US" dirty="0"/>
              <a:t> created by Wisconsin showcasing the diversity of Wisconsin’s population and workforce. </a:t>
            </a:r>
          </a:p>
          <a:p>
            <a:endParaRPr lang="en-US" dirty="0"/>
          </a:p>
          <a:p>
            <a:endParaRPr lang="en-US" dirty="0"/>
          </a:p>
          <a:p>
            <a:pPr defTabSz="465861">
              <a:defRPr/>
            </a:pPr>
            <a:endParaRPr lang="en-US" dirty="0"/>
          </a:p>
          <a:p>
            <a:pPr defTabSz="465861">
              <a:defRPr/>
            </a:pPr>
            <a:endParaRPr lang="en-US" dirty="0"/>
          </a:p>
          <a:p>
            <a:pPr defTabSz="465861">
              <a:defRPr/>
            </a:pPr>
            <a:endParaRPr lang="en-US" dirty="0"/>
          </a:p>
          <a:p>
            <a:pPr defTabSz="465861">
              <a:defRPr/>
            </a:pPr>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21</a:t>
            </a:fld>
            <a:endParaRPr lang="en-US" dirty="0"/>
          </a:p>
        </p:txBody>
      </p:sp>
    </p:spTree>
    <p:extLst>
      <p:ext uri="{BB962C8B-B14F-4D97-AF65-F5344CB8AC3E}">
        <p14:creationId xmlns:p14="http://schemas.microsoft.com/office/powerpoint/2010/main" val="2740886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ea typeface="ＭＳ Ｐゴシック" pitchFamily="34" charset="-128"/>
              </a:rPr>
              <a:t>Finally, the </a:t>
            </a:r>
            <a:r>
              <a:rPr lang="en-US" i="1" dirty="0" smtClean="0">
                <a:ea typeface="ＭＳ Ｐゴシック" pitchFamily="34" charset="-128"/>
              </a:rPr>
              <a:t>Campaign</a:t>
            </a:r>
            <a:r>
              <a:rPr lang="en-US" dirty="0" smtClean="0">
                <a:ea typeface="ＭＳ Ｐゴシック" pitchFamily="34" charset="-128"/>
              </a:rPr>
              <a:t> also is working on</a:t>
            </a:r>
            <a:r>
              <a:rPr lang="en-US" baseline="0" dirty="0" smtClean="0">
                <a:ea typeface="ＭＳ Ｐゴシック" pitchFamily="34" charset="-128"/>
              </a:rPr>
              <a:t> interprofessional collaboration</a:t>
            </a:r>
            <a:r>
              <a:rPr lang="en-US" dirty="0">
                <a:ea typeface="ＭＳ Ｐゴシック" pitchFamily="34" charset="-128"/>
              </a:rPr>
              <a:t> </a:t>
            </a:r>
            <a:r>
              <a:rPr lang="en-US" dirty="0" smtClean="0">
                <a:ea typeface="ＭＳ Ｐゴシック" pitchFamily="34" charset="-128"/>
              </a:rPr>
              <a:t>to</a:t>
            </a:r>
            <a:r>
              <a:rPr lang="en-US" baseline="0" dirty="0" smtClean="0">
                <a:ea typeface="ＭＳ Ｐゴシック" pitchFamily="34" charset="-128"/>
              </a:rPr>
              <a:t> promote a team-based approach to education and practice to improve the quality and coordination of health care. </a:t>
            </a:r>
            <a:r>
              <a:rPr lang="en-US" dirty="0" smtClean="0">
                <a:ea typeface="ＭＳ Ｐゴシック" pitchFamily="34" charset="-128"/>
              </a:rPr>
              <a:t>Studies have demonstrated that</a:t>
            </a:r>
            <a:r>
              <a:rPr lang="en-US" baseline="0" dirty="0" smtClean="0">
                <a:ea typeface="ＭＳ Ｐゴシック" pitchFamily="34" charset="-128"/>
              </a:rPr>
              <a:t> </a:t>
            </a:r>
            <a:r>
              <a:rPr lang="en-US" dirty="0" smtClean="0">
                <a:ea typeface="ＭＳ Ｐゴシック" pitchFamily="34" charset="-128"/>
              </a:rPr>
              <a:t>effective coordination and communication among health professionals can enhance the quality and safety of patient care. </a:t>
            </a:r>
          </a:p>
          <a:p>
            <a:pPr eaLnBrk="1" hangingPunct="1">
              <a:spcBef>
                <a:spcPct val="0"/>
              </a:spcBef>
            </a:pPr>
            <a:endParaRPr lang="en-US" dirty="0">
              <a:ea typeface="ＭＳ Ｐゴシック" pitchFamily="34" charset="-128"/>
            </a:endParaRPr>
          </a:p>
          <a:p>
            <a:pPr eaLnBrk="1" hangingPunct="1">
              <a:spcBef>
                <a:spcPct val="0"/>
              </a:spcBef>
            </a:pPr>
            <a:r>
              <a:rPr lang="en-US" dirty="0" smtClean="0">
                <a:ea typeface="ＭＳ Ｐゴシック" pitchFamily="34" charset="-128"/>
              </a:rPr>
              <a:t>When health professionals work collaboratively as integrated teams, they draw on individual and collective skills and experience across disciplines. This</a:t>
            </a:r>
            <a:r>
              <a:rPr lang="en-US" baseline="0" dirty="0" smtClean="0">
                <a:ea typeface="ＭＳ Ｐゴシック" pitchFamily="34" charset="-128"/>
              </a:rPr>
              <a:t> i</a:t>
            </a:r>
            <a:r>
              <a:rPr lang="en-US" dirty="0" smtClean="0">
                <a:ea typeface="ＭＳ Ｐゴシック" pitchFamily="34" charset="-128"/>
              </a:rPr>
              <a:t>ntegration</a:t>
            </a:r>
            <a:r>
              <a:rPr lang="en-US" baseline="0" dirty="0" smtClean="0">
                <a:ea typeface="ＭＳ Ｐゴシック" pitchFamily="34" charset="-128"/>
              </a:rPr>
              <a:t> of health service delivery better leverages the assets of health care and public health professionals, </a:t>
            </a:r>
            <a:r>
              <a:rPr lang="en-US" dirty="0" smtClean="0">
                <a:ea typeface="ＭＳ Ｐゴシック" pitchFamily="34" charset="-128"/>
              </a:rPr>
              <a:t>allowing each person to practice at a higher level. This results in better health outcomes, including higher levels of satisfaction of services received and improved wellness and preventive</a:t>
            </a:r>
            <a:r>
              <a:rPr lang="en-US" baseline="0" dirty="0" smtClean="0">
                <a:ea typeface="ＭＳ Ｐゴシック" pitchFamily="34" charset="-128"/>
              </a:rPr>
              <a:t> care</a:t>
            </a:r>
            <a:r>
              <a:rPr lang="en-US" dirty="0" smtClean="0">
                <a:ea typeface="ＭＳ Ｐゴシック" pitchFamily="34" charset="-128"/>
              </a:rPr>
              <a:t>.</a:t>
            </a:r>
          </a:p>
          <a:p>
            <a:endParaRPr lang="en-US" dirty="0"/>
          </a:p>
          <a:p>
            <a:pPr eaLnBrk="1" hangingPunct="1">
              <a:spcBef>
                <a:spcPct val="0"/>
              </a:spcBef>
            </a:pPr>
            <a:endParaRPr lang="en-US" dirty="0" smtClean="0">
              <a:ea typeface="ＭＳ Ｐゴシック" pitchFamily="34" charset="-128"/>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22</a:t>
            </a:fld>
            <a:endParaRPr lang="en-US" dirty="0"/>
          </a:p>
        </p:txBody>
      </p:sp>
    </p:spTree>
    <p:extLst>
      <p:ext uri="{BB962C8B-B14F-4D97-AF65-F5344CB8AC3E}">
        <p14:creationId xmlns:p14="http://schemas.microsoft.com/office/powerpoint/2010/main" val="10540657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defRPr/>
            </a:pPr>
            <a:r>
              <a:rPr lang="en-US" dirty="0"/>
              <a:t>Right now, 25 Action Coalitions are working on interprofessional collaboration. A few examples of progress include: </a:t>
            </a:r>
          </a:p>
          <a:p>
            <a:pPr defTabSz="465861">
              <a:defRPr/>
            </a:pPr>
            <a:endParaRPr lang="en-US" dirty="0"/>
          </a:p>
          <a:p>
            <a:pPr marL="174698" indent="-174698">
              <a:buFont typeface="Arial" panose="020B0604020202020204" pitchFamily="34" charset="0"/>
              <a:buChar char="•"/>
            </a:pPr>
            <a:r>
              <a:rPr lang="en-US" b="1" dirty="0"/>
              <a:t>Colorado</a:t>
            </a:r>
            <a:r>
              <a:rPr lang="en-US" dirty="0"/>
              <a:t>’s Center for Nursing Excellence received a grant from the Health Resources and Services Administration (HRSA) in collaboration with Colorado’s Community Health Centers to support the implementation of Interprofessional Collaborative Practice Teams at Community Health Centers across the state through June 2016. </a:t>
            </a:r>
          </a:p>
          <a:p>
            <a:pPr marL="174698" indent="-174698">
              <a:buFont typeface="Arial" panose="020B0604020202020204" pitchFamily="34" charset="0"/>
              <a:buChar char="•"/>
            </a:pPr>
            <a:r>
              <a:rPr lang="en-US" b="1" dirty="0"/>
              <a:t>Hawaii</a:t>
            </a:r>
            <a:r>
              <a:rPr lang="en-US" dirty="0"/>
              <a:t> was awarded a grant from the National Governor’s Association to build an interprofessional workforce database.</a:t>
            </a:r>
          </a:p>
          <a:p>
            <a:pPr marL="174698" indent="-174698">
              <a:buFont typeface="Arial" panose="020B0604020202020204" pitchFamily="34" charset="0"/>
              <a:buChar char="•"/>
            </a:pPr>
            <a:r>
              <a:rPr lang="en-US" b="1" dirty="0"/>
              <a:t>Virginia</a:t>
            </a:r>
            <a:r>
              <a:rPr lang="en-US" dirty="0"/>
              <a:t> continued a partnership with the Medical Society of Virginia Foundation on the development and implementation of </a:t>
            </a:r>
            <a:r>
              <a:rPr lang="en-US" i="1" dirty="0"/>
              <a:t>Evolve</a:t>
            </a:r>
            <a:r>
              <a:rPr lang="en-US" dirty="0"/>
              <a:t>, a pilot clinical leadership program that encourages pairings between physicians, nurses, nurse practitioners, and other providers.</a:t>
            </a:r>
          </a:p>
          <a:p>
            <a:endParaRPr lang="en-US" dirty="0"/>
          </a:p>
          <a:p>
            <a:pPr defTabSz="465861">
              <a:defRPr/>
            </a:pPr>
            <a:r>
              <a:rPr lang="en-US" dirty="0"/>
              <a:t>At the national level, three major foundations—the Robert Wood Johnson Foundation, the Gordon and Betty Moore Foundation, and the Josiah Macy Jr. Foundation—collaborated to support the Health Resources and Services Administration’s National Center for </a:t>
            </a:r>
            <a:r>
              <a:rPr lang="en-US" dirty="0" err="1"/>
              <a:t>Interprofessional</a:t>
            </a:r>
            <a:r>
              <a:rPr lang="en-US" dirty="0"/>
              <a:t> Practice and Education at the University of Minnesota. The Center is working to provide leadership, scholarship, evidence, coordination, and national visibility to advance </a:t>
            </a:r>
            <a:r>
              <a:rPr lang="en-US" dirty="0" err="1"/>
              <a:t>interprofessional</a:t>
            </a:r>
            <a:r>
              <a:rPr lang="en-US" dirty="0"/>
              <a:t> education and practice as a viable and efficient health care delivery mode.</a:t>
            </a:r>
          </a:p>
          <a:p>
            <a:pPr eaLnBrk="1" hangingPunct="1">
              <a:spcBef>
                <a:spcPct val="0"/>
              </a:spcBef>
            </a:pPr>
            <a:endParaRPr lang="en-US" dirty="0" smtClean="0">
              <a:ea typeface="ＭＳ Ｐゴシック" pitchFamily="34" charset="-128"/>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23</a:t>
            </a:fld>
            <a:endParaRPr lang="en-US" dirty="0"/>
          </a:p>
        </p:txBody>
      </p:sp>
    </p:spTree>
    <p:extLst>
      <p:ext uri="{BB962C8B-B14F-4D97-AF65-F5344CB8AC3E}">
        <p14:creationId xmlns:p14="http://schemas.microsoft.com/office/powerpoint/2010/main" val="10540657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spcBef>
                <a:spcPct val="0"/>
              </a:spcBef>
              <a:defRPr/>
            </a:pPr>
            <a:r>
              <a:rPr lang="en-US" dirty="0"/>
              <a:t>The Future of Nursing: </a:t>
            </a:r>
            <a:r>
              <a:rPr lang="en-US" i="1" dirty="0"/>
              <a:t>Campaign for Action </a:t>
            </a:r>
            <a:r>
              <a:rPr lang="en-US" dirty="0"/>
              <a:t>is working to transform health through nursing, and we need your help to succeed. It will take all of us—health professionals, hospitals and health systems, policymakers, consumer advocates, payers, consumers, businesses, think tanks, long-term care, foundations, and everyone who cares about health care—to make this work.  </a:t>
            </a:r>
            <a:endParaRPr lang="en-US" dirty="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24</a:t>
            </a:fld>
            <a:endParaRPr lang="en-US" dirty="0"/>
          </a:p>
        </p:txBody>
      </p:sp>
    </p:spTree>
    <p:extLst>
      <p:ext uri="{BB962C8B-B14F-4D97-AF65-F5344CB8AC3E}">
        <p14:creationId xmlns:p14="http://schemas.microsoft.com/office/powerpoint/2010/main" val="36863427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care transformation is under way, and the future of nursing is now. We can’t transform health care without transforming nursing. Our health care system can improve only if nurses are better prepared and able to lead and practice to the full extent of their education and training. A few things you can do:</a:t>
            </a:r>
          </a:p>
          <a:p>
            <a:endParaRPr lang="en-US" dirty="0"/>
          </a:p>
          <a:p>
            <a:pPr marL="174698" indent="-174698">
              <a:buFont typeface="Wingdings" panose="05000000000000000000" pitchFamily="2" charset="2"/>
              <a:buChar char="§"/>
            </a:pPr>
            <a:r>
              <a:rPr lang="en-US" dirty="0"/>
              <a:t>Join or support an Action Coalition.</a:t>
            </a:r>
          </a:p>
          <a:p>
            <a:pPr marL="174698" indent="-174698">
              <a:buFont typeface="Wingdings" panose="05000000000000000000" pitchFamily="2" charset="2"/>
              <a:buChar char="§"/>
            </a:pPr>
            <a:r>
              <a:rPr lang="en-US" dirty="0"/>
              <a:t>Sign up for our email alerts and newsletters.</a:t>
            </a:r>
          </a:p>
          <a:p>
            <a:pPr marL="174698" indent="-174698">
              <a:buFont typeface="Wingdings" panose="05000000000000000000" pitchFamily="2" charset="2"/>
              <a:buChar char="§"/>
            </a:pPr>
            <a:r>
              <a:rPr lang="en-US" dirty="0"/>
              <a:t>Visit our website and participate in our online community.</a:t>
            </a:r>
          </a:p>
          <a:p>
            <a:pPr marL="174698" indent="-174698">
              <a:buFont typeface="Wingdings" panose="05000000000000000000" pitchFamily="2" charset="2"/>
              <a:buChar char="§"/>
            </a:pPr>
            <a:r>
              <a:rPr lang="en-US" dirty="0" smtClean="0"/>
              <a:t>Educate your organization about the </a:t>
            </a:r>
            <a:r>
              <a:rPr lang="en-US" i="1" dirty="0" smtClean="0"/>
              <a:t>Campaign</a:t>
            </a:r>
            <a:r>
              <a:rPr lang="en-US" dirty="0" smtClean="0"/>
              <a:t>.</a:t>
            </a:r>
            <a:endParaRPr lang="en-US" dirty="0"/>
          </a:p>
          <a:p>
            <a:r>
              <a:rPr lang="en-US" dirty="0"/>
              <a:t> </a:t>
            </a:r>
          </a:p>
          <a:p>
            <a:r>
              <a:rPr lang="en-US" dirty="0"/>
              <a:t>Together, we can create a health system that provides accessible, affordable, and quality care to everyone in America. Thank you. </a:t>
            </a:r>
            <a:endParaRPr lang="en-US" dirty="0" smtClean="0">
              <a:latin typeface="Calibri" charset="0"/>
            </a:endParaRPr>
          </a:p>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25</a:t>
            </a:fld>
            <a:endParaRPr lang="en-US" dirty="0"/>
          </a:p>
        </p:txBody>
      </p:sp>
    </p:spTree>
    <p:extLst>
      <p:ext uri="{BB962C8B-B14F-4D97-AF65-F5344CB8AC3E}">
        <p14:creationId xmlns:p14="http://schemas.microsoft.com/office/powerpoint/2010/main" val="2723625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defRPr/>
            </a:pPr>
            <a:r>
              <a:rPr lang="en-US" baseline="0" dirty="0" smtClean="0"/>
              <a:t>The good news is that decision-makers are open to change like never before. We need to make many changes to improve the overall quality of health care in our country. For example, we need to move our health care system away from the hospital and into the home and the community—</a:t>
            </a:r>
            <a:r>
              <a:rPr lang="en-US" i="1" baseline="0" dirty="0" smtClean="0"/>
              <a:t>toward person- and family-centered care. </a:t>
            </a:r>
          </a:p>
          <a:p>
            <a:pPr defTabSz="465861">
              <a:defRPr/>
            </a:pPr>
            <a:endParaRPr lang="en-US" dirty="0"/>
          </a:p>
          <a:p>
            <a:r>
              <a:rPr lang="en-US" dirty="0"/>
              <a:t>We need to expand our system’s focus and capacity, increase access to care, truly improve quality, and contain costs. And we need to make sure that coordinated health services are provided consistently in all settings, when and where people need it.</a:t>
            </a:r>
          </a:p>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3</a:t>
            </a:fld>
            <a:endParaRPr lang="en-US" dirty="0"/>
          </a:p>
        </p:txBody>
      </p:sp>
    </p:spTree>
    <p:extLst>
      <p:ext uri="{BB962C8B-B14F-4D97-AF65-F5344CB8AC3E}">
        <p14:creationId xmlns:p14="http://schemas.microsoft.com/office/powerpoint/2010/main" val="1810402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defRPr/>
            </a:pPr>
            <a:r>
              <a:rPr lang="en-US" baseline="0" dirty="0" smtClean="0"/>
              <a:t>A significant change for providers is that payment and reimbursement are being tied to value-based measures: improving outcomes for people with multiple chronic conditions, reducing unnecessary hospitalizations, and focusing on wellness and prevention, so that people can lead healthier lives. For example, through innovative payment models (such as accountable care organizations and bundled payments), Medicare and private health plans are creating substantial new incentives to improve health outcomes by promoting prevention and reducing rates of chronic illness.</a:t>
            </a:r>
          </a:p>
          <a:p>
            <a:pPr defTabSz="465861">
              <a:defRPr/>
            </a:pPr>
            <a:endParaRPr lang="en-US" baseline="0" dirty="0" smtClean="0"/>
          </a:p>
          <a:p>
            <a:pPr defTabSz="465861">
              <a:defRPr/>
            </a:pPr>
            <a:r>
              <a:rPr lang="en-US" baseline="0" dirty="0" smtClean="0"/>
              <a:t>As we rethink our new system, we need to reconsider how we use our resources. </a:t>
            </a:r>
          </a:p>
          <a:p>
            <a:pPr defTabSz="465861">
              <a:defRPr/>
            </a:pPr>
            <a:endParaRPr lang="en-US" baseline="0" dirty="0" smtClean="0"/>
          </a:p>
          <a:p>
            <a:pPr defTabSz="465861">
              <a:defRPr/>
            </a:pPr>
            <a:endParaRPr lang="en-US" baseline="0" dirty="0" smtClean="0"/>
          </a:p>
          <a:p>
            <a:pPr defTabSz="465861">
              <a:defRPr/>
            </a:pPr>
            <a:endParaRPr lang="en-US" dirty="0" smtClean="0"/>
          </a:p>
          <a:p>
            <a:pPr defTabSz="465861">
              <a:defRPr/>
            </a:pP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4</a:t>
            </a:fld>
            <a:endParaRPr lang="en-US" dirty="0"/>
          </a:p>
        </p:txBody>
      </p:sp>
    </p:spTree>
    <p:extLst>
      <p:ext uri="{BB962C8B-B14F-4D97-AF65-F5344CB8AC3E}">
        <p14:creationId xmlns:p14="http://schemas.microsoft.com/office/powerpoint/2010/main" val="2198779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rethink our health care system, it may be helpful to consider the Robert Wood Johnson Foundation’s ambitious and worthy goal to achieve a culture of health. It means a nation in which being healthier and staying healthy are shared values, and where everyone—regardless of their geographic, demographic, ethnic, racial, or socioeconomic circumstances—has access to high-quality, cost-effective, and affordable health care. </a:t>
            </a:r>
          </a:p>
          <a:p>
            <a:endParaRPr lang="en-US" dirty="0"/>
          </a:p>
          <a:p>
            <a:r>
              <a:rPr lang="en-US" dirty="0"/>
              <a:t>It means encouraging wellness is as high a priority as treating illness:</a:t>
            </a:r>
            <a:endParaRPr lang="en-US" u="sng" dirty="0">
              <a:solidFill>
                <a:srgbClr val="FF0000"/>
              </a:solidFill>
            </a:endParaRPr>
          </a:p>
          <a:p>
            <a:endParaRPr lang="en-US" dirty="0"/>
          </a:p>
          <a:p>
            <a:pPr marL="174698" indent="-174698">
              <a:buFont typeface="Wingdings" panose="05000000000000000000" pitchFamily="2" charset="2"/>
              <a:buChar char="§"/>
            </a:pPr>
            <a:r>
              <a:rPr lang="en-US" dirty="0"/>
              <a:t>Where we pay more attention to the social determinants of health, such as food, exercise, and housing. </a:t>
            </a:r>
          </a:p>
          <a:p>
            <a:pPr marL="174698" indent="-174698">
              <a:buFont typeface="Wingdings" panose="05000000000000000000" pitchFamily="2" charset="2"/>
              <a:buChar char="§"/>
            </a:pPr>
            <a:r>
              <a:rPr lang="en-US" dirty="0"/>
              <a:t>And where getting healthy and staying healthy are fundamental values, right up there with life, liberty, and the pursuit of happiness. </a:t>
            </a:r>
          </a:p>
          <a:p>
            <a:endParaRPr lang="en-US" dirty="0"/>
          </a:p>
          <a:p>
            <a:r>
              <a:rPr lang="en-US" dirty="0"/>
              <a:t>The Future of Nursing: </a:t>
            </a:r>
            <a:r>
              <a:rPr lang="en-US" i="1" dirty="0"/>
              <a:t>Campaign for Action, </a:t>
            </a:r>
            <a:r>
              <a:rPr lang="en-US" dirty="0"/>
              <a:t>which I am going to discuss in a minute, is a joint initiative of </a:t>
            </a:r>
            <a:r>
              <a:rPr lang="en-US" dirty="0" smtClean="0"/>
              <a:t>the </a:t>
            </a:r>
            <a:r>
              <a:rPr lang="en-US" smtClean="0"/>
              <a:t>AARP Foundation, AARP, </a:t>
            </a:r>
            <a:r>
              <a:rPr lang="en-US" dirty="0"/>
              <a:t>and the Robert Wood Johnson Foundation that is working to help make this happen.</a:t>
            </a:r>
          </a:p>
        </p:txBody>
      </p:sp>
      <p:sp>
        <p:nvSpPr>
          <p:cNvPr id="4" name="Slide Number Placeholder 3"/>
          <p:cNvSpPr>
            <a:spLocks noGrp="1"/>
          </p:cNvSpPr>
          <p:nvPr>
            <p:ph type="sldNum" sz="quarter" idx="10"/>
          </p:nvPr>
        </p:nvSpPr>
        <p:spPr/>
        <p:txBody>
          <a:bodyPr/>
          <a:lstStyle/>
          <a:p>
            <a:fld id="{12DE9FDD-D40D-5344-A6B0-47E859038B84}" type="slidenum">
              <a:rPr lang="en-US" smtClean="0"/>
              <a:pPr/>
              <a:t>5</a:t>
            </a:fld>
            <a:endParaRPr lang="en-US" dirty="0"/>
          </a:p>
        </p:txBody>
      </p:sp>
    </p:spTree>
    <p:extLst>
      <p:ext uri="{BB962C8B-B14F-4D97-AF65-F5344CB8AC3E}">
        <p14:creationId xmlns:p14="http://schemas.microsoft.com/office/powerpoint/2010/main" val="3955219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61">
              <a:defRPr/>
            </a:pPr>
            <a:r>
              <a:rPr lang="en-US" dirty="0"/>
              <a:t>As the largest segment of the health care workforce—and the ones who spend the most time with patients and their families across the continuum of care—nurses are vital to the successful transformation of health care.</a:t>
            </a:r>
          </a:p>
          <a:p>
            <a:r>
              <a:rPr lang="en-US" dirty="0"/>
              <a:t> </a:t>
            </a:r>
          </a:p>
          <a:p>
            <a:r>
              <a:rPr lang="en-US" dirty="0"/>
              <a:t>Nurses are at the center of many of the innovations we rely on to expand access, improve quality of care, and contain costs. And nurses with strong clinical and leadership skills can help to promote wellness, develop new models of care, manage care coordination, and improve population health outcomes.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pPr/>
              <a:t>6</a:t>
            </a:fld>
            <a:endParaRPr lang="en-US" dirty="0"/>
          </a:p>
        </p:txBody>
      </p:sp>
    </p:spTree>
    <p:extLst>
      <p:ext uri="{BB962C8B-B14F-4D97-AF65-F5344CB8AC3E}">
        <p14:creationId xmlns:p14="http://schemas.microsoft.com/office/powerpoint/2010/main" val="2077970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Robert Wood Johnson Foundation has long invested in nursing and believes that strengthening the nursing field is crucial to improving health in our country. But the Foundation needed evidence. So, </a:t>
            </a:r>
            <a:r>
              <a:rPr lang="en-US" dirty="0">
                <a:latin typeface="Calibri" charset="0"/>
              </a:rPr>
              <a:t>i</a:t>
            </a:r>
            <a:r>
              <a:rPr lang="en-US" dirty="0" smtClean="0">
                <a:latin typeface="Calibri" charset="0"/>
              </a:rPr>
              <a:t>n</a:t>
            </a:r>
            <a:r>
              <a:rPr lang="en-US" baseline="0" dirty="0" smtClean="0">
                <a:latin typeface="Calibri" charset="0"/>
              </a:rPr>
              <a:t> 2008, they </a:t>
            </a:r>
            <a:r>
              <a:rPr lang="en-US" dirty="0"/>
              <a:t>partnered with the Institute of Medicine (IOM) to produce a report on the future of nursing. In 2010, the IOM released </a:t>
            </a:r>
            <a:r>
              <a:rPr lang="en-US" i="1" dirty="0"/>
              <a:t>The Future of Nursing: Leading Change, Advancing Health</a:t>
            </a:r>
            <a:r>
              <a:rPr lang="en-US" dirty="0"/>
              <a:t>, a landmark report that stated that nursing must be prepared for health system transformation—and that nurses must help to lead and shape this change. </a:t>
            </a:r>
            <a:r>
              <a:rPr lang="en-US" baseline="0" dirty="0" smtClean="0"/>
              <a:t>The report offered recommendations to transform health care through nursing, so all Americans have access to high-quality care, with nurses contributing to the full extent of their capabilities.</a:t>
            </a:r>
          </a:p>
          <a:p>
            <a:pPr eaLnBrk="1" hangingPunct="1">
              <a:spcBef>
                <a:spcPct val="0"/>
              </a:spcBef>
            </a:pPr>
            <a:endParaRPr lang="en-US" dirty="0" smtClean="0">
              <a:latin typeface="Calibri" charset="0"/>
            </a:endParaRPr>
          </a:p>
          <a:p>
            <a:pPr eaLnBrk="1" hangingPunct="1">
              <a:spcBef>
                <a:spcPct val="0"/>
              </a:spcBef>
            </a:pPr>
            <a:r>
              <a:rPr lang="en-US" baseline="0" dirty="0" smtClean="0">
                <a:latin typeface="Calibri" charset="0"/>
              </a:rPr>
              <a:t>Few reports have received as much attention as this one. It is one of the most viewed online reports in the IOM’s history, ranking “most read” in 2011, 2012, 2013, 2014, </a:t>
            </a:r>
            <a:r>
              <a:rPr lang="en-US" baseline="0" dirty="0" smtClean="0">
                <a:latin typeface="Calibri" charset="0"/>
              </a:rPr>
              <a:t>2015, and 2016.</a:t>
            </a:r>
            <a:endParaRPr lang="en-US" baseline="0" dirty="0" smtClean="0">
              <a:latin typeface="Calibri" charset="0"/>
            </a:endParaRPr>
          </a:p>
        </p:txBody>
      </p:sp>
      <p:sp>
        <p:nvSpPr>
          <p:cNvPr id="4" name="Slide Number Placeholder 3"/>
          <p:cNvSpPr>
            <a:spLocks noGrp="1"/>
          </p:cNvSpPr>
          <p:nvPr>
            <p:ph type="sldNum" sz="quarter" idx="10"/>
          </p:nvPr>
        </p:nvSpPr>
        <p:spPr/>
        <p:txBody>
          <a:bodyPr/>
          <a:lstStyle/>
          <a:p>
            <a:fld id="{12DE9FDD-D40D-5344-A6B0-47E859038B84}" type="slidenum">
              <a:rPr lang="en-US" smtClean="0"/>
              <a:pPr/>
              <a:t>7</a:t>
            </a:fld>
            <a:endParaRPr lang="en-US" dirty="0"/>
          </a:p>
        </p:txBody>
      </p:sp>
    </p:spTree>
    <p:extLst>
      <p:ext uri="{BB962C8B-B14F-4D97-AF65-F5344CB8AC3E}">
        <p14:creationId xmlns:p14="http://schemas.microsoft.com/office/powerpoint/2010/main" val="3325473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tx1"/>
                </a:solidFill>
              </a:rPr>
              <a:t>The</a:t>
            </a:r>
            <a:r>
              <a:rPr lang="en-US" baseline="0" dirty="0" smtClean="0">
                <a:solidFill>
                  <a:schemeClr val="tx1"/>
                </a:solidFill>
              </a:rPr>
              <a:t> Robert Wood Johnson Foundation, </a:t>
            </a:r>
            <a:r>
              <a:rPr lang="en-US" dirty="0" smtClean="0">
                <a:solidFill>
                  <a:schemeClr val="tx1"/>
                </a:solidFill>
              </a:rPr>
              <a:t>the nation’s largest health care philanthropy, and AARP, the nation’s largest consumer organization,</a:t>
            </a:r>
            <a:r>
              <a:rPr lang="en-US" baseline="0" dirty="0" smtClean="0">
                <a:solidFill>
                  <a:schemeClr val="tx1"/>
                </a:solidFill>
              </a:rPr>
              <a:t> believed the recommendations in the IOM report were too important to sit on a shelf, so in 2010, together we launched a nationwide initiative to improve health through nursing called Future of Nursing: </a:t>
            </a:r>
            <a:r>
              <a:rPr lang="en-US" i="1" baseline="0" dirty="0" smtClean="0">
                <a:solidFill>
                  <a:schemeClr val="tx1"/>
                </a:solidFill>
              </a:rPr>
              <a:t>Campaign for Action</a:t>
            </a:r>
            <a:r>
              <a:rPr lang="en-US" baseline="0" dirty="0" smtClean="0">
                <a:solidFill>
                  <a:schemeClr val="tx1"/>
                </a:solidFill>
              </a:rPr>
              <a:t>. </a:t>
            </a:r>
            <a:r>
              <a:rPr lang="en-US" dirty="0">
                <a:solidFill>
                  <a:schemeClr val="tx1"/>
                </a:solidFill>
              </a:rPr>
              <a:t>The </a:t>
            </a:r>
            <a:r>
              <a:rPr lang="en-US" i="1" dirty="0">
                <a:solidFill>
                  <a:schemeClr val="tx1"/>
                </a:solidFill>
              </a:rPr>
              <a:t>Campaign</a:t>
            </a:r>
            <a:r>
              <a:rPr lang="en-US" dirty="0">
                <a:solidFill>
                  <a:schemeClr val="tx1"/>
                </a:solidFill>
              </a:rPr>
              <a:t> is working both on the national level and in the states, engaging with consumers, nurses, other clinicians, insurers, health care systems, employers, educators, funders, and policymakers—all the stakeholders who need to be involved in system change—to advance the IOM’s recommendations.</a:t>
            </a:r>
          </a:p>
          <a:p>
            <a:endParaRPr lang="en-US" dirty="0">
              <a:solidFill>
                <a:schemeClr val="tx1"/>
              </a:solidFill>
            </a:endParaRPr>
          </a:p>
          <a:p>
            <a:r>
              <a:rPr lang="en-US" dirty="0">
                <a:solidFill>
                  <a:schemeClr val="tx1"/>
                </a:solidFill>
              </a:rPr>
              <a:t>We have launched Action Coalitions in all 50 states and the District of Columbia to pave the way for needed changes at the state level. To date, Action Coalitions have raised more than </a:t>
            </a:r>
            <a:r>
              <a:rPr lang="en-US" dirty="0" smtClean="0">
                <a:solidFill>
                  <a:schemeClr val="tx1"/>
                </a:solidFill>
              </a:rPr>
              <a:t>$20 </a:t>
            </a:r>
            <a:r>
              <a:rPr lang="en-US" dirty="0">
                <a:solidFill>
                  <a:schemeClr val="tx1"/>
                </a:solidFill>
              </a:rPr>
              <a:t>million in funding from hundreds of organizations and individuals. Their members include a wide range of health care providers, consumer advocates, policymakers, and business, academic, and philanthropic leaders. </a:t>
            </a:r>
          </a:p>
          <a:p>
            <a:endParaRPr lang="en-US" dirty="0">
              <a:solidFill>
                <a:schemeClr val="tx1"/>
              </a:solidFill>
            </a:endParaRPr>
          </a:p>
          <a:p>
            <a:r>
              <a:rPr lang="en-US" dirty="0">
                <a:solidFill>
                  <a:schemeClr val="tx1"/>
                </a:solidFill>
              </a:rPr>
              <a:t>Together, we are working to implement our vision that everyone in America can live a healthier life, supported by a system in which nurses are essential partners in providing care and promoting health. </a:t>
            </a:r>
          </a:p>
          <a:p>
            <a:endParaRPr lang="en-US" baseline="0" dirty="0" smtClean="0">
              <a:solidFill>
                <a:schemeClr val="tx1"/>
              </a:solidFill>
            </a:endParaRPr>
          </a:p>
          <a:p>
            <a:endParaRPr lang="en-US" baseline="0" dirty="0" smtClean="0"/>
          </a:p>
        </p:txBody>
      </p:sp>
      <p:sp>
        <p:nvSpPr>
          <p:cNvPr id="4" name="Slide Number Placeholder 3"/>
          <p:cNvSpPr>
            <a:spLocks noGrp="1"/>
          </p:cNvSpPr>
          <p:nvPr>
            <p:ph type="sldNum" sz="quarter" idx="10"/>
          </p:nvPr>
        </p:nvSpPr>
        <p:spPr/>
        <p:txBody>
          <a:bodyPr/>
          <a:lstStyle/>
          <a:p>
            <a:fld id="{12DE9FDD-D40D-5344-A6B0-47E859038B84}" type="slidenum">
              <a:rPr lang="en-US" smtClean="0"/>
              <a:pPr/>
              <a:t>8</a:t>
            </a:fld>
            <a:endParaRPr lang="en-US" dirty="0"/>
          </a:p>
        </p:txBody>
      </p:sp>
    </p:spTree>
    <p:extLst>
      <p:ext uri="{BB962C8B-B14F-4D97-AF65-F5344CB8AC3E}">
        <p14:creationId xmlns:p14="http://schemas.microsoft.com/office/powerpoint/2010/main" val="2189970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dirty="0" smtClean="0"/>
              <a:t>Nurses can improve care in homes and communities, classrooms and emergency rooms. The </a:t>
            </a:r>
            <a:r>
              <a:rPr lang="en-US" i="1" dirty="0" smtClean="0"/>
              <a:t>Campaign</a:t>
            </a:r>
            <a:r>
              <a:rPr lang="en-US" dirty="0" smtClean="0"/>
              <a:t> focuses on five major areas, or pillars. They are to: </a:t>
            </a:r>
            <a:br>
              <a:rPr lang="en-US" dirty="0" smtClean="0"/>
            </a:br>
            <a:endParaRPr lang="en-US" dirty="0" smtClean="0"/>
          </a:p>
          <a:p>
            <a:pPr defTabSz="465861">
              <a:spcBef>
                <a:spcPct val="0"/>
              </a:spcBef>
              <a:defRPr/>
            </a:pPr>
            <a:r>
              <a:rPr lang="en-US" b="1" dirty="0" smtClean="0"/>
              <a:t>Advance education transformation. </a:t>
            </a:r>
            <a:r>
              <a:rPr lang="en-US" dirty="0" smtClean="0"/>
              <a:t>We need to</a:t>
            </a:r>
            <a:r>
              <a:rPr lang="en-US" baseline="0" dirty="0" smtClean="0"/>
              <a:t> prepare our nursing workforce for the future by strengthening education and training. </a:t>
            </a:r>
          </a:p>
          <a:p>
            <a:pPr defTabSz="465861">
              <a:spcBef>
                <a:spcPct val="0"/>
              </a:spcBef>
              <a:defRPr/>
            </a:pPr>
            <a:endParaRPr lang="en-US" b="1" dirty="0" smtClean="0"/>
          </a:p>
          <a:p>
            <a:pPr defTabSz="465861">
              <a:spcBef>
                <a:spcPct val="0"/>
              </a:spcBef>
              <a:defRPr/>
            </a:pPr>
            <a:r>
              <a:rPr lang="en-US" b="1" dirty="0" smtClean="0"/>
              <a:t>Remove</a:t>
            </a:r>
            <a:r>
              <a:rPr lang="en-US" b="1" baseline="0" dirty="0" smtClean="0"/>
              <a:t> </a:t>
            </a:r>
            <a:r>
              <a:rPr lang="en-US" b="1" dirty="0" smtClean="0"/>
              <a:t>barriers</a:t>
            </a:r>
            <a:r>
              <a:rPr lang="en-US" b="1" baseline="0" dirty="0" smtClean="0"/>
              <a:t> to practice and care.</a:t>
            </a:r>
            <a:r>
              <a:rPr lang="en-US" b="1" dirty="0" smtClean="0"/>
              <a:t> </a:t>
            </a:r>
            <a:r>
              <a:rPr lang="en-US" dirty="0" smtClean="0"/>
              <a:t>We need to expand access to care by</a:t>
            </a:r>
            <a:r>
              <a:rPr lang="en-US" baseline="0" dirty="0" smtClean="0"/>
              <a:t> maximizing the use of nurses and</a:t>
            </a:r>
            <a:r>
              <a:rPr lang="en-US" dirty="0" smtClean="0"/>
              <a:t> modernizing</a:t>
            </a:r>
            <a:r>
              <a:rPr lang="en-US" baseline="0" dirty="0" smtClean="0"/>
              <a:t> outdated policies that prevent nurses from </a:t>
            </a:r>
            <a:r>
              <a:rPr lang="en-US" dirty="0" smtClean="0"/>
              <a:t>practicing to the full level of their education and training.</a:t>
            </a:r>
            <a:br>
              <a:rPr lang="en-US" dirty="0" smtClean="0"/>
            </a:br>
            <a:endParaRPr lang="en-US" dirty="0" smtClean="0"/>
          </a:p>
          <a:p>
            <a:pPr eaLnBrk="1" hangingPunct="1">
              <a:spcBef>
                <a:spcPct val="0"/>
              </a:spcBef>
              <a:defRPr/>
            </a:pPr>
            <a:r>
              <a:rPr lang="en-US" b="1" dirty="0" smtClean="0"/>
              <a:t>Leverage nursing leadership. </a:t>
            </a:r>
            <a:r>
              <a:rPr lang="en-US" dirty="0" smtClean="0"/>
              <a:t>We</a:t>
            </a:r>
            <a:r>
              <a:rPr lang="en-US" baseline="0" dirty="0" smtClean="0"/>
              <a:t> need to prepare the next generation of nurses to meet the health care needs of people, their families, and the communities where they live and to position nurses to lead system change.</a:t>
            </a:r>
            <a:r>
              <a:rPr lang="en-US" dirty="0" smtClean="0"/>
              <a:t/>
            </a:r>
            <a:br>
              <a:rPr lang="en-US" dirty="0" smtClean="0"/>
            </a:br>
            <a:endParaRPr lang="en-US" baseline="0" dirty="0" smtClean="0"/>
          </a:p>
          <a:p>
            <a:pPr defTabSz="465861">
              <a:spcBef>
                <a:spcPct val="0"/>
              </a:spcBef>
              <a:defRPr/>
            </a:pPr>
            <a:r>
              <a:rPr lang="en-US" b="1" dirty="0"/>
              <a:t>Promote diversity. </a:t>
            </a:r>
            <a:r>
              <a:rPr lang="en-US" dirty="0"/>
              <a:t>We need to recruit and prepare the nursing profession to provide culturally competent care in a variety of settings to an aging and more ethnically diverse population with more chronic illnesses. </a:t>
            </a:r>
            <a:endParaRPr lang="en-US" baseline="0" dirty="0" smtClean="0"/>
          </a:p>
          <a:p>
            <a:pPr eaLnBrk="1" hangingPunct="1">
              <a:spcBef>
                <a:spcPct val="0"/>
              </a:spcBef>
              <a:defRPr/>
            </a:pPr>
            <a:r>
              <a:rPr lang="en-US" dirty="0" smtClean="0"/>
              <a:t/>
            </a:r>
            <a:br>
              <a:rPr lang="en-US" dirty="0" smtClean="0"/>
            </a:br>
            <a:r>
              <a:rPr lang="en-US" b="1" dirty="0" smtClean="0"/>
              <a:t>Foster interprofessional collaboration. </a:t>
            </a:r>
            <a:r>
              <a:rPr lang="en-US" b="0" dirty="0" smtClean="0"/>
              <a:t>We</a:t>
            </a:r>
            <a:r>
              <a:rPr lang="en-US" b="0" baseline="0" dirty="0" smtClean="0"/>
              <a:t> need to promote a team-based approach to education and practice to improve the quality and coordination of health care. </a:t>
            </a:r>
            <a:br>
              <a:rPr lang="en-US" b="0" baseline="0" dirty="0" smtClean="0"/>
            </a:br>
            <a:endParaRPr lang="en-US" dirty="0" smtClean="0"/>
          </a:p>
          <a:p>
            <a:r>
              <a:rPr lang="en-US" dirty="0" smtClean="0"/>
              <a:t>In addition to these</a:t>
            </a:r>
            <a:r>
              <a:rPr lang="en-US" baseline="0" dirty="0" smtClean="0"/>
              <a:t> areas, we need accurate data to predict workforce needs and competencies, assess quality, and determine what’s working and what’s not. Data can inform all we do, so we are working on that across all pillars as well.</a:t>
            </a:r>
            <a:endParaRPr lang="en-US" dirty="0"/>
          </a:p>
        </p:txBody>
      </p:sp>
      <p:sp>
        <p:nvSpPr>
          <p:cNvPr id="4" name="Slide Number Placeholder 3"/>
          <p:cNvSpPr>
            <a:spLocks noGrp="1"/>
          </p:cNvSpPr>
          <p:nvPr>
            <p:ph type="sldNum" sz="quarter" idx="10"/>
          </p:nvPr>
        </p:nvSpPr>
        <p:spPr/>
        <p:txBody>
          <a:bodyPr/>
          <a:lstStyle/>
          <a:p>
            <a:fld id="{12DE9FDD-D40D-5344-A6B0-47E859038B84}"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555626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88442117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71D39-30AA-3F41-98A6-BAADA32F1009}" type="datetimeFigureOut">
              <a:rPr lang="en-US" smtClean="0"/>
              <a:pPr/>
              <a:t>1/11/2017</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4010152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71D39-30AA-3F41-98A6-BAADA32F1009}" type="datetimeFigureOut">
              <a:rPr lang="en-US" smtClean="0"/>
              <a:pPr/>
              <a:t>1/11/2017</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926309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171D39-30AA-3F41-98A6-BAADA32F1009}" type="datetimeFigureOut">
              <a:rPr lang="en-US" smtClean="0"/>
              <a:pPr/>
              <a:t>1/11/2017</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239528507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171D39-30AA-3F41-98A6-BAADA32F1009}" type="datetimeFigureOut">
              <a:rPr lang="en-US" smtClean="0"/>
              <a:pPr/>
              <a:t>1/11/2017</a:t>
            </a:fld>
            <a:endParaRPr lang="en-US" dirty="0"/>
          </a:p>
        </p:txBody>
      </p:sp>
      <p:sp>
        <p:nvSpPr>
          <p:cNvPr id="5" name="Footer Placeholder 4"/>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2481700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171D39-30AA-3F41-98A6-BAADA32F1009}" type="datetimeFigureOut">
              <a:rPr lang="en-US" smtClean="0"/>
              <a:pPr/>
              <a:t>1/11/2017</a:t>
            </a:fld>
            <a:endParaRPr lang="en-US" dirty="0"/>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3124281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171D39-30AA-3F41-98A6-BAADA32F1009}" type="datetimeFigureOut">
              <a:rPr lang="en-US" smtClean="0"/>
              <a:pPr/>
              <a:t>1/11/2017</a:t>
            </a:fld>
            <a:endParaRPr lang="en-US" dirty="0"/>
          </a:p>
        </p:txBody>
      </p:sp>
      <p:sp>
        <p:nvSpPr>
          <p:cNvPr id="8" name="Footer Placeholder 7"/>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918671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171D39-30AA-3F41-98A6-BAADA32F1009}" type="datetimeFigureOut">
              <a:rPr lang="en-US" smtClean="0"/>
              <a:pPr/>
              <a:t>1/11/2017</a:t>
            </a:fld>
            <a:endParaRPr lang="en-US" dirty="0"/>
          </a:p>
        </p:txBody>
      </p:sp>
      <p:sp>
        <p:nvSpPr>
          <p:cNvPr id="4" name="Footer Placeholder 3"/>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5299788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171D39-30AA-3F41-98A6-BAADA32F1009}" type="datetimeFigureOut">
              <a:rPr lang="en-US" smtClean="0"/>
              <a:pPr/>
              <a:t>1/11/2017</a:t>
            </a:fld>
            <a:endParaRPr lang="en-US" dirty="0"/>
          </a:p>
        </p:txBody>
      </p:sp>
      <p:sp>
        <p:nvSpPr>
          <p:cNvPr id="3" name="Footer Placeholder 2"/>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1467936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171D39-30AA-3F41-98A6-BAADA32F1009}" type="datetimeFigureOut">
              <a:rPr lang="en-US" smtClean="0"/>
              <a:pPr/>
              <a:t>1/11/2017</a:t>
            </a:fld>
            <a:endParaRPr lang="en-US" dirty="0"/>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2121709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171D39-30AA-3F41-98A6-BAADA32F1009}" type="datetimeFigureOut">
              <a:rPr lang="en-US" smtClean="0"/>
              <a:pPr/>
              <a:t>1/11/2017</a:t>
            </a:fld>
            <a:endParaRPr lang="en-US" dirty="0"/>
          </a:p>
        </p:txBody>
      </p:sp>
      <p:sp>
        <p:nvSpPr>
          <p:cNvPr id="6" name="Footer Placeholder 5"/>
          <p:cNvSpPr>
            <a:spLocks noGrp="1"/>
          </p:cNvSpPr>
          <p:nvPr>
            <p:ph type="ftr" sz="quarter" idx="11"/>
          </p:nvPr>
        </p:nvSpPr>
        <p:spPr>
          <a:xfrm>
            <a:off x="3124200" y="6349426"/>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2E60B9B-D511-0C45-91E3-A08F4FCA8553}" type="slidenum">
              <a:rPr lang="en-US" smtClean="0"/>
              <a:pPr/>
              <a:t>‹#›</a:t>
            </a:fld>
            <a:endParaRPr lang="en-US" dirty="0"/>
          </a:p>
        </p:txBody>
      </p:sp>
    </p:spTree>
    <p:extLst>
      <p:ext uri="{BB962C8B-B14F-4D97-AF65-F5344CB8AC3E}">
        <p14:creationId xmlns:p14="http://schemas.microsoft.com/office/powerpoint/2010/main" val="121508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0474" y="318454"/>
            <a:ext cx="7936326" cy="65521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50473" y="1600200"/>
            <a:ext cx="7933503"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15774" y="6388100"/>
            <a:ext cx="1975026" cy="333375"/>
          </a:xfrm>
          <a:prstGeom prst="rect">
            <a:avLst/>
          </a:prstGeom>
        </p:spPr>
        <p:txBody>
          <a:bodyPr vert="horz" lIns="91440" tIns="45720" rIns="91440" bIns="45720" rtlCol="0" anchor="ctr"/>
          <a:lstStyle>
            <a:lvl1pPr algn="l">
              <a:defRPr sz="1200">
                <a:solidFill>
                  <a:schemeClr val="tx1">
                    <a:tint val="75000"/>
                  </a:schemeClr>
                </a:solidFill>
              </a:defRPr>
            </a:lvl1pPr>
          </a:lstStyle>
          <a:p>
            <a:fld id="{31171D39-30AA-3F41-98A6-BAADA32F1009}" type="datetimeFigureOut">
              <a:rPr lang="en-US" smtClean="0"/>
              <a:pPr/>
              <a:t>1/11/2017</a:t>
            </a:fld>
            <a:endParaRPr lang="en-US" dirty="0"/>
          </a:p>
        </p:txBody>
      </p:sp>
      <p:sp>
        <p:nvSpPr>
          <p:cNvPr id="7" name="Rectangle 6"/>
          <p:cNvSpPr/>
          <p:nvPr/>
        </p:nvSpPr>
        <p:spPr>
          <a:xfrm>
            <a:off x="454377" y="6388100"/>
            <a:ext cx="8184444" cy="342900"/>
          </a:xfrm>
          <a:prstGeom prst="rect">
            <a:avLst/>
          </a:prstGeom>
          <a:solidFill>
            <a:schemeClr val="bg1"/>
          </a:solidFill>
          <a:ln>
            <a:solidFill>
              <a:srgbClr val="0065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454377" y="318454"/>
            <a:ext cx="8184444" cy="655213"/>
          </a:xfrm>
          <a:prstGeom prst="rect">
            <a:avLst/>
          </a:prstGeom>
          <a:noFill/>
          <a:ln>
            <a:solidFill>
              <a:srgbClr val="0065A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a:off x="479778" y="318454"/>
            <a:ext cx="0" cy="6412546"/>
          </a:xfrm>
          <a:prstGeom prst="line">
            <a:avLst/>
          </a:prstGeom>
          <a:ln w="76200" cmpd="sng">
            <a:solidFill>
              <a:srgbClr val="0065A4"/>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750473" y="6437552"/>
            <a:ext cx="7828171" cy="276999"/>
          </a:xfrm>
          <a:prstGeom prst="rect">
            <a:avLst/>
          </a:prstGeom>
        </p:spPr>
        <p:txBody>
          <a:bodyPr wrap="square">
            <a:spAutoFit/>
          </a:bodyPr>
          <a:lstStyle/>
          <a:p>
            <a:pPr fontAlgn="auto">
              <a:spcAft>
                <a:spcPts val="0"/>
              </a:spcAft>
              <a:defRPr/>
            </a:pPr>
            <a:r>
              <a:rPr lang="en-US" sz="1200" dirty="0" smtClean="0">
                <a:ln w="18415" cmpd="sng">
                  <a:noFill/>
                  <a:prstDash val="solid"/>
                </a:ln>
                <a:solidFill>
                  <a:srgbClr val="0065A4"/>
                </a:solidFill>
                <a:effectLst/>
                <a:latin typeface="Arial" pitchFamily="34" charset="0"/>
                <a:cs typeface="Arial" pitchFamily="34" charset="0"/>
              </a:rPr>
              <a:t>[Venue/Audience]</a:t>
            </a:r>
            <a:r>
              <a:rPr lang="en-US" sz="1200" baseline="0" dirty="0" smtClean="0">
                <a:ln w="18415" cmpd="sng">
                  <a:noFill/>
                  <a:prstDash val="solid"/>
                </a:ln>
                <a:solidFill>
                  <a:srgbClr val="0065A4"/>
                </a:solidFill>
                <a:effectLst/>
                <a:latin typeface="Arial" pitchFamily="34" charset="0"/>
                <a:cs typeface="Arial" pitchFamily="34" charset="0"/>
              </a:rPr>
              <a:t> </a:t>
            </a:r>
            <a:r>
              <a:rPr lang="en-US" sz="1200" dirty="0" smtClean="0">
                <a:ln w="18415" cmpd="sng">
                  <a:noFill/>
                  <a:prstDash val="solid"/>
                </a:ln>
                <a:solidFill>
                  <a:srgbClr val="0065A4"/>
                </a:solidFill>
                <a:effectLst/>
                <a:latin typeface="Arial" pitchFamily="34" charset="0"/>
                <a:cs typeface="Arial" pitchFamily="34" charset="0"/>
              </a:rPr>
              <a:t>[Date]</a:t>
            </a:r>
            <a:r>
              <a:rPr lang="en-US" sz="1200" baseline="0" dirty="0" smtClean="0">
                <a:ln w="18415" cmpd="sng">
                  <a:noFill/>
                  <a:prstDash val="solid"/>
                </a:ln>
                <a:solidFill>
                  <a:srgbClr val="0065A4"/>
                </a:solidFill>
                <a:effectLst/>
                <a:latin typeface="Arial" pitchFamily="34" charset="0"/>
                <a:cs typeface="Arial" pitchFamily="34" charset="0"/>
              </a:rPr>
              <a:t> </a:t>
            </a:r>
            <a:r>
              <a:rPr lang="en-US" sz="1200" dirty="0" smtClean="0">
                <a:ln w="18415" cmpd="sng">
                  <a:noFill/>
                  <a:prstDash val="solid"/>
                </a:ln>
                <a:solidFill>
                  <a:srgbClr val="0065A4"/>
                </a:solidFill>
                <a:effectLst/>
                <a:latin typeface="Arial" pitchFamily="34" charset="0"/>
                <a:cs typeface="Arial" pitchFamily="34" charset="0"/>
              </a:rPr>
              <a:t>[Speaker name and title]</a:t>
            </a:r>
            <a:endParaRPr lang="en-US" sz="1200" dirty="0">
              <a:ln w="18415" cmpd="sng">
                <a:noFill/>
                <a:prstDash val="solid"/>
              </a:ln>
              <a:solidFill>
                <a:srgbClr val="0065A4"/>
              </a:solidFill>
              <a:effectLst/>
              <a:latin typeface="Arial" pitchFamily="34" charset="0"/>
              <a:cs typeface="Arial" pitchFamily="34" charset="0"/>
            </a:endParaRPr>
          </a:p>
        </p:txBody>
      </p:sp>
      <p:pic>
        <p:nvPicPr>
          <p:cNvPr id="11" name="Picture 15" descr="CFA_CCNA_4cNOTAG FIN2.eps"/>
          <p:cNvPicPr>
            <a:picLocks noChangeAspect="1"/>
          </p:cNvPicPr>
          <p:nvPr/>
        </p:nvPicPr>
        <p:blipFill>
          <a:blip r:embed="rId13">
            <a:extLst>
              <a:ext uri="{28A0092B-C50C-407E-A947-70E740481C1C}">
                <a14:useLocalDpi xmlns:a14="http://schemas.microsoft.com/office/drawing/2010/main" val="0"/>
              </a:ext>
            </a:extLst>
          </a:blip>
          <a:srcRect r="37883"/>
          <a:stretch>
            <a:fillRect/>
          </a:stretch>
        </p:blipFill>
        <p:spPr bwMode="auto">
          <a:xfrm>
            <a:off x="6732382" y="395288"/>
            <a:ext cx="184626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20775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457200" rtl="0" eaLnBrk="1" latinLnBrk="0" hangingPunct="1">
        <a:spcBef>
          <a:spcPct val="0"/>
        </a:spcBef>
        <a:buNone/>
        <a:defRPr sz="2400" b="1" i="0" kern="1200">
          <a:solidFill>
            <a:srgbClr val="0065A4"/>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rgbClr val="0065A4"/>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0065A4"/>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0065A4"/>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0065A4"/>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0065A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g"/><Relationship Id="rId7"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jpg"/><Relationship Id="rId9"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4.JP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sp>
        <p:nvSpPr>
          <p:cNvPr id="4" name="Rectangle 3"/>
          <p:cNvSpPr/>
          <p:nvPr/>
        </p:nvSpPr>
        <p:spPr>
          <a:xfrm>
            <a:off x="0" y="1"/>
            <a:ext cx="9144000" cy="68787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887" y="276405"/>
            <a:ext cx="8626801" cy="1203739"/>
          </a:xfrm>
          <a:prstGeom prst="rect">
            <a:avLst/>
          </a:prstGeom>
        </p:spPr>
      </p:pic>
      <p:sp>
        <p:nvSpPr>
          <p:cNvPr id="7" name="Rectangle 6"/>
          <p:cNvSpPr/>
          <p:nvPr/>
        </p:nvSpPr>
        <p:spPr>
          <a:xfrm>
            <a:off x="0" y="1869440"/>
            <a:ext cx="9144000" cy="5009324"/>
          </a:xfrm>
          <a:prstGeom prst="rect">
            <a:avLst/>
          </a:prstGeom>
          <a:solidFill>
            <a:srgbClr val="0065A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itle 1"/>
          <p:cNvSpPr txBox="1">
            <a:spLocks/>
          </p:cNvSpPr>
          <p:nvPr/>
        </p:nvSpPr>
        <p:spPr>
          <a:xfrm>
            <a:off x="5154675" y="4765344"/>
            <a:ext cx="3458589" cy="1415388"/>
          </a:xfrm>
          <a:prstGeom prst="rect">
            <a:avLst/>
          </a:prstGeom>
          <a:ln>
            <a:noFill/>
          </a:ln>
        </p:spPr>
        <p:txBody>
          <a:bodyPr/>
          <a:lstStyle>
            <a:lvl1pPr algn="r" defTabSz="457200" rtl="0" eaLnBrk="1" latinLnBrk="0" hangingPunct="1">
              <a:spcBef>
                <a:spcPct val="0"/>
              </a:spcBef>
              <a:buNone/>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a:ea typeface="+mj-ea"/>
                <a:cs typeface="+mj-cs"/>
              </a:defRPr>
            </a:lvl1pPr>
          </a:lstStyle>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[Venue/Audience]</a:t>
            </a:r>
          </a:p>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[Date]</a:t>
            </a:r>
          </a:p>
          <a:p>
            <a:pPr fontAlgn="auto">
              <a:spcAft>
                <a:spcPts val="0"/>
              </a:spcAft>
              <a:defRPr/>
            </a:pPr>
            <a:r>
              <a:rPr lang="en-US" sz="2200" dirty="0" smtClean="0">
                <a:ln w="18415" cmpd="sng">
                  <a:noFill/>
                  <a:prstDash val="solid"/>
                </a:ln>
                <a:solidFill>
                  <a:schemeClr val="bg1"/>
                </a:solidFill>
                <a:effectLst/>
                <a:latin typeface="Arial" pitchFamily="34" charset="0"/>
                <a:cs typeface="Arial" pitchFamily="34" charset="0"/>
              </a:rPr>
              <a:t>[Speaker name and title]</a:t>
            </a:r>
            <a:endParaRPr lang="en-US" sz="2200" dirty="0">
              <a:ln w="18415" cmpd="sng">
                <a:noFill/>
                <a:prstDash val="solid"/>
              </a:ln>
              <a:solidFill>
                <a:schemeClr val="bg1"/>
              </a:solidFill>
              <a:effectLst/>
              <a:latin typeface="Arial" pitchFamily="34" charset="0"/>
              <a:cs typeface="Arial" pitchFamily="34" charset="0"/>
            </a:endParaRPr>
          </a:p>
        </p:txBody>
      </p:sp>
      <p:pic>
        <p:nvPicPr>
          <p:cNvPr id="8" name="Picture 2" descr="C:\Users\amccallion\Desktop\CFA-logoHiResnotag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12" y="279847"/>
            <a:ext cx="8975390" cy="1200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1540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Strengthen Nursing Education</a:t>
            </a:r>
            <a:endParaRPr lang="en-US" dirty="0"/>
          </a:p>
        </p:txBody>
      </p:sp>
      <p:sp>
        <p:nvSpPr>
          <p:cNvPr id="3" name="Content Placeholder 2"/>
          <p:cNvSpPr>
            <a:spLocks noGrp="1"/>
          </p:cNvSpPr>
          <p:nvPr>
            <p:ph idx="1"/>
          </p:nvPr>
        </p:nvSpPr>
        <p:spPr>
          <a:xfrm>
            <a:off x="961697" y="2051824"/>
            <a:ext cx="4146331" cy="4304527"/>
          </a:xfrm>
        </p:spPr>
        <p:txBody>
          <a:bodyPr lIns="0">
            <a:noAutofit/>
          </a:bodyPr>
          <a:lstStyle/>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Better </a:t>
            </a:r>
            <a:r>
              <a:rPr lang="en-US" sz="1800" dirty="0">
                <a:latin typeface="Arial" pitchFamily="34" charset="0"/>
                <a:cs typeface="Arial" pitchFamily="34" charset="0"/>
              </a:rPr>
              <a:t>prepared and </a:t>
            </a:r>
            <a:r>
              <a:rPr lang="en-US" sz="1800" dirty="0" smtClean="0">
                <a:latin typeface="Arial" pitchFamily="34" charset="0"/>
                <a:cs typeface="Arial" pitchFamily="34" charset="0"/>
              </a:rPr>
              <a:t>educated.</a:t>
            </a:r>
            <a:endParaRPr lang="en-US" sz="1800" dirty="0">
              <a:latin typeface="Arial" pitchFamily="34" charset="0"/>
              <a:cs typeface="Arial" pitchFamily="34" charset="0"/>
            </a:endParaRP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Equipped to practice in community</a:t>
            </a:r>
            <a:r>
              <a:rPr lang="en-US" sz="1800" dirty="0">
                <a:latin typeface="Arial" pitchFamily="34" charset="0"/>
                <a:cs typeface="Arial" pitchFamily="34" charset="0"/>
              </a:rPr>
              <a:t>, </a:t>
            </a:r>
            <a:r>
              <a:rPr lang="en-US" sz="1800" dirty="0" smtClean="0">
                <a:latin typeface="Arial" pitchFamily="34" charset="0"/>
                <a:cs typeface="Arial" pitchFamily="34" charset="0"/>
              </a:rPr>
              <a:t>home, and public </a:t>
            </a:r>
            <a:r>
              <a:rPr lang="en-US" sz="1800" dirty="0">
                <a:latin typeface="Arial" pitchFamily="34" charset="0"/>
                <a:cs typeface="Arial" pitchFamily="34" charset="0"/>
              </a:rPr>
              <a:t>health </a:t>
            </a:r>
            <a:r>
              <a:rPr lang="en-US" sz="1800" dirty="0" smtClean="0">
                <a:latin typeface="Arial" pitchFamily="34" charset="0"/>
                <a:cs typeface="Arial" pitchFamily="34" charset="0"/>
              </a:rPr>
              <a:t>settings.</a:t>
            </a:r>
            <a:endParaRPr lang="en-US" sz="1800" dirty="0">
              <a:latin typeface="Arial" pitchFamily="34" charset="0"/>
              <a:cs typeface="Arial" pitchFamily="34" charset="0"/>
            </a:endParaRPr>
          </a:p>
          <a:p>
            <a:pPr marL="285750" lvl="1">
              <a:spcBef>
                <a:spcPts val="1200"/>
              </a:spcBef>
              <a:buFont typeface="Arial" panose="020B0604020202020204" pitchFamily="34" charset="0"/>
              <a:buChar char="•"/>
              <a:defRPr/>
            </a:pPr>
            <a:r>
              <a:rPr lang="en-US" sz="1800" dirty="0">
                <a:latin typeface="Arial" pitchFamily="34" charset="0"/>
                <a:cs typeface="Arial" pitchFamily="34" charset="0"/>
              </a:rPr>
              <a:t>M</a:t>
            </a:r>
            <a:r>
              <a:rPr lang="en-US" sz="1800" dirty="0" smtClean="0">
                <a:latin typeface="Arial" pitchFamily="34" charset="0"/>
                <a:cs typeface="Arial" pitchFamily="34" charset="0"/>
              </a:rPr>
              <a:t>ore </a:t>
            </a:r>
            <a:r>
              <a:rPr lang="en-US" sz="1800" dirty="0">
                <a:latin typeface="Arial" pitchFamily="34" charset="0"/>
                <a:cs typeface="Arial" pitchFamily="34" charset="0"/>
              </a:rPr>
              <a:t>adept with </a:t>
            </a:r>
            <a:r>
              <a:rPr lang="en-US" sz="1800" dirty="0" smtClean="0">
                <a:latin typeface="Arial" pitchFamily="34" charset="0"/>
                <a:cs typeface="Arial" pitchFamily="34" charset="0"/>
              </a:rPr>
              <a:t>complex care and technology.</a:t>
            </a:r>
            <a:endParaRPr lang="en-US" sz="1800" dirty="0">
              <a:latin typeface="Arial" pitchFamily="34" charset="0"/>
              <a:cs typeface="Arial" pitchFamily="34" charset="0"/>
            </a:endParaRP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Prepared to lead and replace retiring leaders—reducing primary care and faculty shortages.</a:t>
            </a: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Able to develop and implement new models of interdisciplinary care. </a:t>
            </a:r>
            <a:endParaRPr lang="en-US" sz="1800" dirty="0">
              <a:latin typeface="Arial" pitchFamily="34" charset="0"/>
              <a:cs typeface="Arial" pitchFamily="34" charset="0"/>
            </a:endParaRPr>
          </a:p>
          <a:p>
            <a:pPr marL="285750" lvl="1">
              <a:spcBef>
                <a:spcPts val="1200"/>
              </a:spcBef>
              <a:buFont typeface="Arial" panose="020B0604020202020204" pitchFamily="34" charset="0"/>
              <a:buChar char="•"/>
              <a:defRPr/>
            </a:pPr>
            <a:r>
              <a:rPr lang="en-US" sz="1800" dirty="0" smtClean="0">
                <a:latin typeface="Arial" pitchFamily="34" charset="0"/>
                <a:cs typeface="Arial" pitchFamily="34" charset="0"/>
              </a:rPr>
              <a:t>Ready to promote wellness and reduce chronic disease.</a:t>
            </a:r>
          </a:p>
        </p:txBody>
      </p:sp>
      <p:sp>
        <p:nvSpPr>
          <p:cNvPr id="4" name="Slide Number Placeholder 3"/>
          <p:cNvSpPr>
            <a:spLocks noGrp="1"/>
          </p:cNvSpPr>
          <p:nvPr>
            <p:ph type="sldNum" sz="quarter" idx="12"/>
          </p:nvPr>
        </p:nvSpPr>
        <p:spPr/>
        <p:txBody>
          <a:bodyPr/>
          <a:lstStyle/>
          <a:p>
            <a:r>
              <a:rPr lang="en-US" dirty="0" smtClean="0"/>
              <a:t>			</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8028" y="2141034"/>
            <a:ext cx="3233100" cy="3200399"/>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50474" y="1205802"/>
            <a:ext cx="7791068" cy="707886"/>
          </a:xfrm>
          <a:prstGeom prst="rect">
            <a:avLst/>
          </a:prstGeom>
          <a:noFill/>
        </p:spPr>
        <p:txBody>
          <a:bodyPr wrap="square" rtlCol="0">
            <a:spAutoFit/>
          </a:bodyPr>
          <a:lstStyle/>
          <a:p>
            <a:r>
              <a:rPr lang="en-US" sz="2000" b="1" dirty="0" smtClean="0">
                <a:solidFill>
                  <a:srgbClr val="C00000"/>
                </a:solidFill>
                <a:latin typeface="Arial" pitchFamily="34" charset="0"/>
                <a:cs typeface="Arial" pitchFamily="34" charset="0"/>
              </a:rPr>
              <a:t>IOM: Increase the proportion of nurses with BSN degrees and higher so that nurses can be:</a:t>
            </a:r>
            <a:endParaRPr lang="en-US" sz="2000" b="1" dirty="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2136258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bg1"/>
                </a:solidFill>
              </a:rPr>
              <a:t>Education </a:t>
            </a:r>
            <a:r>
              <a:rPr lang="en-US" dirty="0">
                <a:solidFill>
                  <a:schemeClr val="bg1"/>
                </a:solidFill>
              </a:rPr>
              <a:t>Evidence</a:t>
            </a:r>
          </a:p>
        </p:txBody>
      </p:sp>
      <p:sp>
        <p:nvSpPr>
          <p:cNvPr id="3" name="Content Placeholder 2"/>
          <p:cNvSpPr>
            <a:spLocks noGrp="1"/>
          </p:cNvSpPr>
          <p:nvPr>
            <p:ph idx="1"/>
          </p:nvPr>
        </p:nvSpPr>
        <p:spPr>
          <a:xfrm>
            <a:off x="750473" y="1290320"/>
            <a:ext cx="7933503" cy="4835843"/>
          </a:xfrm>
        </p:spPr>
        <p:txBody>
          <a:bodyPr/>
          <a:lstStyle/>
          <a:p>
            <a:pPr marL="0" indent="0">
              <a:buNone/>
            </a:pPr>
            <a:r>
              <a:rPr lang="en-US" b="1" dirty="0" smtClean="0">
                <a:solidFill>
                  <a:srgbClr val="C00000"/>
                </a:solidFill>
                <a:latin typeface="Arial" panose="020B0604020202020204" pitchFamily="34" charset="0"/>
                <a:cs typeface="Arial" panose="020B0604020202020204" pitchFamily="34" charset="0"/>
              </a:rPr>
              <a:t>Studies </a:t>
            </a:r>
            <a:r>
              <a:rPr lang="en-US" b="1" dirty="0">
                <a:solidFill>
                  <a:srgbClr val="C00000"/>
                </a:solidFill>
                <a:latin typeface="Arial" panose="020B0604020202020204" pitchFamily="34" charset="0"/>
                <a:cs typeface="Arial" panose="020B0604020202020204" pitchFamily="34" charset="0"/>
              </a:rPr>
              <a:t>show </a:t>
            </a:r>
            <a:r>
              <a:rPr lang="en-US" b="1" dirty="0" smtClean="0">
                <a:solidFill>
                  <a:srgbClr val="C00000"/>
                </a:solidFill>
                <a:latin typeface="Arial" panose="020B0604020202020204" pitchFamily="34" charset="0"/>
                <a:cs typeface="Arial" panose="020B0604020202020204" pitchFamily="34" charset="0"/>
              </a:rPr>
              <a:t>an association </a:t>
            </a:r>
            <a:r>
              <a:rPr lang="en-US" b="1" dirty="0">
                <a:solidFill>
                  <a:srgbClr val="C00000"/>
                </a:solidFill>
                <a:latin typeface="Arial" panose="020B0604020202020204" pitchFamily="34" charset="0"/>
                <a:cs typeface="Arial" panose="020B0604020202020204" pitchFamily="34" charset="0"/>
              </a:rPr>
              <a:t>between </a:t>
            </a:r>
            <a:r>
              <a:rPr lang="en-US" b="1" dirty="0" smtClean="0">
                <a:solidFill>
                  <a:srgbClr val="C00000"/>
                </a:solidFill>
                <a:latin typeface="Arial" panose="020B0604020202020204" pitchFamily="34" charset="0"/>
                <a:cs typeface="Arial" panose="020B0604020202020204" pitchFamily="34" charset="0"/>
              </a:rPr>
              <a:t>higher nurse education and improved health care outcomes.</a:t>
            </a:r>
            <a:endParaRPr lang="en-US" b="1" dirty="0">
              <a:solidFill>
                <a:srgbClr val="C00000"/>
              </a:solidFill>
              <a:latin typeface="Arial" panose="020B0604020202020204" pitchFamily="34" charset="0"/>
              <a:cs typeface="Arial" panose="020B0604020202020204" pitchFamily="34" charset="0"/>
            </a:endParaRPr>
          </a:p>
          <a:p>
            <a:endParaRPr lang="en-US" dirty="0"/>
          </a:p>
        </p:txBody>
      </p:sp>
      <p:sp>
        <p:nvSpPr>
          <p:cNvPr id="9" name="TextBox 8"/>
          <p:cNvSpPr txBox="1"/>
          <p:nvPr/>
        </p:nvSpPr>
        <p:spPr>
          <a:xfrm>
            <a:off x="852074" y="2377439"/>
            <a:ext cx="7448646" cy="3508653"/>
          </a:xfrm>
          <a:prstGeom prst="rect">
            <a:avLst/>
          </a:prstGeom>
          <a:noFill/>
        </p:spPr>
        <p:txBody>
          <a:bodyPr wrap="square" rtlCol="0">
            <a:spAutoFit/>
          </a:bodyPr>
          <a:lstStyle/>
          <a:p>
            <a:pPr marL="164592" indent="-164592">
              <a:lnSpc>
                <a:spcPct val="90000"/>
              </a:lnSpc>
              <a:spcBef>
                <a:spcPts val="1200"/>
              </a:spcBef>
              <a:buFont typeface="Arial"/>
              <a:buChar char="•"/>
              <a:defRPr/>
            </a:pPr>
            <a:r>
              <a:rPr lang="en-US" sz="2000" dirty="0" smtClean="0">
                <a:solidFill>
                  <a:srgbClr val="0065A4"/>
                </a:solidFill>
                <a:latin typeface="Arial"/>
                <a:cs typeface="Arial"/>
              </a:rPr>
              <a:t>Some studies show that higher proportions of BSN-prepared nurses in hospitals are associated with lower rates of medication errors, patient mortality, and failure to rescue. </a:t>
            </a:r>
          </a:p>
          <a:p>
            <a:pPr marL="164592" indent="-164592">
              <a:lnSpc>
                <a:spcPct val="90000"/>
              </a:lnSpc>
              <a:spcBef>
                <a:spcPts val="1200"/>
              </a:spcBef>
              <a:buFont typeface="Arial"/>
              <a:buChar char="•"/>
              <a:defRPr/>
            </a:pPr>
            <a:r>
              <a:rPr lang="en-US" sz="2000" dirty="0" smtClean="0">
                <a:solidFill>
                  <a:srgbClr val="0065A4"/>
                </a:solidFill>
                <a:latin typeface="Arial"/>
                <a:cs typeface="Arial"/>
              </a:rPr>
              <a:t>Research also shows that BSN-prepared nurses have stronger diagnostic skills and are better at evaluating interventions.</a:t>
            </a:r>
          </a:p>
          <a:p>
            <a:pPr marL="164592" indent="-164592">
              <a:lnSpc>
                <a:spcPct val="90000"/>
              </a:lnSpc>
              <a:spcBef>
                <a:spcPts val="1200"/>
              </a:spcBef>
              <a:buFont typeface="Arial"/>
              <a:buChar char="•"/>
              <a:defRPr/>
            </a:pPr>
            <a:r>
              <a:rPr lang="en-US" sz="2000" dirty="0" smtClean="0">
                <a:solidFill>
                  <a:srgbClr val="0065A4"/>
                </a:solidFill>
                <a:latin typeface="Arial"/>
                <a:cs typeface="Arial"/>
              </a:rPr>
              <a:t>A growing body of research shows a connection between baccalaureate education and lower patient mortality rates and improved health outcomes.</a:t>
            </a:r>
            <a:endParaRPr lang="en-US" sz="2000" dirty="0">
              <a:solidFill>
                <a:srgbClr val="0065A4"/>
              </a:solidFill>
              <a:latin typeface="Arial"/>
              <a:cs typeface="Arial"/>
            </a:endParaRPr>
          </a:p>
          <a:p>
            <a:pPr marL="164592" indent="-164592">
              <a:lnSpc>
                <a:spcPct val="90000"/>
              </a:lnSpc>
              <a:spcBef>
                <a:spcPts val="1200"/>
              </a:spcBef>
              <a:buFont typeface="Arial"/>
              <a:buChar char="•"/>
              <a:defRPr/>
            </a:pPr>
            <a:endParaRPr lang="en-US" sz="2000" dirty="0">
              <a:solidFill>
                <a:srgbClr val="0065A4"/>
              </a:solidFill>
              <a:latin typeface="Arial"/>
              <a:cs typeface="Arial"/>
            </a:endParaRPr>
          </a:p>
          <a:p>
            <a:pPr marL="164592" indent="-164592">
              <a:spcBef>
                <a:spcPts val="1200"/>
              </a:spcBef>
              <a:defRPr/>
            </a:pPr>
            <a:endParaRPr lang="en-US" sz="2000" dirty="0">
              <a:solidFill>
                <a:srgbClr val="FFFFFF"/>
              </a:solidFill>
              <a:latin typeface="Calibri" charset="0"/>
              <a:ea typeface="ＭＳ Ｐゴシック" charset="0"/>
              <a:cs typeface="ＭＳ Ｐゴシック" charset="0"/>
            </a:endParaRPr>
          </a:p>
        </p:txBody>
      </p:sp>
      <p:sp>
        <p:nvSpPr>
          <p:cNvPr id="6" name="Title 1"/>
          <p:cNvSpPr txBox="1">
            <a:spLocks/>
          </p:cNvSpPr>
          <p:nvPr/>
        </p:nvSpPr>
        <p:spPr>
          <a:xfrm>
            <a:off x="750474" y="308045"/>
            <a:ext cx="8088726" cy="65521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1" i="0" kern="1200">
                <a:solidFill>
                  <a:srgbClr val="0065A4"/>
                </a:solidFill>
                <a:latin typeface="Arial"/>
                <a:ea typeface="+mj-ea"/>
                <a:cs typeface="Arial"/>
              </a:defRPr>
            </a:lvl1pPr>
          </a:lstStyle>
          <a:p>
            <a:r>
              <a:rPr lang="en-US" dirty="0" smtClean="0"/>
              <a:t>Education Evidence</a:t>
            </a:r>
            <a:endParaRPr lang="en-US" dirty="0"/>
          </a:p>
        </p:txBody>
      </p:sp>
    </p:spTree>
    <p:extLst>
      <p:ext uri="{BB962C8B-B14F-4D97-AF65-F5344CB8AC3E}">
        <p14:creationId xmlns:p14="http://schemas.microsoft.com/office/powerpoint/2010/main" val="816493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a:t>
            </a:r>
            <a:endParaRPr lang="en-US" dirty="0">
              <a:solidFill>
                <a:schemeClr val="bg1"/>
              </a:solidFill>
            </a:endParaRPr>
          </a:p>
        </p:txBody>
      </p:sp>
      <p:sp>
        <p:nvSpPr>
          <p:cNvPr id="8" name="Title 1"/>
          <p:cNvSpPr txBox="1">
            <a:spLocks/>
          </p:cNvSpPr>
          <p:nvPr/>
        </p:nvSpPr>
        <p:spPr>
          <a:xfrm>
            <a:off x="750474" y="308045"/>
            <a:ext cx="8088726" cy="65521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1" i="0" kern="1200">
                <a:solidFill>
                  <a:srgbClr val="0065A4"/>
                </a:solidFill>
                <a:latin typeface="Arial"/>
                <a:ea typeface="+mj-ea"/>
                <a:cs typeface="Arial"/>
              </a:defRPr>
            </a:lvl1pPr>
          </a:lstStyle>
          <a:p>
            <a:r>
              <a:rPr lang="en-US" dirty="0" smtClean="0"/>
              <a:t>Education Progress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946" y="1122008"/>
            <a:ext cx="7640108" cy="4969584"/>
          </a:xfrm>
          <a:prstGeom prst="rect">
            <a:avLst/>
          </a:prstGeom>
        </p:spPr>
      </p:pic>
    </p:spTree>
    <p:extLst>
      <p:ext uri="{BB962C8B-B14F-4D97-AF65-F5344CB8AC3E}">
        <p14:creationId xmlns:p14="http://schemas.microsoft.com/office/powerpoint/2010/main" val="209644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Remove Barriers to Practice and Care</a:t>
            </a:r>
            <a:endParaRPr lang="en-US" dirty="0"/>
          </a:p>
        </p:txBody>
      </p:sp>
      <p:sp>
        <p:nvSpPr>
          <p:cNvPr id="3" name="Content Placeholder 2"/>
          <p:cNvSpPr>
            <a:spLocks noGrp="1"/>
          </p:cNvSpPr>
          <p:nvPr>
            <p:ph idx="1"/>
          </p:nvPr>
        </p:nvSpPr>
        <p:spPr>
          <a:xfrm>
            <a:off x="813974" y="2063750"/>
            <a:ext cx="4343242" cy="3926417"/>
          </a:xfrm>
        </p:spPr>
        <p:txBody>
          <a:bodyPr>
            <a:normAutofit/>
          </a:bodyPr>
          <a:lstStyle/>
          <a:p>
            <a:pPr marL="164592" indent="-164592" fontAlgn="auto">
              <a:spcBef>
                <a:spcPts val="1200"/>
              </a:spcBef>
              <a:spcAft>
                <a:spcPts val="0"/>
              </a:spcAft>
              <a:defRPr/>
            </a:pPr>
            <a:r>
              <a:rPr lang="en-US" sz="2000" dirty="0" smtClean="0">
                <a:latin typeface="Arial" pitchFamily="34" charset="0"/>
                <a:cs typeface="Arial" pitchFamily="34" charset="0"/>
              </a:rPr>
              <a:t>All </a:t>
            </a:r>
            <a:r>
              <a:rPr lang="en-US" sz="2000" dirty="0">
                <a:latin typeface="Arial" pitchFamily="34" charset="0"/>
                <a:cs typeface="Arial" pitchFamily="34" charset="0"/>
              </a:rPr>
              <a:t>clinicians should </a:t>
            </a:r>
            <a:r>
              <a:rPr lang="en-US" sz="2000" dirty="0" smtClean="0">
                <a:latin typeface="Arial" pitchFamily="34" charset="0"/>
                <a:cs typeface="Arial" pitchFamily="34" charset="0"/>
              </a:rPr>
              <a:t>be able </a:t>
            </a:r>
            <a:r>
              <a:rPr lang="en-US" sz="2000" dirty="0">
                <a:latin typeface="Arial" pitchFamily="34" charset="0"/>
                <a:cs typeface="Arial" pitchFamily="34" charset="0"/>
              </a:rPr>
              <a:t>to practice to </a:t>
            </a:r>
            <a:r>
              <a:rPr lang="en-US" sz="2000" dirty="0" smtClean="0">
                <a:latin typeface="Arial" pitchFamily="34" charset="0"/>
                <a:cs typeface="Arial" pitchFamily="34" charset="0"/>
              </a:rPr>
              <a:t>the </a:t>
            </a:r>
            <a:r>
              <a:rPr lang="en-US" sz="2000" dirty="0">
                <a:latin typeface="Arial" pitchFamily="34" charset="0"/>
                <a:cs typeface="Arial" pitchFamily="34" charset="0"/>
              </a:rPr>
              <a:t>full extent of their education and </a:t>
            </a:r>
            <a:r>
              <a:rPr lang="en-US" sz="2000" dirty="0" smtClean="0">
                <a:latin typeface="Arial" pitchFamily="34" charset="0"/>
                <a:cs typeface="Arial" pitchFamily="34" charset="0"/>
              </a:rPr>
              <a:t>training.</a:t>
            </a:r>
          </a:p>
          <a:p>
            <a:pPr marL="164592" indent="-164592">
              <a:spcBef>
                <a:spcPts val="1200"/>
              </a:spcBef>
              <a:defRPr/>
            </a:pPr>
            <a:r>
              <a:rPr lang="en-US" sz="2000" dirty="0">
                <a:latin typeface="Arial" pitchFamily="34" charset="0"/>
                <a:cs typeface="Arial" pitchFamily="34" charset="0"/>
              </a:rPr>
              <a:t>B</a:t>
            </a:r>
            <a:r>
              <a:rPr lang="en-US" sz="2000" dirty="0" smtClean="0">
                <a:latin typeface="Arial" pitchFamily="34" charset="0"/>
                <a:cs typeface="Arial" pitchFamily="34" charset="0"/>
              </a:rPr>
              <a:t>arriers </a:t>
            </a:r>
            <a:r>
              <a:rPr lang="en-US" sz="2000" dirty="0">
                <a:latin typeface="Arial" pitchFamily="34" charset="0"/>
                <a:cs typeface="Arial" pitchFamily="34" charset="0"/>
              </a:rPr>
              <a:t>that limit </a:t>
            </a:r>
            <a:r>
              <a:rPr lang="en-US" sz="2000" dirty="0" smtClean="0">
                <a:latin typeface="Arial" pitchFamily="34" charset="0"/>
                <a:cs typeface="Arial" pitchFamily="34" charset="0"/>
              </a:rPr>
              <a:t>nurses from </a:t>
            </a:r>
            <a:r>
              <a:rPr lang="en-US" sz="2000" dirty="0">
                <a:latin typeface="Arial" pitchFamily="34" charset="0"/>
                <a:cs typeface="Arial" pitchFamily="34" charset="0"/>
              </a:rPr>
              <a:t>expanding access to </a:t>
            </a:r>
            <a:r>
              <a:rPr lang="en-US" sz="2000" dirty="0" smtClean="0">
                <a:latin typeface="Arial" pitchFamily="34" charset="0"/>
                <a:cs typeface="Arial" pitchFamily="34" charset="0"/>
              </a:rPr>
              <a:t>care must be removed.</a:t>
            </a:r>
          </a:p>
          <a:p>
            <a:pPr marL="164592" indent="-164592">
              <a:spcBef>
                <a:spcPts val="1200"/>
              </a:spcBef>
              <a:defRPr/>
            </a:pPr>
            <a:r>
              <a:rPr lang="en-US" sz="2000" dirty="0" smtClean="0">
                <a:latin typeface="Arial" pitchFamily="34" charset="0"/>
                <a:ea typeface="ＭＳ Ｐゴシック" pitchFamily="34" charset="-128"/>
                <a:cs typeface="Arial" pitchFamily="34" charset="0"/>
              </a:rPr>
              <a:t>Patients deserve the right care by the right clinician, at the right time, in the right place.</a:t>
            </a:r>
            <a:endParaRPr lang="en-US" sz="2000" dirty="0">
              <a:ln w="12700">
                <a:noFill/>
                <a:prstDash val="solid"/>
              </a:ln>
              <a:effectLst>
                <a:outerShdw blurRad="41275" dist="20320" dir="1800000" algn="tl" rotWithShape="0">
                  <a:srgbClr val="000000">
                    <a:alpha val="40000"/>
                  </a:srgbClr>
                </a:outerShdw>
              </a:effectLst>
              <a:latin typeface="Arial" pitchFamily="34" charset="0"/>
              <a:cs typeface="Arial" pitchFamily="34" charset="0"/>
            </a:endParaRPr>
          </a:p>
          <a:p>
            <a:pPr>
              <a:spcBef>
                <a:spcPts val="0"/>
              </a:spcBef>
              <a:defRPr/>
            </a:pPr>
            <a:endParaRPr lang="en-US" dirty="0">
              <a:ln w="12700">
                <a:noFill/>
                <a:prstDash val="solid"/>
              </a:ln>
              <a:effectLst>
                <a:outerShdw blurRad="41275" dist="20320" dir="1800000" algn="tl" rotWithShape="0">
                  <a:srgbClr val="000000">
                    <a:alpha val="40000"/>
                  </a:srgbClr>
                </a:outerShdw>
              </a:effectLst>
              <a:latin typeface="Arial" pitchFamily="34" charset="0"/>
              <a:ea typeface="ＭＳ Ｐゴシック" pitchFamily="34" charset="-128"/>
              <a:cs typeface="Arial" pitchFamily="34" charset="0"/>
            </a:endParaRPr>
          </a:p>
          <a:p>
            <a:pPr fontAlgn="auto">
              <a:spcBef>
                <a:spcPts val="0"/>
              </a:spcBef>
              <a:spcAft>
                <a:spcPts val="0"/>
              </a:spcAft>
              <a:defRPr/>
            </a:pPr>
            <a:endParaRPr lang="en-US" dirty="0">
              <a:ln w="12700">
                <a:noFill/>
                <a:prstDash val="solid"/>
              </a:ln>
              <a:effectLst>
                <a:outerShdw blurRad="41275" dist="20320" dir="1800000" algn="tl" rotWithShape="0">
                  <a:srgbClr val="000000">
                    <a:alpha val="40000"/>
                  </a:srgbClr>
                </a:outerShdw>
              </a:effectLst>
              <a:latin typeface="Arial" pitchFamily="34" charset="0"/>
              <a:cs typeface="Arial" pitchFamily="34" charset="0"/>
            </a:endParaRPr>
          </a:p>
        </p:txBody>
      </p:sp>
      <p:pic>
        <p:nvPicPr>
          <p:cNvPr id="5" name="Picture 4" descr="shutterstock_9922127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3360" y="1421694"/>
            <a:ext cx="3329317" cy="4704470"/>
          </a:xfrm>
          <a:prstGeom prst="rect">
            <a:avLst/>
          </a:prstGeom>
        </p:spPr>
      </p:pic>
      <p:sp>
        <p:nvSpPr>
          <p:cNvPr id="4" name="TextBox 3"/>
          <p:cNvSpPr txBox="1"/>
          <p:nvPr/>
        </p:nvSpPr>
        <p:spPr>
          <a:xfrm>
            <a:off x="813974" y="1217083"/>
            <a:ext cx="6467359" cy="707886"/>
          </a:xfrm>
          <a:prstGeom prst="rect">
            <a:avLst/>
          </a:prstGeom>
          <a:noFill/>
        </p:spPr>
        <p:txBody>
          <a:bodyPr wrap="square" rtlCol="0">
            <a:spAutoFit/>
          </a:bodyPr>
          <a:lstStyle/>
          <a:p>
            <a:pPr>
              <a:spcBef>
                <a:spcPct val="20000"/>
              </a:spcBef>
            </a:pPr>
            <a:r>
              <a:rPr lang="en-US" sz="2000" b="1" dirty="0">
                <a:solidFill>
                  <a:srgbClr val="C00000"/>
                </a:solidFill>
                <a:latin typeface="Arial"/>
                <a:cs typeface="Arial"/>
              </a:rPr>
              <a:t>Nurses provide an immediate and cost-effective </a:t>
            </a:r>
            <a:br>
              <a:rPr lang="en-US" sz="2000" b="1" dirty="0">
                <a:solidFill>
                  <a:srgbClr val="C00000"/>
                </a:solidFill>
                <a:latin typeface="Arial"/>
                <a:cs typeface="Arial"/>
              </a:rPr>
            </a:br>
            <a:r>
              <a:rPr lang="en-US" sz="2000" b="1" dirty="0">
                <a:solidFill>
                  <a:srgbClr val="C00000"/>
                </a:solidFill>
                <a:latin typeface="Arial"/>
                <a:cs typeface="Arial"/>
              </a:rPr>
              <a:t>solution to care </a:t>
            </a:r>
            <a:r>
              <a:rPr lang="en-US" sz="2000" b="1" dirty="0" smtClean="0">
                <a:solidFill>
                  <a:srgbClr val="C00000"/>
                </a:solidFill>
                <a:latin typeface="Arial"/>
                <a:cs typeface="Arial"/>
              </a:rPr>
              <a:t>shortages.</a:t>
            </a:r>
            <a:endParaRPr lang="en-US" sz="2000" b="1" dirty="0">
              <a:solidFill>
                <a:srgbClr val="C00000"/>
              </a:solidFill>
              <a:latin typeface="Arial"/>
              <a:cs typeface="Arial"/>
            </a:endParaRPr>
          </a:p>
        </p:txBody>
      </p:sp>
    </p:spTree>
    <p:extLst>
      <p:ext uri="{BB962C8B-B14F-4D97-AF65-F5344CB8AC3E}">
        <p14:creationId xmlns:p14="http://schemas.microsoft.com/office/powerpoint/2010/main" val="362137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0473" y="1290320"/>
            <a:ext cx="7927153" cy="4835843"/>
          </a:xfrm>
        </p:spPr>
        <p:txBody>
          <a:bodyPr>
            <a:normAutofit/>
          </a:bodyPr>
          <a:lstStyle/>
          <a:p>
            <a:pPr marL="0" indent="0" defTabSz="889000">
              <a:lnSpc>
                <a:spcPct val="90000"/>
              </a:lnSpc>
              <a:spcAft>
                <a:spcPct val="35000"/>
              </a:spcAft>
              <a:buNone/>
              <a:defRPr/>
            </a:pPr>
            <a:r>
              <a:rPr lang="en-US" b="1" dirty="0" smtClean="0">
                <a:solidFill>
                  <a:srgbClr val="C00000"/>
                </a:solidFill>
                <a:latin typeface="Arial" panose="020B0604020202020204" pitchFamily="34" charset="0"/>
                <a:cs typeface="Arial" panose="020B0604020202020204" pitchFamily="34" charset="0"/>
              </a:rPr>
              <a:t>APRNs </a:t>
            </a:r>
            <a:r>
              <a:rPr lang="en-US" b="1" dirty="0">
                <a:solidFill>
                  <a:srgbClr val="C00000"/>
                </a:solidFill>
                <a:latin typeface="Arial" panose="020B0604020202020204" pitchFamily="34" charset="0"/>
                <a:cs typeface="Arial" panose="020B0604020202020204" pitchFamily="34" charset="0"/>
              </a:rPr>
              <a:t>i</a:t>
            </a:r>
            <a:r>
              <a:rPr lang="en-US" b="1" dirty="0" smtClean="0">
                <a:solidFill>
                  <a:srgbClr val="C00000"/>
                </a:solidFill>
                <a:latin typeface="Arial" panose="020B0604020202020204" pitchFamily="34" charset="0"/>
                <a:cs typeface="Arial" panose="020B0604020202020204" pitchFamily="34" charset="0"/>
              </a:rPr>
              <a:t>mprove </a:t>
            </a:r>
            <a:r>
              <a:rPr lang="en-US" b="1" dirty="0">
                <a:solidFill>
                  <a:srgbClr val="C00000"/>
                </a:solidFill>
                <a:latin typeface="Arial" panose="020B0604020202020204" pitchFamily="34" charset="0"/>
                <a:cs typeface="Arial" panose="020B0604020202020204" pitchFamily="34" charset="0"/>
              </a:rPr>
              <a:t>c</a:t>
            </a:r>
            <a:r>
              <a:rPr lang="en-US" b="1" dirty="0" smtClean="0">
                <a:solidFill>
                  <a:srgbClr val="C00000"/>
                </a:solidFill>
                <a:latin typeface="Arial" panose="020B0604020202020204" pitchFamily="34" charset="0"/>
                <a:cs typeface="Arial" panose="020B0604020202020204" pitchFamily="34" charset="0"/>
              </a:rPr>
              <a:t>are </a:t>
            </a:r>
            <a:r>
              <a:rPr lang="en-US" b="1" dirty="0">
                <a:solidFill>
                  <a:srgbClr val="C00000"/>
                </a:solidFill>
                <a:latin typeface="Arial" panose="020B0604020202020204" pitchFamily="34" charset="0"/>
                <a:cs typeface="Arial" panose="020B0604020202020204" pitchFamily="34" charset="0"/>
              </a:rPr>
              <a:t>on a </a:t>
            </a:r>
            <a:r>
              <a:rPr lang="en-US" b="1" dirty="0" smtClean="0">
                <a:solidFill>
                  <a:srgbClr val="C00000"/>
                </a:solidFill>
                <a:latin typeface="Arial" panose="020B0604020202020204" pitchFamily="34" charset="0"/>
                <a:cs typeface="Arial" panose="020B0604020202020204" pitchFamily="34" charset="0"/>
              </a:rPr>
              <a:t>wide </a:t>
            </a:r>
            <a:r>
              <a:rPr lang="en-US" b="1" dirty="0">
                <a:solidFill>
                  <a:srgbClr val="C00000"/>
                </a:solidFill>
                <a:latin typeface="Arial" panose="020B0604020202020204" pitchFamily="34" charset="0"/>
                <a:cs typeface="Arial" panose="020B0604020202020204" pitchFamily="34" charset="0"/>
              </a:rPr>
              <a:t>r</a:t>
            </a:r>
            <a:r>
              <a:rPr lang="en-US" b="1" dirty="0" smtClean="0">
                <a:solidFill>
                  <a:srgbClr val="C00000"/>
                </a:solidFill>
                <a:latin typeface="Arial" panose="020B0604020202020204" pitchFamily="34" charset="0"/>
                <a:cs typeface="Arial" panose="020B0604020202020204" pitchFamily="34" charset="0"/>
              </a:rPr>
              <a:t>ange </a:t>
            </a:r>
            <a:r>
              <a:rPr lang="en-US" b="1" dirty="0">
                <a:solidFill>
                  <a:srgbClr val="C00000"/>
                </a:solidFill>
                <a:latin typeface="Arial" panose="020B0604020202020204" pitchFamily="34" charset="0"/>
                <a:cs typeface="Arial" panose="020B0604020202020204" pitchFamily="34" charset="0"/>
              </a:rPr>
              <a:t>of </a:t>
            </a:r>
            <a:r>
              <a:rPr lang="en-US" b="1" dirty="0" smtClean="0">
                <a:solidFill>
                  <a:srgbClr val="C00000"/>
                </a:solidFill>
                <a:latin typeface="Arial" panose="020B0604020202020204" pitchFamily="34" charset="0"/>
                <a:cs typeface="Arial" panose="020B0604020202020204" pitchFamily="34" charset="0"/>
              </a:rPr>
              <a:t>indicators:</a:t>
            </a:r>
            <a:endParaRPr lang="en-US" b="1" dirty="0">
              <a:solidFill>
                <a:srgbClr val="C00000"/>
              </a:solidFill>
              <a:latin typeface="Arial" panose="020B0604020202020204" pitchFamily="34" charset="0"/>
              <a:cs typeface="Arial" panose="020B0604020202020204" pitchFamily="34" charset="0"/>
            </a:endParaRPr>
          </a:p>
          <a:p>
            <a:pPr marL="164592" indent="-164592" defTabSz="1244600">
              <a:lnSpc>
                <a:spcPct val="90000"/>
              </a:lnSpc>
              <a:spcBef>
                <a:spcPts val="1200"/>
              </a:spcBef>
              <a:defRPr/>
            </a:pPr>
            <a:r>
              <a:rPr lang="en-US" sz="2000" dirty="0">
                <a:latin typeface="Arial" pitchFamily="34" charset="0"/>
                <a:cs typeface="Arial" pitchFamily="34" charset="0"/>
              </a:rPr>
              <a:t>Patient </a:t>
            </a:r>
            <a:r>
              <a:rPr lang="en-US" sz="2000" dirty="0" smtClean="0">
                <a:latin typeface="Arial" pitchFamily="34" charset="0"/>
                <a:cs typeface="Arial" pitchFamily="34" charset="0"/>
              </a:rPr>
              <a:t>satisfaction </a:t>
            </a:r>
          </a:p>
          <a:p>
            <a:pPr marL="164592" indent="-164592" defTabSz="1244600">
              <a:lnSpc>
                <a:spcPct val="90000"/>
              </a:lnSpc>
              <a:spcBef>
                <a:spcPts val="1200"/>
              </a:spcBef>
              <a:defRPr/>
            </a:pPr>
            <a:r>
              <a:rPr lang="en-US" sz="2000" dirty="0" smtClean="0">
                <a:latin typeface="Arial" pitchFamily="34" charset="0"/>
                <a:cs typeface="Arial" pitchFamily="34" charset="0"/>
              </a:rPr>
              <a:t>Length </a:t>
            </a:r>
            <a:r>
              <a:rPr lang="en-US" sz="2000" dirty="0">
                <a:latin typeface="Arial" pitchFamily="34" charset="0"/>
                <a:cs typeface="Arial" pitchFamily="34" charset="0"/>
              </a:rPr>
              <a:t>of </a:t>
            </a:r>
            <a:r>
              <a:rPr lang="en-US" sz="2000" dirty="0" smtClean="0">
                <a:latin typeface="Arial" pitchFamily="34" charset="0"/>
                <a:cs typeface="Arial" pitchFamily="34" charset="0"/>
              </a:rPr>
              <a:t>stay </a:t>
            </a:r>
          </a:p>
          <a:p>
            <a:pPr marL="164592" indent="-164592" defTabSz="1244600">
              <a:lnSpc>
                <a:spcPct val="90000"/>
              </a:lnSpc>
              <a:spcBef>
                <a:spcPts val="1200"/>
              </a:spcBef>
              <a:defRPr/>
            </a:pPr>
            <a:r>
              <a:rPr lang="en-US" sz="2000" dirty="0" smtClean="0">
                <a:latin typeface="Arial" pitchFamily="34" charset="0"/>
                <a:cs typeface="Arial" pitchFamily="34" charset="0"/>
              </a:rPr>
              <a:t>Nurse practitioners: blood </a:t>
            </a:r>
            <a:br>
              <a:rPr lang="en-US" sz="2000" dirty="0" smtClean="0">
                <a:latin typeface="Arial" pitchFamily="34" charset="0"/>
                <a:cs typeface="Arial" pitchFamily="34" charset="0"/>
              </a:rPr>
            </a:br>
            <a:r>
              <a:rPr lang="en-US" sz="2000" dirty="0" smtClean="0">
                <a:latin typeface="Arial" pitchFamily="34" charset="0"/>
                <a:cs typeface="Arial" pitchFamily="34" charset="0"/>
              </a:rPr>
              <a:t>pressure, glucose</a:t>
            </a:r>
            <a:r>
              <a:rPr lang="en-US" sz="2000" dirty="0">
                <a:latin typeface="Arial" pitchFamily="34" charset="0"/>
                <a:cs typeface="Arial" pitchFamily="34" charset="0"/>
              </a:rPr>
              <a:t>, </a:t>
            </a:r>
            <a:r>
              <a:rPr lang="en-US" sz="2000" dirty="0" smtClean="0">
                <a:latin typeface="Arial" pitchFamily="34" charset="0"/>
                <a:cs typeface="Arial" pitchFamily="34" charset="0"/>
              </a:rPr>
              <a:t>lipid control </a:t>
            </a:r>
          </a:p>
          <a:p>
            <a:pPr marL="164592" indent="-164592" defTabSz="1244600">
              <a:lnSpc>
                <a:spcPct val="90000"/>
              </a:lnSpc>
              <a:spcBef>
                <a:spcPts val="1200"/>
              </a:spcBef>
              <a:defRPr/>
            </a:pPr>
            <a:r>
              <a:rPr lang="en-US" sz="2000" dirty="0" smtClean="0">
                <a:latin typeface="Arial" pitchFamily="34" charset="0"/>
                <a:cs typeface="Arial" pitchFamily="34" charset="0"/>
              </a:rPr>
              <a:t>Certified nurse-midwives: fewer </a:t>
            </a:r>
            <a:br>
              <a:rPr lang="en-US" sz="2000" dirty="0" smtClean="0">
                <a:latin typeface="Arial" pitchFamily="34" charset="0"/>
                <a:cs typeface="Arial" pitchFamily="34" charset="0"/>
              </a:rPr>
            </a:br>
            <a:r>
              <a:rPr lang="en-US" sz="2000" dirty="0" smtClean="0">
                <a:latin typeface="Arial" pitchFamily="34" charset="0"/>
                <a:cs typeface="Arial" pitchFamily="34" charset="0"/>
              </a:rPr>
              <a:t>cesarean sections and episiotomies</a:t>
            </a:r>
          </a:p>
          <a:p>
            <a:pPr marL="164592" indent="-164592" defTabSz="1244600">
              <a:lnSpc>
                <a:spcPct val="90000"/>
              </a:lnSpc>
              <a:spcBef>
                <a:spcPts val="1200"/>
              </a:spcBef>
              <a:defRPr/>
            </a:pPr>
            <a:r>
              <a:rPr lang="en-US" sz="2000" dirty="0" smtClean="0">
                <a:latin typeface="Arial" pitchFamily="34" charset="0"/>
                <a:cs typeface="Arial" pitchFamily="34" charset="0"/>
              </a:rPr>
              <a:t>Preventive care</a:t>
            </a:r>
          </a:p>
        </p:txBody>
      </p:sp>
      <p:sp>
        <p:nvSpPr>
          <p:cNvPr id="10" name="Rectangle 9"/>
          <p:cNvSpPr/>
          <p:nvPr/>
        </p:nvSpPr>
        <p:spPr bwMode="auto">
          <a:xfrm>
            <a:off x="750473" y="2740026"/>
            <a:ext cx="7670800" cy="1060450"/>
          </a:xfrm>
          <a:prstGeom prst="rect">
            <a:avLst/>
          </a:prstGeom>
        </p:spPr>
        <p:style>
          <a:lnRef idx="0">
            <a:scrgbClr r="0" g="0" b="0"/>
          </a:lnRef>
          <a:fillRef idx="0">
            <a:scrgbClr r="0" g="0" b="0"/>
          </a:fillRef>
          <a:effectRef idx="0">
            <a:scrgbClr r="0" g="0" b="0"/>
          </a:effectRef>
          <a:fontRef idx="minor">
            <a:schemeClr val="lt1">
              <a:hueOff val="0"/>
              <a:satOff val="0"/>
              <a:lumOff val="0"/>
              <a:alphaOff val="0"/>
            </a:schemeClr>
          </a:fontRef>
        </p:style>
        <p:txBody>
          <a:bodyPr lIns="106680" tIns="106680" rIns="106680" bIns="106680" spcCol="1270" anchor="ctr"/>
          <a:lstStyle/>
          <a:p>
            <a:pPr defTabSz="1244600" fontAlgn="auto">
              <a:lnSpc>
                <a:spcPct val="90000"/>
              </a:lnSpc>
              <a:spcAft>
                <a:spcPct val="35000"/>
              </a:spcAft>
              <a:defRPr/>
            </a:pPr>
            <a:endParaRPr lang="en-US" sz="2000" dirty="0">
              <a:latin typeface="Arial" pitchFamily="34" charset="0"/>
              <a:cs typeface="Arial" pitchFamily="34" charset="0"/>
            </a:endParaRPr>
          </a:p>
        </p:txBody>
      </p:sp>
      <p:pic>
        <p:nvPicPr>
          <p:cNvPr id="7" name="Picture 6" descr="shutterstock_79582264.png"/>
          <p:cNvPicPr>
            <a:picLocks noChangeAspect="1"/>
          </p:cNvPicPr>
          <p:nvPr/>
        </p:nvPicPr>
        <p:blipFill rotWithShape="1">
          <a:blip r:embed="rId3">
            <a:extLst>
              <a:ext uri="{28A0092B-C50C-407E-A947-70E740481C1C}">
                <a14:useLocalDpi xmlns:a14="http://schemas.microsoft.com/office/drawing/2010/main" val="0"/>
              </a:ext>
            </a:extLst>
          </a:blip>
          <a:srcRect t="11119" b="9804"/>
          <a:stretch/>
        </p:blipFill>
        <p:spPr>
          <a:xfrm>
            <a:off x="5091954" y="1850278"/>
            <a:ext cx="3000486" cy="2127250"/>
          </a:xfrm>
          <a:prstGeom prst="rect">
            <a:avLst/>
          </a:prstGeom>
          <a:effectLst>
            <a:outerShdw blurRad="50800" dist="38100" dir="5400000" algn="t" rotWithShape="0">
              <a:prstClr val="black">
                <a:alpha val="40000"/>
              </a:prstClr>
            </a:outerShdw>
          </a:effectLst>
        </p:spPr>
      </p:pic>
      <p:sp>
        <p:nvSpPr>
          <p:cNvPr id="8" name="Title 1"/>
          <p:cNvSpPr txBox="1">
            <a:spLocks/>
          </p:cNvSpPr>
          <p:nvPr/>
        </p:nvSpPr>
        <p:spPr>
          <a:xfrm>
            <a:off x="750474" y="308045"/>
            <a:ext cx="8088726" cy="65521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1" i="0" kern="1200">
                <a:solidFill>
                  <a:srgbClr val="0065A4"/>
                </a:solidFill>
                <a:latin typeface="Arial"/>
                <a:ea typeface="+mj-ea"/>
                <a:cs typeface="Arial"/>
              </a:defRPr>
            </a:lvl1pPr>
          </a:lstStyle>
          <a:p>
            <a:r>
              <a:rPr lang="en-US" dirty="0" smtClean="0"/>
              <a:t>Practice and Care Evidence</a:t>
            </a:r>
            <a:endParaRPr lang="en-US" dirty="0"/>
          </a:p>
        </p:txBody>
      </p:sp>
      <p:pic>
        <p:nvPicPr>
          <p:cNvPr id="2053" name="Picture 5" descr="C:\Users\mmacmillan\Pictures\Web photos\iStock Photos\iStock_000017239979La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990" y="4123627"/>
            <a:ext cx="3010450" cy="2002536"/>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640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349" y="318454"/>
            <a:ext cx="7936326" cy="655213"/>
          </a:xfrm>
        </p:spPr>
        <p:txBody>
          <a:bodyPr>
            <a:noAutofit/>
          </a:bodyPr>
          <a:lstStyle/>
          <a:p>
            <a:r>
              <a:rPr lang="en-US" dirty="0" smtClean="0"/>
              <a:t/>
            </a:r>
            <a:br>
              <a:rPr lang="en-US" dirty="0" smtClean="0"/>
            </a:br>
            <a:r>
              <a:rPr lang="en-US" dirty="0" smtClean="0"/>
              <a:t>State Progress in Removing Barriers</a:t>
            </a:r>
            <a:br>
              <a:rPr lang="en-US" dirty="0" smtClean="0"/>
            </a:b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43662" y="1049867"/>
            <a:ext cx="6662057" cy="5303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6874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Promote Nurse Leadership</a:t>
            </a:r>
            <a:endParaRPr lang="en-US" dirty="0"/>
          </a:p>
        </p:txBody>
      </p:sp>
      <p:sp>
        <p:nvSpPr>
          <p:cNvPr id="3" name="Content Placeholder 2"/>
          <p:cNvSpPr>
            <a:spLocks noGrp="1"/>
          </p:cNvSpPr>
          <p:nvPr>
            <p:ph idx="1"/>
          </p:nvPr>
        </p:nvSpPr>
        <p:spPr>
          <a:xfrm>
            <a:off x="750473" y="1106674"/>
            <a:ext cx="7933503" cy="4911914"/>
          </a:xfrm>
        </p:spPr>
        <p:txBody>
          <a:bodyPr>
            <a:normAutofit/>
          </a:bodyPr>
          <a:lstStyle/>
          <a:p>
            <a:pPr marL="0" indent="0">
              <a:buNone/>
            </a:pPr>
            <a:r>
              <a:rPr lang="en-US" sz="2000" b="1" dirty="0" smtClean="0">
                <a:solidFill>
                  <a:srgbClr val="C00000"/>
                </a:solidFill>
              </a:rPr>
              <a:t>Nurses bring a unique perspective to management and </a:t>
            </a:r>
            <a:br>
              <a:rPr lang="en-US" sz="2000" b="1" dirty="0" smtClean="0">
                <a:solidFill>
                  <a:srgbClr val="C00000"/>
                </a:solidFill>
              </a:rPr>
            </a:br>
            <a:r>
              <a:rPr lang="en-US" sz="2000" b="1" dirty="0" smtClean="0">
                <a:solidFill>
                  <a:srgbClr val="C00000"/>
                </a:solidFill>
              </a:rPr>
              <a:t>policy discussions.</a:t>
            </a:r>
          </a:p>
          <a:p>
            <a:r>
              <a:rPr lang="en-US" sz="1800" dirty="0" smtClean="0">
                <a:latin typeface="Arial" pitchFamily="34" charset="0"/>
                <a:cs typeface="Arial" pitchFamily="34" charset="0"/>
              </a:rPr>
              <a:t>Nurses are the largest segment of the health care work force</a:t>
            </a:r>
            <a:r>
              <a:rPr lang="en-US" sz="1800" dirty="0">
                <a:latin typeface="Arial" pitchFamily="34" charset="0"/>
                <a:cs typeface="Arial" pitchFamily="34" charset="0"/>
              </a:rPr>
              <a:t> </a:t>
            </a:r>
            <a:r>
              <a:rPr lang="en-US" sz="1800" dirty="0" smtClean="0">
                <a:latin typeface="Arial" pitchFamily="34" charset="0"/>
                <a:cs typeface="Arial" pitchFamily="34" charset="0"/>
              </a:rPr>
              <a:t>and </a:t>
            </a:r>
            <a:r>
              <a:rPr lang="en-US" sz="1800" dirty="0">
                <a:latin typeface="Arial" pitchFamily="34" charset="0"/>
                <a:cs typeface="Arial" pitchFamily="34" charset="0"/>
              </a:rPr>
              <a:t>spend the most time with people receiving health </a:t>
            </a:r>
            <a:r>
              <a:rPr lang="en-US" sz="1800" dirty="0" smtClean="0">
                <a:latin typeface="Arial" pitchFamily="34" charset="0"/>
                <a:cs typeface="Arial" pitchFamily="34" charset="0"/>
              </a:rPr>
              <a:t>services.</a:t>
            </a:r>
          </a:p>
          <a:p>
            <a:pPr marL="347472">
              <a:spcBef>
                <a:spcPts val="900"/>
              </a:spcBef>
              <a:defRPr/>
            </a:pPr>
            <a:r>
              <a:rPr lang="en-US" sz="1800" dirty="0" smtClean="0">
                <a:latin typeface="Arial" pitchFamily="34" charset="0"/>
                <a:cs typeface="Arial" pitchFamily="34" charset="0"/>
              </a:rPr>
              <a:t>Nurses are vital to improving quality.</a:t>
            </a:r>
          </a:p>
          <a:p>
            <a:pPr marL="347472">
              <a:spcBef>
                <a:spcPts val="900"/>
              </a:spcBef>
              <a:defRPr/>
            </a:pPr>
            <a:r>
              <a:rPr lang="en-US" sz="1800" dirty="0" smtClean="0">
                <a:latin typeface="Arial" pitchFamily="34" charset="0"/>
                <a:cs typeface="Arial" pitchFamily="34" charset="0"/>
              </a:rPr>
              <a:t>Yet </a:t>
            </a:r>
            <a:r>
              <a:rPr lang="en-US" sz="1800" dirty="0">
                <a:latin typeface="Arial" pitchFamily="34" charset="0"/>
                <a:cs typeface="Arial" pitchFamily="34" charset="0"/>
              </a:rPr>
              <a:t>nurses account for only 6</a:t>
            </a:r>
            <a:r>
              <a:rPr lang="en-US" sz="1800" dirty="0" smtClean="0">
                <a:latin typeface="Arial" pitchFamily="34" charset="0"/>
                <a:cs typeface="Arial" pitchFamily="34" charset="0"/>
              </a:rPr>
              <a:t> </a:t>
            </a:r>
            <a:r>
              <a:rPr lang="en-US" sz="1800" dirty="0">
                <a:latin typeface="Arial" pitchFamily="34" charset="0"/>
                <a:cs typeface="Arial" pitchFamily="34" charset="0"/>
              </a:rPr>
              <a:t>percent of hospital board </a:t>
            </a:r>
            <a:r>
              <a:rPr lang="en-US" sz="1800" dirty="0" smtClean="0">
                <a:latin typeface="Arial" pitchFamily="34" charset="0"/>
                <a:cs typeface="Arial" pitchFamily="34" charset="0"/>
              </a:rPr>
              <a:t>positions.</a:t>
            </a:r>
            <a:endParaRPr lang="en-US" sz="1800" dirty="0">
              <a:latin typeface="Arial" pitchFamily="34" charset="0"/>
              <a:cs typeface="Arial" pitchFamily="34" charset="0"/>
            </a:endParaRPr>
          </a:p>
          <a:p>
            <a:endParaRPr lang="en-US" sz="2000" b="1" dirty="0"/>
          </a:p>
        </p:txBody>
      </p:sp>
      <p:sp>
        <p:nvSpPr>
          <p:cNvPr id="5" name="TextBox 4"/>
          <p:cNvSpPr txBox="1"/>
          <p:nvPr/>
        </p:nvSpPr>
        <p:spPr>
          <a:xfrm>
            <a:off x="5754972" y="6143725"/>
            <a:ext cx="2931828" cy="276999"/>
          </a:xfrm>
          <a:prstGeom prst="rect">
            <a:avLst/>
          </a:prstGeom>
          <a:noFill/>
        </p:spPr>
        <p:txBody>
          <a:bodyPr wrap="none" rtlCol="0">
            <a:spAutoFit/>
          </a:bodyPr>
          <a:lstStyle/>
          <a:p>
            <a:r>
              <a:rPr lang="en-US" sz="1200" dirty="0" smtClean="0"/>
              <a:t>Source: American Hospital Association 2011</a:t>
            </a:r>
          </a:p>
        </p:txBody>
      </p:sp>
      <p:pic>
        <p:nvPicPr>
          <p:cNvPr id="6" name="Picture 5" descr="shutterstock_46389256_Cro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690" y="3311109"/>
            <a:ext cx="6935667" cy="2707479"/>
          </a:xfrm>
          <a:prstGeom prst="rect">
            <a:avLst/>
          </a:prstGeom>
        </p:spPr>
      </p:pic>
    </p:spTree>
    <p:extLst>
      <p:ext uri="{BB962C8B-B14F-4D97-AF65-F5344CB8AC3E}">
        <p14:creationId xmlns:p14="http://schemas.microsoft.com/office/powerpoint/2010/main" val="1123388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bg1"/>
                </a:solidFill>
              </a:rPr>
              <a:t>Leadership Evidence</a:t>
            </a:r>
            <a:endParaRPr lang="en-US" dirty="0">
              <a:solidFill>
                <a:schemeClr val="bg1"/>
              </a:solidFill>
            </a:endParaRPr>
          </a:p>
        </p:txBody>
      </p:sp>
      <p:sp>
        <p:nvSpPr>
          <p:cNvPr id="3" name="Content Placeholder 2"/>
          <p:cNvSpPr>
            <a:spLocks noGrp="1"/>
          </p:cNvSpPr>
          <p:nvPr>
            <p:ph idx="1"/>
          </p:nvPr>
        </p:nvSpPr>
        <p:spPr>
          <a:xfrm>
            <a:off x="750473" y="1290320"/>
            <a:ext cx="8088727" cy="4835843"/>
          </a:xfrm>
        </p:spPr>
        <p:txBody>
          <a:bodyPr>
            <a:normAutofit/>
          </a:bodyPr>
          <a:lstStyle/>
          <a:p>
            <a:pPr marL="0" indent="0" defTabSz="889000" fontAlgn="auto">
              <a:lnSpc>
                <a:spcPct val="90000"/>
              </a:lnSpc>
              <a:spcAft>
                <a:spcPct val="35000"/>
              </a:spcAft>
              <a:buNone/>
              <a:defRPr/>
            </a:pPr>
            <a:r>
              <a:rPr lang="en-US" sz="2200" b="1" dirty="0" smtClean="0">
                <a:solidFill>
                  <a:srgbClr val="C00000"/>
                </a:solidFill>
                <a:latin typeface="Arial" panose="020B0604020202020204" pitchFamily="34" charset="0"/>
                <a:cs typeface="Arial" panose="020B0604020202020204" pitchFamily="34" charset="0"/>
              </a:rPr>
              <a:t>When nurses are positioned to influence system practice and policies, it leads to improvements in quality of care, wellness, and reduced medical errors.</a:t>
            </a:r>
            <a:endParaRPr lang="en-US" sz="2200" b="1" dirty="0">
              <a:solidFill>
                <a:srgbClr val="C00000"/>
              </a:solidFill>
              <a:latin typeface="Arial" panose="020B0604020202020204" pitchFamily="34" charset="0"/>
              <a:cs typeface="Arial" panose="020B0604020202020204" pitchFamily="34" charset="0"/>
            </a:endParaRPr>
          </a:p>
        </p:txBody>
      </p:sp>
      <p:sp>
        <p:nvSpPr>
          <p:cNvPr id="7" name="TextBox 6"/>
          <p:cNvSpPr txBox="1"/>
          <p:nvPr/>
        </p:nvSpPr>
        <p:spPr>
          <a:xfrm>
            <a:off x="741081" y="3005400"/>
            <a:ext cx="3453538" cy="2222147"/>
          </a:xfrm>
          <a:prstGeom prst="rect">
            <a:avLst/>
          </a:prstGeom>
          <a:noFill/>
        </p:spPr>
        <p:txBody>
          <a:bodyPr wrap="square" rtlCol="0">
            <a:spAutoFit/>
          </a:bodyPr>
          <a:lstStyle/>
          <a:p>
            <a:pPr marL="164592" indent="-164592">
              <a:lnSpc>
                <a:spcPct val="90000"/>
              </a:lnSpc>
              <a:spcBef>
                <a:spcPts val="600"/>
              </a:spcBef>
              <a:buFont typeface="Arial"/>
              <a:buChar char="•"/>
              <a:defRPr/>
            </a:pPr>
            <a:r>
              <a:rPr lang="en-US" dirty="0" smtClean="0">
                <a:solidFill>
                  <a:srgbClr val="0065A4"/>
                </a:solidFill>
                <a:latin typeface="Arial"/>
                <a:cs typeface="Arial"/>
              </a:rPr>
              <a:t>Reduced falls </a:t>
            </a:r>
            <a:r>
              <a:rPr lang="en-US" dirty="0">
                <a:solidFill>
                  <a:srgbClr val="0065A4"/>
                </a:solidFill>
                <a:latin typeface="Arial"/>
                <a:cs typeface="Arial"/>
              </a:rPr>
              <a:t>with harm </a:t>
            </a:r>
          </a:p>
          <a:p>
            <a:pPr marL="164592" indent="-164592">
              <a:lnSpc>
                <a:spcPct val="90000"/>
              </a:lnSpc>
              <a:spcBef>
                <a:spcPts val="600"/>
              </a:spcBef>
              <a:buFont typeface="Arial"/>
              <a:buChar char="•"/>
              <a:defRPr/>
            </a:pPr>
            <a:r>
              <a:rPr lang="en-US" altLang="ja-JP" dirty="0" smtClean="0">
                <a:solidFill>
                  <a:srgbClr val="0065A4"/>
                </a:solidFill>
                <a:latin typeface="Arial"/>
                <a:cs typeface="Arial"/>
              </a:rPr>
              <a:t>Reduced “code blue” calls</a:t>
            </a:r>
          </a:p>
          <a:p>
            <a:pPr marL="164592" indent="-164592">
              <a:lnSpc>
                <a:spcPct val="90000"/>
              </a:lnSpc>
              <a:spcBef>
                <a:spcPts val="600"/>
              </a:spcBef>
              <a:buFont typeface="Arial"/>
              <a:buChar char="•"/>
              <a:defRPr/>
            </a:pPr>
            <a:r>
              <a:rPr lang="en-US" altLang="ja-JP" dirty="0" smtClean="0">
                <a:solidFill>
                  <a:srgbClr val="0065A4"/>
                </a:solidFill>
                <a:latin typeface="Arial"/>
                <a:cs typeface="Arial"/>
              </a:rPr>
              <a:t>Reduced 30-day </a:t>
            </a:r>
            <a:br>
              <a:rPr lang="en-US" altLang="ja-JP" dirty="0" smtClean="0">
                <a:solidFill>
                  <a:srgbClr val="0065A4"/>
                </a:solidFill>
                <a:latin typeface="Arial"/>
                <a:cs typeface="Arial"/>
              </a:rPr>
            </a:br>
            <a:r>
              <a:rPr lang="en-US" altLang="ja-JP" dirty="0" smtClean="0">
                <a:solidFill>
                  <a:srgbClr val="0065A4"/>
                </a:solidFill>
                <a:latin typeface="Arial"/>
                <a:cs typeface="Arial"/>
              </a:rPr>
              <a:t>re-admissions</a:t>
            </a:r>
          </a:p>
          <a:p>
            <a:pPr>
              <a:lnSpc>
                <a:spcPct val="90000"/>
              </a:lnSpc>
              <a:spcBef>
                <a:spcPts val="600"/>
              </a:spcBef>
              <a:defRPr/>
            </a:pPr>
            <a:endParaRPr lang="en-US" dirty="0">
              <a:latin typeface="Calibri" charset="0"/>
            </a:endParaRPr>
          </a:p>
          <a:p>
            <a:pPr marL="164592" indent="-164592">
              <a:lnSpc>
                <a:spcPct val="90000"/>
              </a:lnSpc>
              <a:spcBef>
                <a:spcPts val="600"/>
              </a:spcBef>
              <a:buFont typeface="Arial"/>
              <a:buChar char="•"/>
              <a:defRPr/>
            </a:pPr>
            <a:endParaRPr lang="en-US" altLang="ja-JP" dirty="0" smtClean="0">
              <a:solidFill>
                <a:srgbClr val="0065A4"/>
              </a:solidFill>
              <a:latin typeface="Arial"/>
              <a:cs typeface="Arial"/>
            </a:endParaRPr>
          </a:p>
          <a:p>
            <a:pPr marL="164592" indent="-164592">
              <a:lnSpc>
                <a:spcPct val="90000"/>
              </a:lnSpc>
              <a:spcBef>
                <a:spcPts val="600"/>
              </a:spcBef>
              <a:buFont typeface="Arial"/>
              <a:buChar char="•"/>
              <a:defRPr/>
            </a:pPr>
            <a:endParaRPr lang="en-US" altLang="ja-JP" dirty="0" smtClean="0">
              <a:solidFill>
                <a:srgbClr val="0065A4"/>
              </a:solidFill>
              <a:latin typeface="Arial"/>
              <a:cs typeface="Arial"/>
            </a:endParaRPr>
          </a:p>
        </p:txBody>
      </p:sp>
      <p:sp>
        <p:nvSpPr>
          <p:cNvPr id="8" name="Title 1"/>
          <p:cNvSpPr txBox="1">
            <a:spLocks/>
          </p:cNvSpPr>
          <p:nvPr/>
        </p:nvSpPr>
        <p:spPr>
          <a:xfrm>
            <a:off x="750474" y="308045"/>
            <a:ext cx="8088726" cy="65521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1" i="0" kern="1200">
                <a:solidFill>
                  <a:srgbClr val="0065A4"/>
                </a:solidFill>
                <a:latin typeface="Arial"/>
                <a:ea typeface="+mj-ea"/>
                <a:cs typeface="Arial"/>
              </a:defRPr>
            </a:lvl1pPr>
          </a:lstStyle>
          <a:p>
            <a:r>
              <a:rPr lang="en-US" dirty="0" smtClean="0"/>
              <a:t>Leadership Evidence</a:t>
            </a:r>
            <a:endParaRPr lang="en-US" dirty="0"/>
          </a:p>
        </p:txBody>
      </p:sp>
      <p:sp>
        <p:nvSpPr>
          <p:cNvPr id="10" name="TextBox 9"/>
          <p:cNvSpPr txBox="1"/>
          <p:nvPr/>
        </p:nvSpPr>
        <p:spPr>
          <a:xfrm>
            <a:off x="849252" y="6126163"/>
            <a:ext cx="7809971" cy="276999"/>
          </a:xfrm>
          <a:prstGeom prst="rect">
            <a:avLst/>
          </a:prstGeom>
          <a:noFill/>
        </p:spPr>
        <p:txBody>
          <a:bodyPr wrap="square" rtlCol="0">
            <a:spAutoFit/>
          </a:bodyPr>
          <a:lstStyle/>
          <a:p>
            <a:r>
              <a:rPr lang="en-US" sz="1200" dirty="0" smtClean="0"/>
              <a:t>Source: Needleman and Hassmiller 2009</a:t>
            </a:r>
          </a:p>
        </p:txBody>
      </p:sp>
      <p:pic>
        <p:nvPicPr>
          <p:cNvPr id="4099" name="Picture 3" descr="C:\Users\mmacmillan\Pictures\Web photos\iStock Photos\iStock_000014765432Large.jpg"/>
          <p:cNvPicPr>
            <a:picLocks noChangeAspect="1" noChangeArrowheads="1"/>
          </p:cNvPicPr>
          <p:nvPr/>
        </p:nvPicPr>
        <p:blipFill rotWithShape="1">
          <a:blip r:embed="rId3">
            <a:extLst>
              <a:ext uri="{28A0092B-C50C-407E-A947-70E740481C1C}">
                <a14:useLocalDpi xmlns:a14="http://schemas.microsoft.com/office/drawing/2010/main" val="0"/>
              </a:ext>
            </a:extLst>
          </a:blip>
          <a:srcRect l="-18" r="5955" b="25237"/>
          <a:stretch/>
        </p:blipFill>
        <p:spPr bwMode="auto">
          <a:xfrm>
            <a:off x="4304371" y="2502853"/>
            <a:ext cx="4237464" cy="2431708"/>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873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bg1"/>
                </a:solidFill>
              </a:rPr>
              <a:t>Leadership Progr</a:t>
            </a:r>
            <a:endParaRPr lang="en-US" dirty="0">
              <a:solidFill>
                <a:schemeClr val="bg1"/>
              </a:solidFill>
            </a:endParaRPr>
          </a:p>
        </p:txBody>
      </p:sp>
      <p:sp>
        <p:nvSpPr>
          <p:cNvPr id="8" name="Title 1"/>
          <p:cNvSpPr txBox="1">
            <a:spLocks/>
          </p:cNvSpPr>
          <p:nvPr/>
        </p:nvSpPr>
        <p:spPr>
          <a:xfrm>
            <a:off x="750474" y="308045"/>
            <a:ext cx="8088726" cy="65521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1" i="0" kern="1200">
                <a:solidFill>
                  <a:srgbClr val="0065A4"/>
                </a:solidFill>
                <a:latin typeface="Arial"/>
                <a:ea typeface="+mj-ea"/>
                <a:cs typeface="Arial"/>
              </a:defRPr>
            </a:lvl1pPr>
          </a:lstStyle>
          <a:p>
            <a:r>
              <a:rPr lang="en-US" dirty="0" smtClean="0"/>
              <a:t>Leadership Progress</a:t>
            </a:r>
            <a:endParaRPr lang="en-US" dirty="0"/>
          </a:p>
        </p:txBody>
      </p:sp>
      <p:pic>
        <p:nvPicPr>
          <p:cNvPr id="4" name="Picture 3" descr="NC.png"/>
          <p:cNvPicPr>
            <a:picLocks noChangeAspect="1"/>
          </p:cNvPicPr>
          <p:nvPr/>
        </p:nvPicPr>
        <p:blipFill rotWithShape="1">
          <a:blip r:embed="rId3">
            <a:extLst>
              <a:ext uri="{28A0092B-C50C-407E-A947-70E740481C1C}">
                <a14:useLocalDpi xmlns:a14="http://schemas.microsoft.com/office/drawing/2010/main" val="0"/>
              </a:ext>
            </a:extLst>
          </a:blip>
          <a:srcRect l="6423" t="6287" r="60685" b="66440"/>
          <a:stretch/>
        </p:blipFill>
        <p:spPr>
          <a:xfrm>
            <a:off x="1161275" y="1336924"/>
            <a:ext cx="2706858" cy="1621019"/>
          </a:xfrm>
          <a:prstGeom prst="rect">
            <a:avLst/>
          </a:prstGeom>
        </p:spPr>
      </p:pic>
      <p:pic>
        <p:nvPicPr>
          <p:cNvPr id="5" name="Picture 4" descr="VA.png"/>
          <p:cNvPicPr>
            <a:picLocks noChangeAspect="1"/>
          </p:cNvPicPr>
          <p:nvPr/>
        </p:nvPicPr>
        <p:blipFill rotWithShape="1">
          <a:blip r:embed="rId4">
            <a:extLst>
              <a:ext uri="{28A0092B-C50C-407E-A947-70E740481C1C}">
                <a14:useLocalDpi xmlns:a14="http://schemas.microsoft.com/office/drawing/2010/main" val="0"/>
              </a:ext>
            </a:extLst>
          </a:blip>
          <a:srcRect l="44391" t="14801" r="43630" b="35994"/>
          <a:stretch/>
        </p:blipFill>
        <p:spPr>
          <a:xfrm>
            <a:off x="4335985" y="1838271"/>
            <a:ext cx="985831" cy="2924520"/>
          </a:xfrm>
          <a:prstGeom prst="rect">
            <a:avLst/>
          </a:prstGeom>
        </p:spPr>
      </p:pic>
      <p:pic>
        <p:nvPicPr>
          <p:cNvPr id="6" name="Picture 5" descr="Wyoming.png"/>
          <p:cNvPicPr>
            <a:picLocks noChangeAspect="1"/>
          </p:cNvPicPr>
          <p:nvPr/>
        </p:nvPicPr>
        <p:blipFill rotWithShape="1">
          <a:blip r:embed="rId5">
            <a:extLst>
              <a:ext uri="{28A0092B-C50C-407E-A947-70E740481C1C}">
                <a14:useLocalDpi xmlns:a14="http://schemas.microsoft.com/office/drawing/2010/main" val="0"/>
              </a:ext>
            </a:extLst>
          </a:blip>
          <a:srcRect l="60431" t="8514" r="5053" b="69173"/>
          <a:stretch/>
        </p:blipFill>
        <p:spPr>
          <a:xfrm>
            <a:off x="5714477" y="1336924"/>
            <a:ext cx="2840531" cy="1326224"/>
          </a:xfrm>
          <a:prstGeom prst="rect">
            <a:avLst/>
          </a:prstGeom>
        </p:spPr>
      </p:pic>
      <p:pic>
        <p:nvPicPr>
          <p:cNvPr id="7" name="Picture 6" descr="NJ.png"/>
          <p:cNvPicPr>
            <a:picLocks noChangeAspect="1"/>
          </p:cNvPicPr>
          <p:nvPr/>
        </p:nvPicPr>
        <p:blipFill rotWithShape="1">
          <a:blip r:embed="rId6">
            <a:extLst>
              <a:ext uri="{28A0092B-C50C-407E-A947-70E740481C1C}">
                <a14:useLocalDpi xmlns:a14="http://schemas.microsoft.com/office/drawing/2010/main" val="0"/>
              </a:ext>
            </a:extLst>
          </a:blip>
          <a:srcRect l="5003" t="42075" r="57842" b="37962"/>
          <a:stretch/>
        </p:blipFill>
        <p:spPr>
          <a:xfrm>
            <a:off x="985831" y="3576270"/>
            <a:ext cx="3057747" cy="1186521"/>
          </a:xfrm>
          <a:prstGeom prst="rect">
            <a:avLst/>
          </a:prstGeom>
        </p:spPr>
      </p:pic>
      <p:pic>
        <p:nvPicPr>
          <p:cNvPr id="9" name="Picture 8" descr="CA.png"/>
          <p:cNvPicPr>
            <a:picLocks noChangeAspect="1"/>
          </p:cNvPicPr>
          <p:nvPr/>
        </p:nvPicPr>
        <p:blipFill rotWithShape="1">
          <a:blip r:embed="rId7">
            <a:extLst>
              <a:ext uri="{28A0092B-C50C-407E-A947-70E740481C1C}">
                <a14:useLocalDpi xmlns:a14="http://schemas.microsoft.com/office/drawing/2010/main" val="0"/>
              </a:ext>
            </a:extLst>
          </a:blip>
          <a:srcRect l="62258" t="37115" r="5256" b="34026"/>
          <a:stretch/>
        </p:blipFill>
        <p:spPr>
          <a:xfrm>
            <a:off x="5798022" y="3197917"/>
            <a:ext cx="2673440" cy="1715277"/>
          </a:xfrm>
          <a:prstGeom prst="rect">
            <a:avLst/>
          </a:prstGeom>
        </p:spPr>
      </p:pic>
      <p:pic>
        <p:nvPicPr>
          <p:cNvPr id="10" name="Picture 9" descr="Texas.png"/>
          <p:cNvPicPr>
            <a:picLocks noChangeAspect="1"/>
          </p:cNvPicPr>
          <p:nvPr/>
        </p:nvPicPr>
        <p:blipFill rotWithShape="1">
          <a:blip r:embed="rId8">
            <a:extLst>
              <a:ext uri="{28A0092B-C50C-407E-A947-70E740481C1C}">
                <a14:useLocalDpi xmlns:a14="http://schemas.microsoft.com/office/drawing/2010/main" val="0"/>
              </a:ext>
            </a:extLst>
          </a:blip>
          <a:srcRect l="21448" t="72441" r="20077" b="12095"/>
          <a:stretch/>
        </p:blipFill>
        <p:spPr>
          <a:xfrm>
            <a:off x="2422804" y="5222357"/>
            <a:ext cx="4812193" cy="919135"/>
          </a:xfrm>
          <a:prstGeom prst="rect">
            <a:avLst/>
          </a:prstGeom>
        </p:spPr>
      </p:pic>
    </p:spTree>
    <p:extLst>
      <p:ext uri="{BB962C8B-B14F-4D97-AF65-F5344CB8AC3E}">
        <p14:creationId xmlns:p14="http://schemas.microsoft.com/office/powerpoint/2010/main" val="1732043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Improve Workforce Diversity</a:t>
            </a:r>
            <a:endParaRPr lang="en-US" dirty="0"/>
          </a:p>
        </p:txBody>
      </p:sp>
      <p:sp>
        <p:nvSpPr>
          <p:cNvPr id="3" name="Content Placeholder 2"/>
          <p:cNvSpPr>
            <a:spLocks noGrp="1"/>
          </p:cNvSpPr>
          <p:nvPr>
            <p:ph idx="1"/>
          </p:nvPr>
        </p:nvSpPr>
        <p:spPr>
          <a:xfrm>
            <a:off x="750473" y="1249680"/>
            <a:ext cx="7933503" cy="4876483"/>
          </a:xfrm>
        </p:spPr>
        <p:txBody>
          <a:bodyPr/>
          <a:lstStyle/>
          <a:p>
            <a:pPr marL="0" indent="0">
              <a:spcBef>
                <a:spcPts val="1200"/>
              </a:spcBef>
              <a:buNone/>
              <a:defRPr/>
            </a:pPr>
            <a:r>
              <a:rPr lang="en-US" sz="2000" b="1" dirty="0">
                <a:solidFill>
                  <a:srgbClr val="C00000"/>
                </a:solidFill>
                <a:latin typeface="Arial" pitchFamily="34" charset="0"/>
                <a:cs typeface="Arial" pitchFamily="34" charset="0"/>
              </a:rPr>
              <a:t>Nurses should reflect </a:t>
            </a:r>
            <a:r>
              <a:rPr lang="en-US" sz="2000" b="1" dirty="0" smtClean="0">
                <a:solidFill>
                  <a:srgbClr val="C00000"/>
                </a:solidFill>
                <a:latin typeface="Arial" pitchFamily="34" charset="0"/>
                <a:cs typeface="Arial" pitchFamily="34" charset="0"/>
              </a:rPr>
              <a:t>the population </a:t>
            </a:r>
            <a:r>
              <a:rPr lang="en-US" sz="2000" b="1" dirty="0">
                <a:solidFill>
                  <a:srgbClr val="C00000"/>
                </a:solidFill>
                <a:latin typeface="Arial" pitchFamily="34" charset="0"/>
                <a:cs typeface="Arial" pitchFamily="34" charset="0"/>
              </a:rPr>
              <a:t>in terms of gender, </a:t>
            </a:r>
            <a:r>
              <a:rPr lang="en-US" sz="2000" b="1" dirty="0" smtClean="0">
                <a:solidFill>
                  <a:srgbClr val="C00000"/>
                </a:solidFill>
                <a:latin typeface="Arial" pitchFamily="34" charset="0"/>
                <a:cs typeface="Arial" pitchFamily="34" charset="0"/>
              </a:rPr>
              <a:t>race, </a:t>
            </a:r>
            <a:r>
              <a:rPr lang="en-US" sz="2000" b="1" dirty="0">
                <a:solidFill>
                  <a:srgbClr val="C00000"/>
                </a:solidFill>
                <a:latin typeface="Arial" pitchFamily="34" charset="0"/>
                <a:cs typeface="Arial" pitchFamily="34" charset="0"/>
              </a:rPr>
              <a:t>and </a:t>
            </a:r>
            <a:r>
              <a:rPr lang="en-US" sz="2000" b="1" dirty="0" smtClean="0">
                <a:solidFill>
                  <a:srgbClr val="C00000"/>
                </a:solidFill>
                <a:latin typeface="Arial" pitchFamily="34" charset="0"/>
                <a:cs typeface="Arial" pitchFamily="34" charset="0"/>
              </a:rPr>
              <a:t>ethnicity.</a:t>
            </a:r>
            <a:endParaRPr lang="en-US" sz="2000" dirty="0" smtClean="0">
              <a:solidFill>
                <a:srgbClr val="C00000"/>
              </a:solidFill>
              <a:latin typeface="Arial" pitchFamily="34" charset="0"/>
              <a:cs typeface="Arial" pitchFamily="34" charset="0"/>
            </a:endParaRPr>
          </a:p>
          <a:p>
            <a:pPr marL="164592" indent="-164592">
              <a:spcBef>
                <a:spcPts val="1200"/>
              </a:spcBef>
              <a:defRPr/>
            </a:pPr>
            <a:r>
              <a:rPr lang="en-US" sz="2000" dirty="0" smtClean="0">
                <a:latin typeface="Arial" pitchFamily="34" charset="0"/>
                <a:cs typeface="Arial" pitchFamily="34" charset="0"/>
              </a:rPr>
              <a:t>All </a:t>
            </a:r>
            <a:r>
              <a:rPr lang="en-US" sz="2000" dirty="0">
                <a:latin typeface="Arial" pitchFamily="34" charset="0"/>
                <a:cs typeface="Arial" pitchFamily="34" charset="0"/>
              </a:rPr>
              <a:t>nurses should provide </a:t>
            </a:r>
            <a:r>
              <a:rPr lang="en-US" sz="2000" dirty="0" smtClean="0">
                <a:latin typeface="Arial" pitchFamily="34" charset="0"/>
                <a:cs typeface="Arial" pitchFamily="34" charset="0"/>
              </a:rPr>
              <a:t>culturally </a:t>
            </a:r>
            <a:r>
              <a:rPr lang="en-US" sz="2000" dirty="0">
                <a:latin typeface="Arial" pitchFamily="34" charset="0"/>
                <a:cs typeface="Arial" pitchFamily="34" charset="0"/>
              </a:rPr>
              <a:t>competent </a:t>
            </a:r>
            <a:r>
              <a:rPr lang="en-US" sz="2000" dirty="0" smtClean="0">
                <a:latin typeface="Arial" pitchFamily="34" charset="0"/>
                <a:cs typeface="Arial" pitchFamily="34" charset="0"/>
              </a:rPr>
              <a:t>services and care.</a:t>
            </a:r>
          </a:p>
          <a:p>
            <a:pPr marL="164592" indent="-164592">
              <a:spcBef>
                <a:spcPts val="1200"/>
              </a:spcBef>
              <a:defRPr/>
            </a:pPr>
            <a:r>
              <a:rPr lang="en-US" sz="2000" dirty="0" smtClean="0">
                <a:latin typeface="Arial" pitchFamily="34" charset="0"/>
                <a:cs typeface="Arial" pitchFamily="34" charset="0"/>
              </a:rPr>
              <a:t>Greater workforce diversity may help to reduce health disparities and improve health outcomes in diverse communities.</a:t>
            </a:r>
            <a:endParaRPr lang="en-US" sz="2000" dirty="0">
              <a:latin typeface="Arial" pitchFamily="34" charset="0"/>
              <a:cs typeface="Arial" pitchFamily="34" charset="0"/>
            </a:endParaRPr>
          </a:p>
          <a:p>
            <a:pPr marL="164592" indent="-164592" fontAlgn="auto">
              <a:spcBef>
                <a:spcPts val="0"/>
              </a:spcBef>
              <a:spcAft>
                <a:spcPts val="0"/>
              </a:spcAft>
              <a:buNone/>
              <a:defRPr/>
            </a:pPr>
            <a:endParaRPr lang="en-US" dirty="0">
              <a:latin typeface="Arial" pitchFamily="34" charset="0"/>
              <a:cs typeface="Arial"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5798" y="3643222"/>
            <a:ext cx="3704683" cy="2468880"/>
          </a:xfrm>
          <a:prstGeom prst="rect">
            <a:avLst/>
          </a:prstGeom>
          <a:effectLst>
            <a:outerShdw blurRad="50800" dist="38100" dir="5400000" algn="t" rotWithShape="0">
              <a:prstClr val="black">
                <a:alpha val="40000"/>
              </a:prstClr>
            </a:outerShdw>
          </a:effectLst>
        </p:spPr>
      </p:pic>
      <p:pic>
        <p:nvPicPr>
          <p:cNvPr id="1026" name="Picture 2" descr="C:\Users\mmacmillan\Pictures\Web photos\iStock Photos\HomeHealthNurse-BloodPressu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212" y="3643222"/>
            <a:ext cx="3702659" cy="24688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2353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ack.png"/>
          <p:cNvPicPr>
            <a:picLocks noChangeAspect="1"/>
          </p:cNvPicPr>
          <p:nvPr/>
        </p:nvPicPr>
        <p:blipFill rotWithShape="1">
          <a:blip r:embed="rId3">
            <a:extLst>
              <a:ext uri="{28A0092B-C50C-407E-A947-70E740481C1C}">
                <a14:useLocalDpi xmlns:a14="http://schemas.microsoft.com/office/drawing/2010/main" val="0"/>
              </a:ext>
            </a:extLst>
          </a:blip>
          <a:srcRect l="32461" t="30785" r="34465" b="51848"/>
          <a:stretch/>
        </p:blipFill>
        <p:spPr>
          <a:xfrm>
            <a:off x="3107875" y="2439886"/>
            <a:ext cx="2673440" cy="1052827"/>
          </a:xfrm>
          <a:prstGeom prst="rect">
            <a:avLst/>
          </a:prstGeom>
        </p:spPr>
      </p:pic>
      <p:pic>
        <p:nvPicPr>
          <p:cNvPr id="9" name="Picture 8" descr="Millions.png"/>
          <p:cNvPicPr>
            <a:picLocks noChangeAspect="1"/>
          </p:cNvPicPr>
          <p:nvPr/>
        </p:nvPicPr>
        <p:blipFill rotWithShape="1">
          <a:blip r:embed="rId4">
            <a:extLst>
              <a:ext uri="{28A0092B-C50C-407E-A947-70E740481C1C}">
                <a14:useLocalDpi xmlns:a14="http://schemas.microsoft.com/office/drawing/2010/main" val="0"/>
              </a:ext>
            </a:extLst>
          </a:blip>
          <a:srcRect l="41549" t="10386" r="14629" b="43579"/>
          <a:stretch/>
        </p:blipFill>
        <p:spPr>
          <a:xfrm>
            <a:off x="3859779" y="1224341"/>
            <a:ext cx="3542309" cy="2790828"/>
          </a:xfrm>
          <a:prstGeom prst="rect">
            <a:avLst/>
          </a:prstGeom>
        </p:spPr>
      </p:pic>
      <p:pic>
        <p:nvPicPr>
          <p:cNvPr id="6" name="Picture 5" descr="HealthCareSystemWhole.png"/>
          <p:cNvPicPr>
            <a:picLocks noChangeAspect="1"/>
          </p:cNvPicPr>
          <p:nvPr/>
        </p:nvPicPr>
        <p:blipFill rotWithShape="1">
          <a:blip r:embed="rId5">
            <a:extLst>
              <a:ext uri="{28A0092B-C50C-407E-A947-70E740481C1C}">
                <a14:useLocalDpi xmlns:a14="http://schemas.microsoft.com/office/drawing/2010/main" val="0"/>
              </a:ext>
            </a:extLst>
          </a:blip>
          <a:srcRect t="72607" b="14162"/>
          <a:stretch/>
        </p:blipFill>
        <p:spPr>
          <a:xfrm>
            <a:off x="484005" y="4812926"/>
            <a:ext cx="8083295" cy="802155"/>
          </a:xfrm>
          <a:prstGeom prst="rect">
            <a:avLst/>
          </a:prstGeom>
        </p:spPr>
      </p:pic>
      <p:pic>
        <p:nvPicPr>
          <p:cNvPr id="8" name="Picture 7" descr="PrimaryCare.png"/>
          <p:cNvPicPr>
            <a:picLocks noChangeAspect="1"/>
          </p:cNvPicPr>
          <p:nvPr/>
        </p:nvPicPr>
        <p:blipFill rotWithShape="1">
          <a:blip r:embed="rId6">
            <a:extLst>
              <a:ext uri="{28A0092B-C50C-407E-A947-70E740481C1C}">
                <a14:useLocalDpi xmlns:a14="http://schemas.microsoft.com/office/drawing/2010/main" val="0"/>
              </a:ext>
            </a:extLst>
          </a:blip>
          <a:srcRect l="17363" t="32086" r="36334" b="30425"/>
          <a:stretch/>
        </p:blipFill>
        <p:spPr>
          <a:xfrm>
            <a:off x="1553937" y="2439886"/>
            <a:ext cx="3742816" cy="2272770"/>
          </a:xfrm>
          <a:prstGeom prst="rect">
            <a:avLst/>
          </a:prstGeom>
        </p:spPr>
      </p:pic>
      <p:pic>
        <p:nvPicPr>
          <p:cNvPr id="7" name="Picture 6" descr="HighCost.png"/>
          <p:cNvPicPr>
            <a:picLocks noChangeAspect="1"/>
          </p:cNvPicPr>
          <p:nvPr/>
        </p:nvPicPr>
        <p:blipFill rotWithShape="1">
          <a:blip r:embed="rId7">
            <a:extLst>
              <a:ext uri="{28A0092B-C50C-407E-A947-70E740481C1C}">
                <a14:useLocalDpi xmlns:a14="http://schemas.microsoft.com/office/drawing/2010/main" val="0"/>
              </a:ext>
            </a:extLst>
          </a:blip>
          <a:srcRect l="41762" t="45318" r="16688" b="19674"/>
          <a:stretch/>
        </p:blipFill>
        <p:spPr>
          <a:xfrm>
            <a:off x="3859779" y="3242040"/>
            <a:ext cx="3358509" cy="2122366"/>
          </a:xfrm>
          <a:prstGeom prst="rect">
            <a:avLst/>
          </a:prstGeom>
        </p:spPr>
      </p:pic>
      <p:sp>
        <p:nvSpPr>
          <p:cNvPr id="2" name="Title 1"/>
          <p:cNvSpPr>
            <a:spLocks noGrp="1"/>
          </p:cNvSpPr>
          <p:nvPr>
            <p:ph type="title"/>
          </p:nvPr>
        </p:nvSpPr>
        <p:spPr>
          <a:xfrm>
            <a:off x="750474" y="351878"/>
            <a:ext cx="7936326" cy="655213"/>
          </a:xfrm>
        </p:spPr>
        <p:txBody>
          <a:bodyPr/>
          <a:lstStyle/>
          <a:p>
            <a:r>
              <a:rPr lang="en-US" dirty="0" smtClean="0"/>
              <a:t>Health System Challenges</a:t>
            </a:r>
            <a:endParaRPr lang="en-US" dirty="0"/>
          </a:p>
        </p:txBody>
      </p:sp>
      <p:pic>
        <p:nvPicPr>
          <p:cNvPr id="11" name="Picture 10" descr="Aging.png"/>
          <p:cNvPicPr>
            <a:picLocks noChangeAspect="1"/>
          </p:cNvPicPr>
          <p:nvPr/>
        </p:nvPicPr>
        <p:blipFill rotWithShape="1">
          <a:blip r:embed="rId8">
            <a:extLst>
              <a:ext uri="{28A0092B-C50C-407E-A947-70E740481C1C}">
                <a14:useLocalDpi xmlns:a14="http://schemas.microsoft.com/office/drawing/2010/main" val="0"/>
              </a:ext>
            </a:extLst>
          </a:blip>
          <a:srcRect l="27913" t="6876" r="37773" b="60669"/>
          <a:stretch/>
        </p:blipFill>
        <p:spPr>
          <a:xfrm>
            <a:off x="2523059" y="1090651"/>
            <a:ext cx="2773694" cy="1967564"/>
          </a:xfrm>
          <a:prstGeom prst="rect">
            <a:avLst/>
          </a:prstGeom>
        </p:spPr>
      </p:pic>
      <p:pic>
        <p:nvPicPr>
          <p:cNvPr id="12" name="Picture 11" descr="HealthCareSystemBroken.png"/>
          <p:cNvPicPr>
            <a:picLocks noChangeAspect="1"/>
          </p:cNvPicPr>
          <p:nvPr/>
        </p:nvPicPr>
        <p:blipFill rotWithShape="1">
          <a:blip r:embed="rId9">
            <a:extLst>
              <a:ext uri="{28A0092B-C50C-407E-A947-70E740481C1C}">
                <a14:useLocalDpi xmlns:a14="http://schemas.microsoft.com/office/drawing/2010/main" val="0"/>
              </a:ext>
            </a:extLst>
          </a:blip>
          <a:srcRect t="64067" b="8540"/>
          <a:stretch/>
        </p:blipFill>
        <p:spPr>
          <a:xfrm>
            <a:off x="484005" y="4417073"/>
            <a:ext cx="8083296" cy="1660703"/>
          </a:xfrm>
          <a:prstGeom prst="rect">
            <a:avLst/>
          </a:prstGeom>
        </p:spPr>
      </p:pic>
    </p:spTree>
    <p:extLst>
      <p:ext uri="{BB962C8B-B14F-4D97-AF65-F5344CB8AC3E}">
        <p14:creationId xmlns:p14="http://schemas.microsoft.com/office/powerpoint/2010/main" val="145407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2500"/>
                            </p:stCondLst>
                            <p:childTnLst>
                              <p:par>
                                <p:cTn id="25" presetID="10" presetClass="exit" presetSubtype="0" fill="hold" nodeType="after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a:t>
            </a:r>
            <a:endParaRPr lang="en-US" dirty="0">
              <a:solidFill>
                <a:schemeClr val="bg1"/>
              </a:solidFill>
            </a:endParaRPr>
          </a:p>
        </p:txBody>
      </p:sp>
      <p:sp>
        <p:nvSpPr>
          <p:cNvPr id="8" name="Title 1"/>
          <p:cNvSpPr txBox="1">
            <a:spLocks/>
          </p:cNvSpPr>
          <p:nvPr/>
        </p:nvSpPr>
        <p:spPr>
          <a:xfrm>
            <a:off x="554532" y="308045"/>
            <a:ext cx="8088726" cy="65521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1" i="0" kern="1200">
                <a:solidFill>
                  <a:srgbClr val="0065A4"/>
                </a:solidFill>
                <a:latin typeface="Arial"/>
                <a:ea typeface="+mj-ea"/>
                <a:cs typeface="Arial"/>
              </a:defRPr>
            </a:lvl1pPr>
          </a:lstStyle>
          <a:p>
            <a:r>
              <a:rPr lang="en-US" dirty="0" smtClean="0"/>
              <a:t>Diversity Progress</a:t>
            </a:r>
            <a:endParaRPr lang="en-US" dirty="0"/>
          </a:p>
        </p:txBody>
      </p:sp>
      <p:pic>
        <p:nvPicPr>
          <p:cNvPr id="5" name="Picture 4" descr="AAM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1048" y="1312792"/>
            <a:ext cx="2743200" cy="1285875"/>
          </a:xfrm>
          <a:prstGeom prst="rect">
            <a:avLst/>
          </a:prstGeom>
        </p:spPr>
      </p:pic>
      <p:pic>
        <p:nvPicPr>
          <p:cNvPr id="6" name="Picture 5" descr="NAHN_logo_RG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6732" y="2901352"/>
            <a:ext cx="1832060" cy="1577929"/>
          </a:xfrm>
          <a:prstGeom prst="rect">
            <a:avLst/>
          </a:prstGeom>
        </p:spPr>
      </p:pic>
      <p:pic>
        <p:nvPicPr>
          <p:cNvPr id="7" name="Picture 6" descr="NANAINA.PNG"/>
          <p:cNvPicPr>
            <a:picLocks noChangeAspect="1"/>
          </p:cNvPicPr>
          <p:nvPr/>
        </p:nvPicPr>
        <p:blipFill rotWithShape="1">
          <a:blip r:embed="rId5">
            <a:extLst>
              <a:ext uri="{28A0092B-C50C-407E-A947-70E740481C1C}">
                <a14:useLocalDpi xmlns:a14="http://schemas.microsoft.com/office/drawing/2010/main" val="0"/>
              </a:ext>
            </a:extLst>
          </a:blip>
          <a:srcRect r="20273"/>
          <a:stretch/>
        </p:blipFill>
        <p:spPr>
          <a:xfrm>
            <a:off x="1309544" y="4787696"/>
            <a:ext cx="3719849" cy="1267415"/>
          </a:xfrm>
          <a:prstGeom prst="rect">
            <a:avLst/>
          </a:prstGeom>
        </p:spPr>
      </p:pic>
      <p:pic>
        <p:nvPicPr>
          <p:cNvPr id="9" name="Picture 8" descr="NBN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3409" y="1484780"/>
            <a:ext cx="3619500" cy="1016000"/>
          </a:xfrm>
          <a:prstGeom prst="rect">
            <a:avLst/>
          </a:prstGeom>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83065" y="4778455"/>
            <a:ext cx="1500187" cy="132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susan lala\AppData\Local\Microsoft\Windows\Temporary Internet Files\Content.IE5\OAFXMMTI\National Coalition of Ethnic Minority Nurse Associatio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70051" y="2758728"/>
            <a:ext cx="2057687" cy="186317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10868" y="2758728"/>
            <a:ext cx="1908605" cy="1720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9472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P</a:t>
            </a:r>
            <a:endParaRPr lang="en-US" dirty="0">
              <a:solidFill>
                <a:schemeClr val="bg1"/>
              </a:solidFill>
            </a:endParaRPr>
          </a:p>
        </p:txBody>
      </p:sp>
      <p:sp>
        <p:nvSpPr>
          <p:cNvPr id="8" name="Title 1"/>
          <p:cNvSpPr txBox="1">
            <a:spLocks/>
          </p:cNvSpPr>
          <p:nvPr/>
        </p:nvSpPr>
        <p:spPr>
          <a:xfrm>
            <a:off x="554532" y="308045"/>
            <a:ext cx="8088726" cy="655213"/>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2400" b="1" i="0" kern="1200">
                <a:solidFill>
                  <a:srgbClr val="0065A4"/>
                </a:solidFill>
                <a:latin typeface="Arial"/>
                <a:ea typeface="+mj-ea"/>
                <a:cs typeface="Arial"/>
              </a:defRPr>
            </a:lvl1pPr>
          </a:lstStyle>
          <a:p>
            <a:r>
              <a:rPr lang="en-US" dirty="0" smtClean="0"/>
              <a:t>Action Coalition Diversity Efforts</a:t>
            </a:r>
            <a:endParaRPr lang="en-US" dirty="0"/>
          </a:p>
        </p:txBody>
      </p:sp>
      <p:sp>
        <p:nvSpPr>
          <p:cNvPr id="5" name="Content Placeholder 2"/>
          <p:cNvSpPr>
            <a:spLocks noGrp="1"/>
          </p:cNvSpPr>
          <p:nvPr>
            <p:ph idx="1"/>
          </p:nvPr>
        </p:nvSpPr>
        <p:spPr>
          <a:xfrm>
            <a:off x="750473" y="1249680"/>
            <a:ext cx="4229151" cy="4876483"/>
          </a:xfrm>
        </p:spPr>
        <p:txBody>
          <a:bodyPr/>
          <a:lstStyle/>
          <a:p>
            <a:pPr marL="0" indent="0">
              <a:spcBef>
                <a:spcPts val="1200"/>
              </a:spcBef>
              <a:buNone/>
              <a:defRPr/>
            </a:pPr>
            <a:r>
              <a:rPr lang="en-US" sz="2000" b="1" dirty="0" smtClean="0">
                <a:solidFill>
                  <a:srgbClr val="C00000"/>
                </a:solidFill>
                <a:latin typeface="Arial" pitchFamily="34" charset="0"/>
                <a:cs typeface="Arial" pitchFamily="34" charset="0"/>
              </a:rPr>
              <a:t>A majority of Action Coalitions already have or plan to: </a:t>
            </a:r>
            <a:endParaRPr lang="en-US" sz="2000" dirty="0" smtClean="0">
              <a:solidFill>
                <a:srgbClr val="C00000"/>
              </a:solidFill>
              <a:latin typeface="Arial" pitchFamily="34" charset="0"/>
              <a:cs typeface="Arial" pitchFamily="34" charset="0"/>
            </a:endParaRPr>
          </a:p>
          <a:p>
            <a:pPr>
              <a:spcBef>
                <a:spcPts val="1200"/>
              </a:spcBef>
              <a:defRPr/>
            </a:pPr>
            <a:r>
              <a:rPr lang="en-US" sz="2000" dirty="0" smtClean="0">
                <a:latin typeface="Arial" pitchFamily="34" charset="0"/>
                <a:cs typeface="Arial" pitchFamily="34" charset="0"/>
              </a:rPr>
              <a:t>Partner </a:t>
            </a:r>
            <a:r>
              <a:rPr lang="en-US" sz="2000" dirty="0">
                <a:latin typeface="Arial" pitchFamily="34" charset="0"/>
                <a:cs typeface="Arial" pitchFamily="34" charset="0"/>
              </a:rPr>
              <a:t>with minority nursing </a:t>
            </a:r>
            <a:r>
              <a:rPr lang="en-US" sz="2000" dirty="0" smtClean="0">
                <a:latin typeface="Arial" pitchFamily="34" charset="0"/>
                <a:cs typeface="Arial" pitchFamily="34" charset="0"/>
              </a:rPr>
              <a:t>organizations.</a:t>
            </a:r>
            <a:endParaRPr lang="en-US" sz="2000" dirty="0">
              <a:latin typeface="Arial" pitchFamily="34" charset="0"/>
              <a:cs typeface="Arial" pitchFamily="34" charset="0"/>
            </a:endParaRPr>
          </a:p>
          <a:p>
            <a:pPr>
              <a:spcBef>
                <a:spcPts val="1200"/>
              </a:spcBef>
              <a:defRPr/>
            </a:pPr>
            <a:r>
              <a:rPr lang="en-US" sz="2000" dirty="0" smtClean="0">
                <a:latin typeface="Arial" pitchFamily="34" charset="0"/>
                <a:cs typeface="Arial" pitchFamily="34" charset="0"/>
              </a:rPr>
              <a:t>Create </a:t>
            </a:r>
            <a:r>
              <a:rPr lang="en-US" sz="2000" dirty="0">
                <a:latin typeface="Arial" pitchFamily="34" charset="0"/>
                <a:cs typeface="Arial" pitchFamily="34" charset="0"/>
              </a:rPr>
              <a:t>a diversity </a:t>
            </a:r>
            <a:r>
              <a:rPr lang="en-US" sz="2000" dirty="0" smtClean="0">
                <a:latin typeface="Arial" pitchFamily="34" charset="0"/>
                <a:cs typeface="Arial" pitchFamily="34" charset="0"/>
              </a:rPr>
              <a:t>manual of best </a:t>
            </a:r>
            <a:r>
              <a:rPr lang="en-US" sz="2000" dirty="0">
                <a:latin typeface="Arial" pitchFamily="34" charset="0"/>
                <a:cs typeface="Arial" pitchFamily="34" charset="0"/>
              </a:rPr>
              <a:t>or promising </a:t>
            </a:r>
            <a:r>
              <a:rPr lang="en-US" sz="2000" dirty="0" smtClean="0">
                <a:latin typeface="Arial" pitchFamily="34" charset="0"/>
                <a:cs typeface="Arial" pitchFamily="34" charset="0"/>
              </a:rPr>
              <a:t>practices.</a:t>
            </a:r>
            <a:endParaRPr lang="en-US" sz="2000" dirty="0">
              <a:latin typeface="Arial" pitchFamily="34" charset="0"/>
              <a:cs typeface="Arial" pitchFamily="34" charset="0"/>
            </a:endParaRPr>
          </a:p>
          <a:p>
            <a:pPr>
              <a:spcBef>
                <a:spcPts val="1200"/>
              </a:spcBef>
              <a:defRPr/>
            </a:pPr>
            <a:r>
              <a:rPr lang="en-US" sz="2000" dirty="0" smtClean="0">
                <a:latin typeface="Arial" pitchFamily="34" charset="0"/>
                <a:cs typeface="Arial" pitchFamily="34" charset="0"/>
              </a:rPr>
              <a:t>Develop </a:t>
            </a:r>
            <a:r>
              <a:rPr lang="en-US" sz="2000" dirty="0">
                <a:latin typeface="Arial" pitchFamily="34" charset="0"/>
                <a:cs typeface="Arial" pitchFamily="34" charset="0"/>
              </a:rPr>
              <a:t>a toolkit for </a:t>
            </a:r>
            <a:r>
              <a:rPr lang="en-US" sz="2000" dirty="0" smtClean="0">
                <a:latin typeface="Arial" pitchFamily="34" charset="0"/>
                <a:cs typeface="Arial" pitchFamily="34" charset="0"/>
              </a:rPr>
              <a:t>ethnic minority </a:t>
            </a:r>
            <a:r>
              <a:rPr lang="en-US" sz="2000" dirty="0">
                <a:latin typeface="Arial" pitchFamily="34" charset="0"/>
                <a:cs typeface="Arial" pitchFamily="34" charset="0"/>
              </a:rPr>
              <a:t>recruitment of faculty and </a:t>
            </a:r>
            <a:r>
              <a:rPr lang="en-US" sz="2000" dirty="0" smtClean="0">
                <a:latin typeface="Arial" pitchFamily="34" charset="0"/>
                <a:cs typeface="Arial" pitchFamily="34" charset="0"/>
              </a:rPr>
              <a:t>students. </a:t>
            </a:r>
            <a:endParaRPr lang="en-US" sz="2000" dirty="0">
              <a:latin typeface="Arial" pitchFamily="34" charset="0"/>
              <a:cs typeface="Arial" pitchFamily="34" charset="0"/>
            </a:endParaRPr>
          </a:p>
          <a:p>
            <a:pPr>
              <a:spcBef>
                <a:spcPts val="1200"/>
              </a:spcBef>
              <a:defRPr/>
            </a:pPr>
            <a:endParaRPr lang="en-US" sz="2000" dirty="0" smtClean="0">
              <a:latin typeface="Arial" pitchFamily="34" charset="0"/>
              <a:cs typeface="Arial" pitchFamily="34" charset="0"/>
            </a:endParaRPr>
          </a:p>
          <a:p>
            <a:pPr marL="0" indent="0" fontAlgn="auto">
              <a:spcBef>
                <a:spcPts val="0"/>
              </a:spcBef>
              <a:spcAft>
                <a:spcPts val="0"/>
              </a:spcAft>
              <a:buNone/>
              <a:defRPr/>
            </a:pPr>
            <a:endParaRPr lang="en-US" dirty="0">
              <a:latin typeface="Arial" pitchFamily="34" charset="0"/>
              <a:cs typeface="Arial" pitchFamily="34" charset="0"/>
            </a:endParaRPr>
          </a:p>
        </p:txBody>
      </p:sp>
      <p:pic>
        <p:nvPicPr>
          <p:cNvPr id="1026" name="Picture 2" descr="H:\Process for Updating Documents\WI Diversity Infographic_FINAL 0628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9624" y="1161545"/>
            <a:ext cx="3053446" cy="5029200"/>
          </a:xfrm>
          <a:prstGeom prst="rect">
            <a:avLst/>
          </a:prstGeom>
          <a:noFill/>
          <a:ln>
            <a:solidFill>
              <a:schemeClr val="tx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4068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Interprofessional Collaboration</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374" y="1149189"/>
            <a:ext cx="4904477" cy="4904477"/>
          </a:xfrm>
          <a:prstGeom prst="rect">
            <a:avLst/>
          </a:prstGeom>
        </p:spPr>
      </p:pic>
    </p:spTree>
    <p:extLst>
      <p:ext uri="{BB962C8B-B14F-4D97-AF65-F5344CB8AC3E}">
        <p14:creationId xmlns:p14="http://schemas.microsoft.com/office/powerpoint/2010/main" val="3325412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New Collaborations</a:t>
            </a:r>
            <a:endParaRPr lang="en-US" dirty="0"/>
          </a:p>
        </p:txBody>
      </p:sp>
      <p:pic>
        <p:nvPicPr>
          <p:cNvPr id="3" name="Picture 2" descr="Interpro_Colorado.png"/>
          <p:cNvPicPr>
            <a:picLocks noChangeAspect="1"/>
          </p:cNvPicPr>
          <p:nvPr/>
        </p:nvPicPr>
        <p:blipFill rotWithShape="1">
          <a:blip r:embed="rId3">
            <a:extLst>
              <a:ext uri="{28A0092B-C50C-407E-A947-70E740481C1C}">
                <a14:useLocalDpi xmlns:a14="http://schemas.microsoft.com/office/drawing/2010/main" val="0"/>
              </a:ext>
            </a:extLst>
          </a:blip>
          <a:srcRect l="3594" t="4276" r="55882" b="57176"/>
          <a:stretch/>
        </p:blipFill>
        <p:spPr>
          <a:xfrm>
            <a:off x="896471" y="1329765"/>
            <a:ext cx="3705411" cy="2226236"/>
          </a:xfrm>
          <a:prstGeom prst="rect">
            <a:avLst/>
          </a:prstGeom>
        </p:spPr>
      </p:pic>
      <p:pic>
        <p:nvPicPr>
          <p:cNvPr id="4" name="Picture 3" descr="Hawaii.png"/>
          <p:cNvPicPr>
            <a:picLocks noChangeAspect="1"/>
          </p:cNvPicPr>
          <p:nvPr/>
        </p:nvPicPr>
        <p:blipFill rotWithShape="1">
          <a:blip r:embed="rId4">
            <a:extLst>
              <a:ext uri="{28A0092B-C50C-407E-A947-70E740481C1C}">
                <a14:useLocalDpi xmlns:a14="http://schemas.microsoft.com/office/drawing/2010/main" val="0"/>
              </a:ext>
            </a:extLst>
          </a:blip>
          <a:srcRect l="59641" t="8753" r="5326" b="55286"/>
          <a:stretch/>
        </p:blipFill>
        <p:spPr>
          <a:xfrm>
            <a:off x="5150223" y="1479176"/>
            <a:ext cx="3203388" cy="2076826"/>
          </a:xfrm>
          <a:prstGeom prst="rect">
            <a:avLst/>
          </a:prstGeom>
        </p:spPr>
      </p:pic>
      <p:pic>
        <p:nvPicPr>
          <p:cNvPr id="6" name="Picture 5" descr="Minnesota.png"/>
          <p:cNvPicPr>
            <a:picLocks noChangeAspect="1"/>
          </p:cNvPicPr>
          <p:nvPr/>
        </p:nvPicPr>
        <p:blipFill rotWithShape="1">
          <a:blip r:embed="rId5">
            <a:extLst>
              <a:ext uri="{28A0092B-C50C-407E-A947-70E740481C1C}">
                <a14:useLocalDpi xmlns:a14="http://schemas.microsoft.com/office/drawing/2010/main" val="0"/>
              </a:ext>
            </a:extLst>
          </a:blip>
          <a:srcRect l="55719" t="57771" r="1960" b="7302"/>
          <a:stretch/>
        </p:blipFill>
        <p:spPr>
          <a:xfrm>
            <a:off x="4817034" y="3854824"/>
            <a:ext cx="3869766" cy="2017060"/>
          </a:xfrm>
          <a:prstGeom prst="rect">
            <a:avLst/>
          </a:prstGeom>
        </p:spPr>
      </p:pic>
      <p:pic>
        <p:nvPicPr>
          <p:cNvPr id="7" name="Picture 6" descr="Virginia.png"/>
          <p:cNvPicPr>
            <a:picLocks noChangeAspect="1"/>
          </p:cNvPicPr>
          <p:nvPr/>
        </p:nvPicPr>
        <p:blipFill rotWithShape="1">
          <a:blip r:embed="rId6">
            <a:extLst>
              <a:ext uri="{28A0092B-C50C-407E-A947-70E740481C1C}">
                <a14:useLocalDpi xmlns:a14="http://schemas.microsoft.com/office/drawing/2010/main" val="0"/>
              </a:ext>
            </a:extLst>
          </a:blip>
          <a:srcRect l="3067" t="55184" r="63436" b="2129"/>
          <a:stretch/>
        </p:blipFill>
        <p:spPr>
          <a:xfrm>
            <a:off x="1030941" y="3720353"/>
            <a:ext cx="3062942" cy="2465294"/>
          </a:xfrm>
          <a:prstGeom prst="rect">
            <a:avLst/>
          </a:prstGeom>
        </p:spPr>
      </p:pic>
    </p:spTree>
    <p:extLst>
      <p:ext uri="{BB962C8B-B14F-4D97-AF65-F5344CB8AC3E}">
        <p14:creationId xmlns:p14="http://schemas.microsoft.com/office/powerpoint/2010/main" val="2601772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 Need Your Support</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4228" y="2022948"/>
            <a:ext cx="7471469" cy="3378139"/>
          </a:xfrm>
          <a:prstGeom prst="rect">
            <a:avLst/>
          </a:prstGeom>
        </p:spPr>
      </p:pic>
    </p:spTree>
    <p:extLst>
      <p:ext uri="{BB962C8B-B14F-4D97-AF65-F5344CB8AC3E}">
        <p14:creationId xmlns:p14="http://schemas.microsoft.com/office/powerpoint/2010/main" val="2412361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14516" y="5181599"/>
            <a:ext cx="8123973" cy="1209097"/>
          </a:xfrm>
          <a:prstGeom prst="rect">
            <a:avLst/>
          </a:prstGeom>
          <a:solidFill>
            <a:srgbClr val="0065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Content Placeholder 2"/>
          <p:cNvSpPr txBox="1">
            <a:spLocks/>
          </p:cNvSpPr>
          <p:nvPr/>
        </p:nvSpPr>
        <p:spPr>
          <a:xfrm>
            <a:off x="944336" y="5740557"/>
            <a:ext cx="8203026" cy="65883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kern="1200">
                <a:solidFill>
                  <a:srgbClr val="0065A4"/>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rgbClr val="0065A4"/>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rgbClr val="0065A4"/>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0065A4"/>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rgbClr val="0065A4"/>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defRPr/>
            </a:pPr>
            <a:r>
              <a:rPr lang="en-US" sz="1600" dirty="0" smtClean="0">
                <a:solidFill>
                  <a:srgbClr val="FFFFFF"/>
                </a:solidFill>
              </a:rPr>
              <a:t>http://facebook.com/campaignforaction		 www.twitter.com/campaign4action</a:t>
            </a:r>
            <a:endParaRPr lang="en-US" sz="1600" dirty="0">
              <a:solidFill>
                <a:srgbClr val="FFFFFF"/>
              </a:solidFill>
            </a:endParaRPr>
          </a:p>
          <a:p>
            <a:pPr marL="0" indent="0">
              <a:spcBef>
                <a:spcPts val="0"/>
              </a:spcBef>
              <a:buNone/>
              <a:defRPr/>
            </a:pPr>
            <a:endParaRPr lang="en-US" sz="1600" dirty="0" smtClean="0"/>
          </a:p>
          <a:p>
            <a:pPr marL="0" indent="0">
              <a:lnSpc>
                <a:spcPct val="60000"/>
              </a:lnSpc>
              <a:buNone/>
              <a:defRPr/>
            </a:pPr>
            <a:endParaRPr lang="en-US" dirty="0" smtClean="0"/>
          </a:p>
          <a:p>
            <a:endParaRPr lang="en-US" dirty="0"/>
          </a:p>
        </p:txBody>
      </p:sp>
      <p:sp>
        <p:nvSpPr>
          <p:cNvPr id="2" name="Title 1"/>
          <p:cNvSpPr>
            <a:spLocks noGrp="1"/>
          </p:cNvSpPr>
          <p:nvPr>
            <p:ph type="title"/>
          </p:nvPr>
        </p:nvSpPr>
        <p:spPr/>
        <p:txBody>
          <a:bodyPr>
            <a:normAutofit/>
          </a:bodyPr>
          <a:lstStyle/>
          <a:p>
            <a:r>
              <a:rPr lang="en-US" dirty="0" smtClean="0"/>
              <a:t>Help Shape the Future of Health Care</a:t>
            </a:r>
            <a:endParaRPr lang="en-US" dirty="0"/>
          </a:p>
        </p:txBody>
      </p:sp>
      <p:pic>
        <p:nvPicPr>
          <p:cNvPr id="7" name="Picture 6" descr="f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975" y="5740557"/>
            <a:ext cx="361043" cy="361043"/>
          </a:xfrm>
          <a:prstGeom prst="rect">
            <a:avLst/>
          </a:prstGeom>
        </p:spPr>
      </p:pic>
      <p:sp>
        <p:nvSpPr>
          <p:cNvPr id="3" name="Content Placeholder 2"/>
          <p:cNvSpPr>
            <a:spLocks noGrp="1"/>
          </p:cNvSpPr>
          <p:nvPr>
            <p:ph idx="1"/>
          </p:nvPr>
        </p:nvSpPr>
        <p:spPr>
          <a:xfrm>
            <a:off x="628976" y="5358707"/>
            <a:ext cx="7638724" cy="381850"/>
          </a:xfrm>
        </p:spPr>
        <p:txBody>
          <a:bodyPr>
            <a:normAutofit fontScale="25000" lnSpcReduction="20000"/>
          </a:bodyPr>
          <a:lstStyle/>
          <a:p>
            <a:pPr marL="0" indent="0" algn="ctr">
              <a:spcBef>
                <a:spcPts val="0"/>
              </a:spcBef>
              <a:buNone/>
              <a:defRPr/>
            </a:pPr>
            <a:r>
              <a:rPr lang="en-US" sz="6400" dirty="0">
                <a:solidFill>
                  <a:srgbClr val="FFFFFF"/>
                </a:solidFill>
              </a:rPr>
              <a:t>www.campaignforaction.org</a:t>
            </a:r>
          </a:p>
          <a:p>
            <a:pPr marL="0" indent="0">
              <a:lnSpc>
                <a:spcPct val="80000"/>
              </a:lnSpc>
              <a:buNone/>
              <a:defRPr/>
            </a:pPr>
            <a:endParaRPr lang="en-US" dirty="0"/>
          </a:p>
          <a:p>
            <a:pPr marL="0" indent="0">
              <a:lnSpc>
                <a:spcPct val="80000"/>
              </a:lnSpc>
              <a:buNone/>
              <a:defRPr/>
            </a:pPr>
            <a:r>
              <a:rPr lang="en-US" dirty="0" smtClean="0"/>
              <a:t>			</a:t>
            </a:r>
            <a:endParaRPr lang="en-US" dirty="0"/>
          </a:p>
          <a:p>
            <a:pPr>
              <a:lnSpc>
                <a:spcPct val="60000"/>
              </a:lnSpc>
              <a:defRPr/>
            </a:pPr>
            <a:endParaRPr lang="en-US" dirty="0"/>
          </a:p>
          <a:p>
            <a:endParaRPr lang="en-US" dirty="0"/>
          </a:p>
        </p:txBody>
      </p:sp>
      <p:pic>
        <p:nvPicPr>
          <p:cNvPr id="4" name="Picture 3" descr="twitter-bird-dark-bg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8361" y="5602672"/>
            <a:ext cx="664708" cy="66470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296" y="986367"/>
            <a:ext cx="7037149" cy="2349500"/>
          </a:xfrm>
          <a:prstGeom prst="rect">
            <a:avLst/>
          </a:prstGeom>
        </p:spPr>
      </p:pic>
      <p:sp>
        <p:nvSpPr>
          <p:cNvPr id="8" name="TextBox 7"/>
          <p:cNvSpPr txBox="1"/>
          <p:nvPr/>
        </p:nvSpPr>
        <p:spPr>
          <a:xfrm>
            <a:off x="705176" y="3323167"/>
            <a:ext cx="7803824" cy="1738938"/>
          </a:xfrm>
          <a:prstGeom prst="rect">
            <a:avLst/>
          </a:prstGeom>
          <a:noFill/>
        </p:spPr>
        <p:txBody>
          <a:bodyPr wrap="square" rtlCol="0">
            <a:spAutoFit/>
          </a:bodyPr>
          <a:lstStyle/>
          <a:p>
            <a:pPr marL="164592" indent="-164592">
              <a:spcBef>
                <a:spcPts val="600"/>
              </a:spcBef>
              <a:buFont typeface="Arial"/>
              <a:buChar char="•"/>
            </a:pPr>
            <a:r>
              <a:rPr lang="en-US" dirty="0">
                <a:solidFill>
                  <a:srgbClr val="0065A4"/>
                </a:solidFill>
                <a:latin typeface="Arial"/>
                <a:cs typeface="Arial"/>
              </a:rPr>
              <a:t>Join </a:t>
            </a:r>
            <a:r>
              <a:rPr lang="en-US" dirty="0" smtClean="0">
                <a:solidFill>
                  <a:srgbClr val="0065A4"/>
                </a:solidFill>
                <a:latin typeface="Arial"/>
                <a:cs typeface="Arial"/>
              </a:rPr>
              <a:t>or support an </a:t>
            </a:r>
            <a:r>
              <a:rPr lang="en-US" dirty="0">
                <a:solidFill>
                  <a:srgbClr val="0065A4"/>
                </a:solidFill>
                <a:latin typeface="Arial"/>
                <a:cs typeface="Arial"/>
              </a:rPr>
              <a:t>Action </a:t>
            </a:r>
            <a:r>
              <a:rPr lang="en-US" dirty="0" smtClean="0">
                <a:solidFill>
                  <a:srgbClr val="0065A4"/>
                </a:solidFill>
                <a:latin typeface="Arial"/>
                <a:cs typeface="Arial"/>
              </a:rPr>
              <a:t>Coalition.</a:t>
            </a:r>
          </a:p>
          <a:p>
            <a:pPr marL="164592" indent="-164592">
              <a:spcBef>
                <a:spcPts val="600"/>
              </a:spcBef>
              <a:buFont typeface="Arial"/>
              <a:buChar char="•"/>
            </a:pPr>
            <a:r>
              <a:rPr lang="en-US" dirty="0" smtClean="0">
                <a:solidFill>
                  <a:srgbClr val="0065A4"/>
                </a:solidFill>
                <a:latin typeface="Arial"/>
                <a:cs typeface="Arial"/>
              </a:rPr>
              <a:t>Sign </a:t>
            </a:r>
            <a:r>
              <a:rPr lang="en-US" dirty="0">
                <a:solidFill>
                  <a:srgbClr val="0065A4"/>
                </a:solidFill>
                <a:latin typeface="Arial"/>
                <a:cs typeface="Arial"/>
              </a:rPr>
              <a:t>up for our </a:t>
            </a:r>
            <a:r>
              <a:rPr lang="en-US" dirty="0" smtClean="0">
                <a:solidFill>
                  <a:srgbClr val="0065A4"/>
                </a:solidFill>
                <a:latin typeface="Arial"/>
                <a:cs typeface="Arial"/>
              </a:rPr>
              <a:t>email </a:t>
            </a:r>
            <a:r>
              <a:rPr lang="en-US" dirty="0">
                <a:solidFill>
                  <a:srgbClr val="0065A4"/>
                </a:solidFill>
                <a:latin typeface="Arial"/>
                <a:cs typeface="Arial"/>
              </a:rPr>
              <a:t>alerts and </a:t>
            </a:r>
            <a:r>
              <a:rPr lang="en-US" dirty="0" smtClean="0">
                <a:solidFill>
                  <a:srgbClr val="0065A4"/>
                </a:solidFill>
                <a:latin typeface="Arial"/>
                <a:cs typeface="Arial"/>
              </a:rPr>
              <a:t>newsletters.</a:t>
            </a:r>
            <a:endParaRPr lang="en-US" dirty="0">
              <a:solidFill>
                <a:srgbClr val="0065A4"/>
              </a:solidFill>
              <a:latin typeface="Arial"/>
              <a:cs typeface="Arial"/>
            </a:endParaRPr>
          </a:p>
          <a:p>
            <a:pPr marL="164592" indent="-164592">
              <a:spcBef>
                <a:spcPts val="600"/>
              </a:spcBef>
              <a:buFont typeface="Arial"/>
              <a:buChar char="•"/>
            </a:pPr>
            <a:r>
              <a:rPr lang="en-US" dirty="0">
                <a:solidFill>
                  <a:srgbClr val="0065A4"/>
                </a:solidFill>
                <a:latin typeface="Arial"/>
                <a:cs typeface="Arial"/>
              </a:rPr>
              <a:t>Visit our </a:t>
            </a:r>
            <a:r>
              <a:rPr lang="en-US" dirty="0" smtClean="0">
                <a:solidFill>
                  <a:srgbClr val="0065A4"/>
                </a:solidFill>
                <a:latin typeface="Arial"/>
                <a:cs typeface="Arial"/>
              </a:rPr>
              <a:t>website.</a:t>
            </a:r>
          </a:p>
          <a:p>
            <a:pPr marL="164592" indent="-164592">
              <a:spcBef>
                <a:spcPts val="600"/>
              </a:spcBef>
              <a:buFont typeface="Arial"/>
              <a:buChar char="•"/>
            </a:pPr>
            <a:r>
              <a:rPr lang="en-US" dirty="0" smtClean="0">
                <a:solidFill>
                  <a:srgbClr val="0065A4"/>
                </a:solidFill>
                <a:latin typeface="Arial"/>
                <a:cs typeface="Arial"/>
              </a:rPr>
              <a:t>Educate your organization about the </a:t>
            </a:r>
            <a:r>
              <a:rPr lang="en-US" i="1" dirty="0" smtClean="0">
                <a:solidFill>
                  <a:srgbClr val="0065A4"/>
                </a:solidFill>
                <a:latin typeface="Arial"/>
                <a:cs typeface="Arial"/>
              </a:rPr>
              <a:t>Campaign</a:t>
            </a:r>
            <a:r>
              <a:rPr lang="en-US" dirty="0" smtClean="0">
                <a:solidFill>
                  <a:srgbClr val="0065A4"/>
                </a:solidFill>
                <a:latin typeface="Arial"/>
                <a:cs typeface="Arial"/>
              </a:rPr>
              <a:t>.</a:t>
            </a:r>
            <a:endParaRPr lang="en-US" dirty="0">
              <a:solidFill>
                <a:srgbClr val="0065A4"/>
              </a:solidFill>
              <a:latin typeface="Arial"/>
              <a:cs typeface="Arial"/>
            </a:endParaRPr>
          </a:p>
          <a:p>
            <a:endParaRPr lang="en-US" sz="2000" dirty="0">
              <a:solidFill>
                <a:srgbClr val="0065A4"/>
              </a:solidFill>
              <a:latin typeface="Arial"/>
              <a:cs typeface="Arial"/>
            </a:endParaRPr>
          </a:p>
        </p:txBody>
      </p:sp>
    </p:spTree>
    <p:extLst>
      <p:ext uri="{BB962C8B-B14F-4D97-AF65-F5344CB8AC3E}">
        <p14:creationId xmlns:p14="http://schemas.microsoft.com/office/powerpoint/2010/main" val="368231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OuterRing.png"/>
          <p:cNvPicPr>
            <a:picLocks noChangeAspect="1"/>
          </p:cNvPicPr>
          <p:nvPr/>
        </p:nvPicPr>
        <p:blipFill rotWithShape="1">
          <a:blip r:embed="rId3">
            <a:extLst>
              <a:ext uri="{28A0092B-C50C-407E-A947-70E740481C1C}">
                <a14:useLocalDpi xmlns:a14="http://schemas.microsoft.com/office/drawing/2010/main" val="0"/>
              </a:ext>
            </a:extLst>
          </a:blip>
          <a:srcRect l="10078" t="14666" r="9722" b="18512"/>
          <a:stretch/>
        </p:blipFill>
        <p:spPr>
          <a:xfrm>
            <a:off x="1286593" y="1488104"/>
            <a:ext cx="6600056" cy="3910502"/>
          </a:xfrm>
          <a:prstGeom prst="rect">
            <a:avLst/>
          </a:prstGeom>
        </p:spPr>
      </p:pic>
      <p:sp>
        <p:nvSpPr>
          <p:cNvPr id="2" name="Title 1"/>
          <p:cNvSpPr>
            <a:spLocks noGrp="1"/>
          </p:cNvSpPr>
          <p:nvPr>
            <p:ph type="title"/>
          </p:nvPr>
        </p:nvSpPr>
        <p:spPr>
          <a:xfrm>
            <a:off x="750474" y="350735"/>
            <a:ext cx="7936326" cy="655213"/>
          </a:xfrm>
        </p:spPr>
        <p:txBody>
          <a:bodyPr>
            <a:noAutofit/>
          </a:bodyPr>
          <a:lstStyle/>
          <a:p>
            <a:r>
              <a:rPr lang="en-US" dirty="0"/>
              <a:t>A New Era in Health </a:t>
            </a:r>
            <a:r>
              <a:rPr lang="en-US" dirty="0" smtClean="0"/>
              <a:t>Care</a:t>
            </a:r>
            <a:endParaRPr lang="en-US" dirty="0"/>
          </a:p>
        </p:txBody>
      </p:sp>
      <p:sp>
        <p:nvSpPr>
          <p:cNvPr id="3" name="TextBox 2"/>
          <p:cNvSpPr txBox="1"/>
          <p:nvPr/>
        </p:nvSpPr>
        <p:spPr>
          <a:xfrm>
            <a:off x="1002540" y="5764450"/>
            <a:ext cx="7619304" cy="430887"/>
          </a:xfrm>
          <a:prstGeom prst="rect">
            <a:avLst/>
          </a:prstGeom>
          <a:noFill/>
        </p:spPr>
        <p:txBody>
          <a:bodyPr wrap="square" rtlCol="0">
            <a:spAutoFit/>
          </a:bodyPr>
          <a:lstStyle/>
          <a:p>
            <a:pPr algn="ctr"/>
            <a:r>
              <a:rPr lang="en-US" sz="2200" b="1" dirty="0">
                <a:solidFill>
                  <a:srgbClr val="0065A4"/>
                </a:solidFill>
                <a:latin typeface="Arial"/>
                <a:ea typeface="+mj-ea"/>
                <a:cs typeface="Arial"/>
              </a:rPr>
              <a:t>Person- and Family-Centered </a:t>
            </a:r>
            <a:r>
              <a:rPr lang="en-US" sz="2200" b="1" dirty="0" smtClean="0">
                <a:solidFill>
                  <a:srgbClr val="0065A4"/>
                </a:solidFill>
                <a:latin typeface="Arial"/>
                <a:ea typeface="+mj-ea"/>
                <a:cs typeface="Arial"/>
              </a:rPr>
              <a:t>Care</a:t>
            </a:r>
            <a:endParaRPr lang="en-US" sz="2200" b="1" dirty="0">
              <a:solidFill>
                <a:srgbClr val="0065A4"/>
              </a:solidFill>
              <a:latin typeface="Arial"/>
              <a:ea typeface="+mj-ea"/>
              <a:cs typeface="Arial"/>
            </a:endParaRPr>
          </a:p>
        </p:txBody>
      </p:sp>
      <p:pic>
        <p:nvPicPr>
          <p:cNvPr id="4" name="Picture 3" descr="Image.png"/>
          <p:cNvPicPr>
            <a:picLocks noChangeAspect="1"/>
          </p:cNvPicPr>
          <p:nvPr/>
        </p:nvPicPr>
        <p:blipFill rotWithShape="1">
          <a:blip r:embed="rId4">
            <a:extLst>
              <a:ext uri="{28A0092B-C50C-407E-A947-70E740481C1C}">
                <a14:useLocalDpi xmlns:a14="http://schemas.microsoft.com/office/drawing/2010/main" val="0"/>
              </a:ext>
            </a:extLst>
          </a:blip>
          <a:srcRect l="26524" t="28374" r="27184" b="26507"/>
          <a:stretch/>
        </p:blipFill>
        <p:spPr>
          <a:xfrm>
            <a:off x="2681795" y="2123143"/>
            <a:ext cx="3809652" cy="264042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0532" y="1151291"/>
            <a:ext cx="3035468" cy="112822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9254" y="3179208"/>
            <a:ext cx="2174346" cy="678696"/>
          </a:xfrm>
          <a:prstGeom prst="rect">
            <a:avLst/>
          </a:prstGeom>
        </p:spPr>
      </p:pic>
      <p:pic>
        <p:nvPicPr>
          <p:cNvPr id="8" name="Picture 7" descr="BetterPopHealth.png"/>
          <p:cNvPicPr>
            <a:picLocks noChangeAspect="1"/>
          </p:cNvPicPr>
          <p:nvPr/>
        </p:nvPicPr>
        <p:blipFill rotWithShape="1">
          <a:blip r:embed="rId7">
            <a:extLst>
              <a:ext uri="{28A0092B-C50C-407E-A947-70E740481C1C}">
                <a14:useLocalDpi xmlns:a14="http://schemas.microsoft.com/office/drawing/2010/main" val="0"/>
              </a:ext>
            </a:extLst>
          </a:blip>
          <a:srcRect l="52919" t="62927" r="17844" b="15214"/>
          <a:stretch/>
        </p:blipFill>
        <p:spPr>
          <a:xfrm>
            <a:off x="4812192" y="4185355"/>
            <a:ext cx="2406096" cy="1279227"/>
          </a:xfrm>
          <a:prstGeom prst="rect">
            <a:avLst/>
          </a:prstGeom>
        </p:spPr>
      </p:pic>
      <p:pic>
        <p:nvPicPr>
          <p:cNvPr id="9" name="Picture 8" descr="LowerCost.png"/>
          <p:cNvPicPr>
            <a:picLocks noChangeAspect="1"/>
          </p:cNvPicPr>
          <p:nvPr/>
        </p:nvPicPr>
        <p:blipFill rotWithShape="1">
          <a:blip r:embed="rId8">
            <a:extLst>
              <a:ext uri="{28A0092B-C50C-407E-A947-70E740481C1C}">
                <a14:useLocalDpi xmlns:a14="http://schemas.microsoft.com/office/drawing/2010/main" val="0"/>
              </a:ext>
            </a:extLst>
          </a:blip>
          <a:srcRect l="22260" t="62927" r="53376" b="12260"/>
          <a:stretch/>
        </p:blipFill>
        <p:spPr>
          <a:xfrm>
            <a:off x="2289132" y="4185355"/>
            <a:ext cx="2005081" cy="1452095"/>
          </a:xfrm>
          <a:prstGeom prst="rect">
            <a:avLst/>
          </a:prstGeom>
        </p:spPr>
      </p:pic>
      <p:pic>
        <p:nvPicPr>
          <p:cNvPr id="10" name="Picture 9" descr="ImporvedQuality.png"/>
          <p:cNvPicPr>
            <a:picLocks noChangeAspect="1"/>
          </p:cNvPicPr>
          <p:nvPr/>
        </p:nvPicPr>
        <p:blipFill rotWithShape="1">
          <a:blip r:embed="rId9">
            <a:extLst>
              <a:ext uri="{28A0092B-C50C-407E-A947-70E740481C1C}">
                <a14:useLocalDpi xmlns:a14="http://schemas.microsoft.com/office/drawing/2010/main" val="0"/>
              </a:ext>
            </a:extLst>
          </a:blip>
          <a:srcRect t="40368" r="70430" b="41641"/>
          <a:stretch/>
        </p:blipFill>
        <p:spPr>
          <a:xfrm>
            <a:off x="457200" y="2992143"/>
            <a:ext cx="2433457" cy="1052827"/>
          </a:xfrm>
          <a:prstGeom prst="rect">
            <a:avLst/>
          </a:prstGeom>
        </p:spPr>
      </p:pic>
    </p:spTree>
    <p:extLst>
      <p:ext uri="{BB962C8B-B14F-4D97-AF65-F5344CB8AC3E}">
        <p14:creationId xmlns:p14="http://schemas.microsoft.com/office/powerpoint/2010/main" val="501437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This Mean for Providers?</a:t>
            </a:r>
            <a:endParaRPr lang="en-US" dirty="0"/>
          </a:p>
        </p:txBody>
      </p:sp>
      <p:sp>
        <p:nvSpPr>
          <p:cNvPr id="5" name="Content Placeholder 2"/>
          <p:cNvSpPr>
            <a:spLocks noGrp="1"/>
          </p:cNvSpPr>
          <p:nvPr>
            <p:ph idx="1"/>
          </p:nvPr>
        </p:nvSpPr>
        <p:spPr>
          <a:xfrm>
            <a:off x="750473" y="1214250"/>
            <a:ext cx="7933503" cy="464103"/>
          </a:xfrm>
        </p:spPr>
        <p:txBody>
          <a:bodyPr>
            <a:normAutofit/>
          </a:bodyPr>
          <a:lstStyle/>
          <a:p>
            <a:pPr marL="0" indent="0" algn="ctr">
              <a:buNone/>
            </a:pPr>
            <a:r>
              <a:rPr lang="en-US" sz="2000" b="1" dirty="0" smtClean="0">
                <a:solidFill>
                  <a:srgbClr val="C00000"/>
                </a:solidFill>
              </a:rPr>
              <a:t>Payment and Reimbursement </a:t>
            </a:r>
            <a:r>
              <a:rPr lang="en-US" sz="2000" b="1" dirty="0">
                <a:solidFill>
                  <a:srgbClr val="C00000"/>
                </a:solidFill>
              </a:rPr>
              <a:t>T</a:t>
            </a:r>
            <a:r>
              <a:rPr lang="en-US" sz="2000" b="1" dirty="0" smtClean="0">
                <a:solidFill>
                  <a:srgbClr val="C00000"/>
                </a:solidFill>
              </a:rPr>
              <a:t>ied to Value-Based Measures</a:t>
            </a:r>
          </a:p>
          <a:p>
            <a:pPr marL="0" indent="0">
              <a:buNone/>
            </a:pPr>
            <a:endParaRPr lang="en-US" sz="20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674" y="1808632"/>
            <a:ext cx="4188533" cy="4323647"/>
          </a:xfrm>
          <a:prstGeom prst="rect">
            <a:avLst/>
          </a:prstGeom>
        </p:spPr>
      </p:pic>
    </p:spTree>
    <p:extLst>
      <p:ext uri="{BB962C8B-B14F-4D97-AF65-F5344CB8AC3E}">
        <p14:creationId xmlns:p14="http://schemas.microsoft.com/office/powerpoint/2010/main" val="1461763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Culture of Health</a:t>
            </a:r>
            <a:endParaRPr lang="en-US" dirty="0"/>
          </a:p>
        </p:txBody>
      </p:sp>
      <p:sp>
        <p:nvSpPr>
          <p:cNvPr id="4" name="Slide Number Placeholder 3"/>
          <p:cNvSpPr>
            <a:spLocks noGrp="1"/>
          </p:cNvSpPr>
          <p:nvPr>
            <p:ph type="sldNum" sz="quarter" idx="12"/>
          </p:nvPr>
        </p:nvSpPr>
        <p:spPr/>
        <p:txBody>
          <a:bodyPr/>
          <a:lstStyle/>
          <a:p>
            <a:r>
              <a:rPr lang="en-US" dirty="0" smtClean="0"/>
              <a:t>			</a:t>
            </a:r>
            <a:endParaRPr lang="en-US" dirty="0"/>
          </a:p>
        </p:txBody>
      </p:sp>
      <p:pic>
        <p:nvPicPr>
          <p:cNvPr id="102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27871" r="23187"/>
          <a:stretch/>
        </p:blipFill>
        <p:spPr bwMode="auto">
          <a:xfrm>
            <a:off x="750474" y="1327408"/>
            <a:ext cx="2374109" cy="3233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2842" y="1327408"/>
            <a:ext cx="2130552" cy="325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070" y="1306144"/>
            <a:ext cx="2130552" cy="3254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71873" y="4805919"/>
            <a:ext cx="7125749" cy="1015663"/>
          </a:xfrm>
          <a:prstGeom prst="rect">
            <a:avLst/>
          </a:prstGeom>
          <a:noFill/>
        </p:spPr>
        <p:txBody>
          <a:bodyPr wrap="square" rtlCol="0">
            <a:spAutoFit/>
          </a:bodyPr>
          <a:lstStyle/>
          <a:p>
            <a:r>
              <a:rPr lang="en-US" sz="2000" dirty="0" smtClean="0">
                <a:solidFill>
                  <a:schemeClr val="tx2"/>
                </a:solidFill>
                <a:latin typeface="Arial" panose="020B0604020202020204" pitchFamily="34" charset="0"/>
                <a:cs typeface="Arial" panose="020B0604020202020204" pitchFamily="34" charset="0"/>
              </a:rPr>
              <a:t>RWJF Goal: We, as a nation, will strive to create a culture of health enabling all in our society to lead healthy lives, now and for generations to come. </a:t>
            </a:r>
            <a:endParaRPr lang="en-US" sz="20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037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
                                        <p:tgtEl>
                                          <p:spTgt spid="10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fade">
                                      <p:cBhvr>
                                        <p:cTn id="15"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Nurses Can Help</a:t>
            </a:r>
            <a:endParaRPr lang="en-US" dirty="0"/>
          </a:p>
        </p:txBody>
      </p:sp>
      <p:sp>
        <p:nvSpPr>
          <p:cNvPr id="3" name="Content Placeholder 2"/>
          <p:cNvSpPr>
            <a:spLocks noGrp="1"/>
          </p:cNvSpPr>
          <p:nvPr>
            <p:ph idx="1"/>
          </p:nvPr>
        </p:nvSpPr>
        <p:spPr>
          <a:xfrm>
            <a:off x="1123950" y="2063751"/>
            <a:ext cx="3733800" cy="3879850"/>
          </a:xfrm>
        </p:spPr>
        <p:txBody>
          <a:bodyPr>
            <a:normAutofit fontScale="92500" lnSpcReduction="10000"/>
          </a:bodyPr>
          <a:lstStyle/>
          <a:p>
            <a:pPr marL="164592" indent="-164592" fontAlgn="auto">
              <a:spcBef>
                <a:spcPts val="1200"/>
              </a:spcBef>
              <a:spcAft>
                <a:spcPts val="0"/>
              </a:spcAft>
              <a:defRPr/>
            </a:pPr>
            <a:r>
              <a:rPr lang="en-US" sz="2000" dirty="0" smtClean="0">
                <a:latin typeface="Arial" pitchFamily="34" charset="0"/>
                <a:cs typeface="Arial" pitchFamily="34" charset="0"/>
              </a:rPr>
              <a:t>Manage influx of older, sicker, patients with more chronic illness.</a:t>
            </a:r>
          </a:p>
          <a:p>
            <a:pPr marL="164592" indent="-164592">
              <a:spcBef>
                <a:spcPts val="1200"/>
              </a:spcBef>
              <a:defRPr/>
            </a:pPr>
            <a:r>
              <a:rPr lang="en-US" sz="2000" dirty="0" smtClean="0">
                <a:latin typeface="Arial" pitchFamily="34" charset="0"/>
                <a:cs typeface="Arial" pitchFamily="34" charset="0"/>
              </a:rPr>
              <a:t>Develop and implement new models of care.</a:t>
            </a:r>
          </a:p>
          <a:p>
            <a:pPr marL="164592" indent="-164592">
              <a:spcBef>
                <a:spcPts val="1200"/>
              </a:spcBef>
              <a:defRPr/>
            </a:pPr>
            <a:r>
              <a:rPr lang="en-US" sz="2000" dirty="0" smtClean="0">
                <a:latin typeface="Arial" pitchFamily="34" charset="0"/>
                <a:ea typeface="ＭＳ Ｐゴシック" pitchFamily="34" charset="-128"/>
                <a:cs typeface="Arial" pitchFamily="34" charset="0"/>
              </a:rPr>
              <a:t>Provide transitional and coordinated care.</a:t>
            </a:r>
          </a:p>
          <a:p>
            <a:pPr marL="164592" indent="-164592">
              <a:spcBef>
                <a:spcPts val="1200"/>
              </a:spcBef>
              <a:defRPr/>
            </a:pPr>
            <a:r>
              <a:rPr lang="en-US" sz="2000" dirty="0" smtClean="0">
                <a:latin typeface="Arial" pitchFamily="34" charset="0"/>
                <a:ea typeface="ＭＳ Ｐゴシック" pitchFamily="34" charset="-128"/>
                <a:cs typeface="Arial" pitchFamily="34" charset="0"/>
              </a:rPr>
              <a:t>Reduce medical errors and rehospitalizations.</a:t>
            </a:r>
          </a:p>
          <a:p>
            <a:pPr marL="164592" indent="-164592">
              <a:spcBef>
                <a:spcPts val="1200"/>
              </a:spcBef>
              <a:defRPr/>
            </a:pPr>
            <a:r>
              <a:rPr lang="en-US" sz="2000" dirty="0" smtClean="0">
                <a:ln w="12700">
                  <a:noFill/>
                  <a:prstDash val="solid"/>
                </a:ln>
                <a:latin typeface="Arial" pitchFamily="34" charset="0"/>
                <a:ea typeface="ＭＳ Ｐゴシック" pitchFamily="34" charset="-128"/>
                <a:cs typeface="Arial" pitchFamily="34" charset="0"/>
              </a:rPr>
              <a:t>Improve prevention, wellness, and population health outcomes.</a:t>
            </a:r>
          </a:p>
          <a:p>
            <a:pPr marL="0" indent="0">
              <a:spcBef>
                <a:spcPts val="0"/>
              </a:spcBef>
              <a:buNone/>
              <a:defRPr/>
            </a:pPr>
            <a:endParaRPr lang="en-US" dirty="0">
              <a:ln w="12700">
                <a:noFill/>
                <a:prstDash val="solid"/>
              </a:ln>
              <a:effectLst>
                <a:outerShdw blurRad="41275" dist="20320" dir="1800000" algn="tl" rotWithShape="0">
                  <a:srgbClr val="000000">
                    <a:alpha val="40000"/>
                  </a:srgbClr>
                </a:outerShdw>
              </a:effectLst>
              <a:latin typeface="Arial" pitchFamily="34" charset="0"/>
              <a:ea typeface="ＭＳ Ｐゴシック" pitchFamily="34" charset="-128"/>
              <a:cs typeface="Arial" pitchFamily="34" charset="0"/>
            </a:endParaRPr>
          </a:p>
          <a:p>
            <a:pPr fontAlgn="auto">
              <a:spcBef>
                <a:spcPts val="0"/>
              </a:spcBef>
              <a:spcAft>
                <a:spcPts val="0"/>
              </a:spcAft>
              <a:defRPr/>
            </a:pPr>
            <a:endParaRPr lang="en-US" dirty="0">
              <a:ln w="12700">
                <a:noFill/>
                <a:prstDash val="solid"/>
              </a:ln>
              <a:effectLst>
                <a:outerShdw blurRad="41275" dist="20320" dir="1800000" algn="tl" rotWithShape="0">
                  <a:srgbClr val="000000">
                    <a:alpha val="40000"/>
                  </a:srgbClr>
                </a:outerShdw>
              </a:effectLst>
              <a:latin typeface="Arial" pitchFamily="34" charset="0"/>
              <a:cs typeface="Arial" pitchFamily="34" charset="0"/>
            </a:endParaRPr>
          </a:p>
        </p:txBody>
      </p:sp>
      <p:sp>
        <p:nvSpPr>
          <p:cNvPr id="4" name="TextBox 3"/>
          <p:cNvSpPr txBox="1"/>
          <p:nvPr/>
        </p:nvSpPr>
        <p:spPr>
          <a:xfrm>
            <a:off x="813973" y="1217083"/>
            <a:ext cx="7699405" cy="707886"/>
          </a:xfrm>
          <a:prstGeom prst="rect">
            <a:avLst/>
          </a:prstGeom>
          <a:noFill/>
        </p:spPr>
        <p:txBody>
          <a:bodyPr wrap="square" rtlCol="0">
            <a:spAutoFit/>
          </a:bodyPr>
          <a:lstStyle/>
          <a:p>
            <a:pPr>
              <a:spcBef>
                <a:spcPct val="20000"/>
              </a:spcBef>
            </a:pPr>
            <a:r>
              <a:rPr lang="en-US" sz="2000" b="1" dirty="0" smtClean="0">
                <a:solidFill>
                  <a:srgbClr val="C00000"/>
                </a:solidFill>
                <a:latin typeface="Arial"/>
                <a:cs typeface="Arial"/>
              </a:rPr>
              <a:t>Nurses are the largest segment of the health care workforce and spend the most time with individuals and families.</a:t>
            </a:r>
            <a:endParaRPr lang="en-US" sz="2000" b="1" dirty="0">
              <a:solidFill>
                <a:srgbClr val="C00000"/>
              </a:solidFill>
              <a:latin typeface="Arial"/>
              <a:cs typeface="Arial"/>
            </a:endParaRPr>
          </a:p>
        </p:txBody>
      </p:sp>
      <p:pic>
        <p:nvPicPr>
          <p:cNvPr id="5" name="Picture 2" descr="C:\Users\mmacmillan\Pictures\Web photos\iStock Photos\iStock_000018942803Med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305" y="2103121"/>
            <a:ext cx="3542395" cy="38404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19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OpenedRep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589" y="1113937"/>
            <a:ext cx="6401014" cy="4797712"/>
          </a:xfrm>
          <a:prstGeom prst="rect">
            <a:avLst/>
          </a:prstGeom>
        </p:spPr>
      </p:pic>
      <p:sp>
        <p:nvSpPr>
          <p:cNvPr id="5" name="Content Placeholder 2"/>
          <p:cNvSpPr txBox="1">
            <a:spLocks/>
          </p:cNvSpPr>
          <p:nvPr/>
        </p:nvSpPr>
        <p:spPr bwMode="auto">
          <a:xfrm>
            <a:off x="2404953" y="2296858"/>
            <a:ext cx="4608287" cy="1524726"/>
          </a:xfrm>
          <a:prstGeom prst="rect">
            <a:avLst/>
          </a:prstGeom>
          <a:solidFill>
            <a:schemeClr val="bg1"/>
          </a:solidFill>
          <a:ln>
            <a:solidFill>
              <a:srgbClr val="0065A4"/>
            </a:solidFill>
          </a:ln>
          <a:extLst/>
        </p:spPr>
        <p:txBody>
          <a:bodyPr vert="horz" wrap="square" lIns="91440" tIns="45720" rIns="91440" bIns="45720" numCol="1" rtlCol="0" anchor="t" anchorCtr="0" compatLnSpc="1">
            <a:prstTxWarp prst="textNoShape">
              <a:avLst/>
            </a:prstTxWarp>
            <a:normAutofit/>
          </a:bodyPr>
          <a:lstStyle>
            <a:lvl1pPr marL="342900" indent="-342900" algn="l" defTabSz="457200" rtl="0" eaLnBrk="1" latinLnBrk="0" hangingPunct="1">
              <a:spcBef>
                <a:spcPct val="20000"/>
              </a:spcBef>
              <a:buFont typeface="Arial"/>
              <a:buChar char="•"/>
              <a:defRPr sz="3200" kern="1200">
                <a:solidFill>
                  <a:srgbClr val="0065A4"/>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65A4"/>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65A4"/>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65A4"/>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65A4"/>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2300" dirty="0" smtClean="0">
                <a:solidFill>
                  <a:srgbClr val="C03F21"/>
                </a:solidFill>
                <a:latin typeface="Arial" panose="020B0604020202020204" pitchFamily="34" charset="0"/>
                <a:cs typeface="Arial" panose="020B0604020202020204" pitchFamily="34" charset="0"/>
              </a:rPr>
              <a:t>High-quality, patient-centered health care for all will require a transformation of the health care delivery system.</a:t>
            </a:r>
          </a:p>
          <a:p>
            <a:pPr marL="0" indent="0">
              <a:buFont typeface="Arial" charset="0"/>
              <a:buNone/>
            </a:pPr>
            <a:endParaRPr lang="en-US" sz="2400" dirty="0">
              <a:latin typeface="HelveticaNeue Condensed" charset="0"/>
            </a:endParaRPr>
          </a:p>
        </p:txBody>
      </p:sp>
      <p:sp>
        <p:nvSpPr>
          <p:cNvPr id="2" name="Title 1"/>
          <p:cNvSpPr>
            <a:spLocks noGrp="1"/>
          </p:cNvSpPr>
          <p:nvPr>
            <p:ph type="title"/>
          </p:nvPr>
        </p:nvSpPr>
        <p:spPr/>
        <p:txBody>
          <a:bodyPr/>
          <a:lstStyle/>
          <a:p>
            <a:r>
              <a:rPr lang="en-US" dirty="0" smtClean="0"/>
              <a:t>Institute of Medicine Report</a:t>
            </a:r>
            <a:endParaRPr lang="en-US" dirty="0"/>
          </a:p>
        </p:txBody>
      </p:sp>
      <p:pic>
        <p:nvPicPr>
          <p:cNvPr id="6" name="Content Placeholder 5" descr="IOM_Report_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4747" y="1529211"/>
            <a:ext cx="2599266" cy="3967163"/>
          </a:xfrm>
          <a:prstGeom prst="rect">
            <a:avLst/>
          </a:prstGeom>
          <a:noFill/>
          <a:ln>
            <a:noFill/>
          </a:ln>
          <a:effectLst>
            <a:outerShdw blurRad="635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925874" y="1113937"/>
            <a:ext cx="184666" cy="369332"/>
          </a:xfrm>
          <a:prstGeom prst="rect">
            <a:avLst/>
          </a:prstGeom>
          <a:noFill/>
        </p:spPr>
        <p:txBody>
          <a:bodyPr wrap="none" rtlCol="0">
            <a:spAutoFit/>
          </a:bodyPr>
          <a:lstStyle/>
          <a:p>
            <a:endParaRPr lang="en-US" dirty="0"/>
          </a:p>
        </p:txBody>
      </p:sp>
      <p:sp>
        <p:nvSpPr>
          <p:cNvPr id="3" name="TextBox 2"/>
          <p:cNvSpPr txBox="1"/>
          <p:nvPr/>
        </p:nvSpPr>
        <p:spPr>
          <a:xfrm>
            <a:off x="8563429" y="284842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8763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xit" presetSubtype="0" fill="hold" nodeType="withEffect">
                                  <p:stCondLst>
                                    <p:cond delay="0"/>
                                  </p:stCondLst>
                                  <p:childTnLst>
                                    <p:anim calcmode="lin" valueType="num">
                                      <p:cBhvr>
                                        <p:cTn id="6" dur="1000"/>
                                        <p:tgtEl>
                                          <p:spTgt spid="6"/>
                                        </p:tgtEl>
                                        <p:attrNameLst>
                                          <p:attrName>ppt_w</p:attrName>
                                        </p:attrNameLst>
                                      </p:cBhvr>
                                      <p:tavLst>
                                        <p:tav tm="0">
                                          <p:val>
                                            <p:strVal val="ppt_w"/>
                                          </p:val>
                                        </p:tav>
                                        <p:tav tm="100000">
                                          <p:val>
                                            <p:strVal val="ppt_w*0.70"/>
                                          </p:val>
                                        </p:tav>
                                      </p:tavLst>
                                    </p:anim>
                                    <p:anim calcmode="lin" valueType="num">
                                      <p:cBhvr>
                                        <p:cTn id="7" dur="1000"/>
                                        <p:tgtEl>
                                          <p:spTgt spid="6"/>
                                        </p:tgtEl>
                                        <p:attrNameLst>
                                          <p:attrName>ppt_h</p:attrName>
                                        </p:attrNameLst>
                                      </p:cBhvr>
                                      <p:tavLst>
                                        <p:tav tm="0">
                                          <p:val>
                                            <p:strVal val="ppt_h"/>
                                          </p:val>
                                        </p:tav>
                                        <p:tav tm="100000">
                                          <p:val>
                                            <p:strVal val="ppt_h"/>
                                          </p:val>
                                        </p:tav>
                                      </p:tavLst>
                                    </p:anim>
                                    <p:animEffect transition="out" filter="fade">
                                      <p:cBhvr>
                                        <p:cTn id="8" dur="1000"/>
                                        <p:tgtEl>
                                          <p:spTgt spid="6"/>
                                        </p:tgtEl>
                                      </p:cBhvr>
                                    </p:animEffect>
                                    <p:set>
                                      <p:cBhvr>
                                        <p:cTn id="9" dur="1" fill="hold">
                                          <p:stCondLst>
                                            <p:cond delay="999"/>
                                          </p:stCondLst>
                                        </p:cTn>
                                        <p:tgtEl>
                                          <p:spTgt spid="6"/>
                                        </p:tgtEl>
                                        <p:attrNameLst>
                                          <p:attrName>style.visibility</p:attrName>
                                        </p:attrNameLst>
                                      </p:cBhvr>
                                      <p:to>
                                        <p:strVal val="hidden"/>
                                      </p:to>
                                    </p:set>
                                  </p:childTnLst>
                                </p:cTn>
                              </p:par>
                            </p:childTnLst>
                          </p:cTn>
                        </p:par>
                        <p:par>
                          <p:cTn id="10" fill="hold">
                            <p:stCondLst>
                              <p:cond delay="1000"/>
                            </p:stCondLst>
                            <p:childTnLst>
                              <p:par>
                                <p:cTn id="11" presetID="10" presetClass="entr" presetSubtype="0" fill="hold" nodeType="afterEffect">
                                  <p:stCondLst>
                                    <p:cond delay="10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Campaign</a:t>
            </a:r>
            <a:r>
              <a:rPr lang="en-US" dirty="0" smtClean="0"/>
              <a:t> Vision</a:t>
            </a:r>
            <a:endParaRPr lang="en-US" dirty="0"/>
          </a:p>
        </p:txBody>
      </p:sp>
      <p:sp>
        <p:nvSpPr>
          <p:cNvPr id="3" name="Content Placeholder 2"/>
          <p:cNvSpPr>
            <a:spLocks noGrp="1"/>
          </p:cNvSpPr>
          <p:nvPr>
            <p:ph idx="1"/>
          </p:nvPr>
        </p:nvSpPr>
        <p:spPr>
          <a:xfrm>
            <a:off x="825993" y="1391920"/>
            <a:ext cx="7324779" cy="4734244"/>
          </a:xfrm>
        </p:spPr>
        <p:txBody>
          <a:bodyPr/>
          <a:lstStyle/>
          <a:p>
            <a:pPr marL="0" indent="0">
              <a:buNone/>
            </a:pPr>
            <a:r>
              <a:rPr lang="en-US" dirty="0" smtClean="0">
                <a:latin typeface="Arial" pitchFamily="34" charset="0"/>
                <a:ea typeface="ＭＳ Ｐゴシック" pitchFamily="34" charset="-128"/>
                <a:cs typeface="Arial" pitchFamily="34" charset="0"/>
              </a:rPr>
              <a:t>Everyone </a:t>
            </a:r>
            <a:r>
              <a:rPr lang="en-US" dirty="0">
                <a:latin typeface="Arial" pitchFamily="34" charset="0"/>
                <a:ea typeface="ＭＳ Ｐゴシック" pitchFamily="34" charset="-128"/>
                <a:cs typeface="Arial" pitchFamily="34" charset="0"/>
              </a:rPr>
              <a:t>in America can live a healthier life, supported by a system in which nurses are essential partners in providing care and </a:t>
            </a:r>
            <a:r>
              <a:rPr lang="en-US" dirty="0" smtClean="0">
                <a:latin typeface="Arial" pitchFamily="34" charset="0"/>
                <a:ea typeface="ＭＳ Ｐゴシック" pitchFamily="34" charset="-128"/>
                <a:cs typeface="Arial" pitchFamily="34" charset="0"/>
              </a:rPr>
              <a:t>promoting </a:t>
            </a:r>
            <a:r>
              <a:rPr lang="en-US" dirty="0">
                <a:latin typeface="Arial" pitchFamily="34" charset="0"/>
                <a:ea typeface="ＭＳ Ｐゴシック" pitchFamily="34" charset="-128"/>
                <a:cs typeface="Arial" pitchFamily="34" charset="0"/>
              </a:rPr>
              <a:t>health.</a:t>
            </a:r>
          </a:p>
          <a:p>
            <a:pPr marL="0" indent="0">
              <a:buNone/>
            </a:pPr>
            <a:r>
              <a:rPr lang="en-US" dirty="0">
                <a:latin typeface="Arial" pitchFamily="34" charset="0"/>
                <a:ea typeface="ＭＳ Ｐゴシック" pitchFamily="34" charset="-128"/>
                <a:cs typeface="Arial" pitchFamily="34" charset="0"/>
              </a:rPr>
              <a:t> </a:t>
            </a:r>
          </a:p>
          <a:p>
            <a:pPr marL="0" indent="0">
              <a:buNone/>
            </a:pPr>
            <a:endParaRPr lang="en-US" dirty="0">
              <a:latin typeface="Arial" pitchFamily="34" charset="0"/>
              <a:ea typeface="ＭＳ Ｐゴシック" pitchFamily="34" charset="-128"/>
              <a:cs typeface="Arial" pitchFamily="34" charset="0"/>
            </a:endParaRPr>
          </a:p>
          <a:p>
            <a:pPr marL="0" indent="0">
              <a:buNone/>
            </a:pPr>
            <a:endParaRPr lang="en-US" dirty="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7266" y="3899885"/>
            <a:ext cx="4399053" cy="1613409"/>
          </a:xfrm>
          <a:prstGeom prst="rect">
            <a:avLst/>
          </a:prstGeom>
          <a:noFill/>
          <a:ln w="9525">
            <a:noFill/>
            <a:miter lim="800000"/>
            <a:headEnd/>
            <a:tailEnd/>
          </a:ln>
        </p:spPr>
      </p:pic>
      <p:pic>
        <p:nvPicPr>
          <p:cNvPr id="1026" name="Picture 2" descr="C:\Users\amccallion\Desktop\AARP Foundation 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2567" y="4886805"/>
            <a:ext cx="3945834" cy="349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41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Areas </a:t>
            </a:r>
            <a:r>
              <a:rPr lang="en-US" dirty="0"/>
              <a:t>of Focus</a:t>
            </a:r>
          </a:p>
        </p:txBody>
      </p:sp>
      <p:sp>
        <p:nvSpPr>
          <p:cNvPr id="11" name="TextBox 10"/>
          <p:cNvSpPr txBox="1"/>
          <p:nvPr/>
        </p:nvSpPr>
        <p:spPr>
          <a:xfrm>
            <a:off x="6221577" y="3392511"/>
            <a:ext cx="2465223" cy="369332"/>
          </a:xfrm>
          <a:prstGeom prst="rect">
            <a:avLst/>
          </a:prstGeom>
          <a:noFill/>
        </p:spPr>
        <p:txBody>
          <a:bodyPr wrap="square" rtlCol="0">
            <a:spAutoFit/>
          </a:bodyPr>
          <a:lstStyle/>
          <a:p>
            <a:pPr algn="ctr"/>
            <a:r>
              <a:rPr lang="en-US" b="1" dirty="0" smtClean="0">
                <a:solidFill>
                  <a:srgbClr val="0065A4"/>
                </a:solidFill>
                <a:latin typeface="Arial"/>
                <a:cs typeface="Arial"/>
              </a:rPr>
              <a:t>Leadership</a:t>
            </a:r>
          </a:p>
        </p:txBody>
      </p:sp>
      <p:sp>
        <p:nvSpPr>
          <p:cNvPr id="12" name="TextBox 11"/>
          <p:cNvSpPr txBox="1"/>
          <p:nvPr/>
        </p:nvSpPr>
        <p:spPr>
          <a:xfrm>
            <a:off x="3402618" y="3422197"/>
            <a:ext cx="2328163" cy="369332"/>
          </a:xfrm>
          <a:prstGeom prst="rect">
            <a:avLst/>
          </a:prstGeom>
          <a:noFill/>
        </p:spPr>
        <p:txBody>
          <a:bodyPr wrap="square" rtlCol="0">
            <a:spAutoFit/>
          </a:bodyPr>
          <a:lstStyle/>
          <a:p>
            <a:pPr algn="ctr"/>
            <a:r>
              <a:rPr lang="en-US" b="1" dirty="0" smtClean="0">
                <a:solidFill>
                  <a:srgbClr val="0065A4"/>
                </a:solidFill>
                <a:latin typeface="Arial"/>
                <a:cs typeface="Arial"/>
              </a:rPr>
              <a:t> Practice &amp; Care</a:t>
            </a:r>
          </a:p>
        </p:txBody>
      </p:sp>
      <p:sp>
        <p:nvSpPr>
          <p:cNvPr id="13" name="TextBox 12"/>
          <p:cNvSpPr txBox="1"/>
          <p:nvPr/>
        </p:nvSpPr>
        <p:spPr>
          <a:xfrm>
            <a:off x="549230" y="3394242"/>
            <a:ext cx="2833660" cy="377028"/>
          </a:xfrm>
          <a:prstGeom prst="rect">
            <a:avLst/>
          </a:prstGeom>
          <a:noFill/>
        </p:spPr>
        <p:txBody>
          <a:bodyPr wrap="square" rtlCol="0">
            <a:spAutoFit/>
          </a:bodyPr>
          <a:lstStyle/>
          <a:p>
            <a:pPr algn="ctr"/>
            <a:r>
              <a:rPr lang="en-US" b="1" dirty="0" smtClean="0">
                <a:solidFill>
                  <a:srgbClr val="0065A4"/>
                </a:solidFill>
                <a:latin typeface="Arial"/>
                <a:cs typeface="Arial"/>
              </a:rPr>
              <a:t>Education </a:t>
            </a:r>
          </a:p>
        </p:txBody>
      </p:sp>
      <p:sp>
        <p:nvSpPr>
          <p:cNvPr id="14" name="TextBox 13"/>
          <p:cNvSpPr txBox="1"/>
          <p:nvPr/>
        </p:nvSpPr>
        <p:spPr>
          <a:xfrm>
            <a:off x="4605781" y="5782790"/>
            <a:ext cx="2866572" cy="646331"/>
          </a:xfrm>
          <a:prstGeom prst="rect">
            <a:avLst/>
          </a:prstGeom>
          <a:noFill/>
        </p:spPr>
        <p:txBody>
          <a:bodyPr wrap="square" rtlCol="0">
            <a:spAutoFit/>
          </a:bodyPr>
          <a:lstStyle/>
          <a:p>
            <a:pPr algn="ctr"/>
            <a:r>
              <a:rPr lang="en-US" b="1" dirty="0" smtClean="0">
                <a:solidFill>
                  <a:srgbClr val="0065A4"/>
                </a:solidFill>
                <a:latin typeface="Arial"/>
                <a:cs typeface="Arial"/>
              </a:rPr>
              <a:t>Interprofessional Collaboration</a:t>
            </a:r>
          </a:p>
        </p:txBody>
      </p:sp>
      <p:sp>
        <p:nvSpPr>
          <p:cNvPr id="15" name="TextBox 14"/>
          <p:cNvSpPr txBox="1"/>
          <p:nvPr/>
        </p:nvSpPr>
        <p:spPr>
          <a:xfrm>
            <a:off x="1684799" y="5826961"/>
            <a:ext cx="2682876" cy="369332"/>
          </a:xfrm>
          <a:prstGeom prst="rect">
            <a:avLst/>
          </a:prstGeom>
          <a:noFill/>
        </p:spPr>
        <p:txBody>
          <a:bodyPr wrap="square" rtlCol="0">
            <a:spAutoFit/>
          </a:bodyPr>
          <a:lstStyle/>
          <a:p>
            <a:pPr algn="ctr"/>
            <a:r>
              <a:rPr lang="en-US" b="1" dirty="0" smtClean="0">
                <a:solidFill>
                  <a:srgbClr val="0065A4"/>
                </a:solidFill>
                <a:latin typeface="Arial"/>
                <a:cs typeface="Arial"/>
              </a:rPr>
              <a:t>Diversity</a:t>
            </a:r>
          </a:p>
        </p:txBody>
      </p:sp>
      <p:pic>
        <p:nvPicPr>
          <p:cNvPr id="3" name="Picture 2" descr="shutterstock_463892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1577" y="1139473"/>
            <a:ext cx="2465223" cy="2282614"/>
          </a:xfrm>
          <a:prstGeom prst="rect">
            <a:avLst/>
          </a:prstGeom>
          <a:effectLst>
            <a:outerShdw blurRad="50800" dist="38100" dir="5400000" algn="t" rotWithShape="0">
              <a:prstClr val="black">
                <a:alpha val="40000"/>
              </a:prstClr>
            </a:outerShdw>
          </a:effectLst>
        </p:spPr>
      </p:pic>
      <p:pic>
        <p:nvPicPr>
          <p:cNvPr id="8" name="Picture 7" descr="BonnierRWJFJune2011-2355.JPG"/>
          <p:cNvPicPr>
            <a:picLocks noChangeAspect="1"/>
          </p:cNvPicPr>
          <p:nvPr/>
        </p:nvPicPr>
        <p:blipFill rotWithShape="1">
          <a:blip r:embed="rId4">
            <a:extLst>
              <a:ext uri="{28A0092B-C50C-407E-A947-70E740481C1C}">
                <a14:useLocalDpi xmlns:a14="http://schemas.microsoft.com/office/drawing/2010/main" val="0"/>
              </a:ext>
            </a:extLst>
          </a:blip>
          <a:srcRect l="11459" t="8682" r="10198" b="8447"/>
          <a:stretch/>
        </p:blipFill>
        <p:spPr>
          <a:xfrm>
            <a:off x="1695674" y="3811192"/>
            <a:ext cx="2851775" cy="2011680"/>
          </a:xfrm>
          <a:prstGeom prst="rect">
            <a:avLst/>
          </a:prstGeom>
          <a:effectLst>
            <a:outerShdw blurRad="50800" dist="38100" dir="5400000" algn="t" rotWithShape="0">
              <a:prstClr val="black">
                <a:alpha val="40000"/>
              </a:prstClr>
            </a:outerShdw>
          </a:effectLst>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68" r="7172"/>
          <a:stretch/>
        </p:blipFill>
        <p:spPr>
          <a:xfrm>
            <a:off x="3460113" y="1136087"/>
            <a:ext cx="2468880" cy="2286000"/>
          </a:xfrm>
          <a:prstGeom prst="rect">
            <a:avLst/>
          </a:prstGeom>
          <a:effectLst>
            <a:outerShdw blurRad="50800" dist="38100" dir="5400000" algn="t" rotWithShape="0">
              <a:prstClr val="black">
                <a:alpha val="40000"/>
              </a:prstClr>
            </a:outerShdw>
          </a:effectLst>
        </p:spPr>
      </p:pic>
      <p:pic>
        <p:nvPicPr>
          <p:cNvPr id="307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4929" r="14036"/>
          <a:stretch/>
        </p:blipFill>
        <p:spPr bwMode="auto">
          <a:xfrm flipH="1">
            <a:off x="750474" y="1135977"/>
            <a:ext cx="2417055" cy="228611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5" name="Picture 3" descr="C:\Users\mmacmillan\Pictures\Web photos\iStock Photos\iStock_000030086112Large.jpg"/>
          <p:cNvPicPr>
            <a:picLocks noChangeAspect="1" noChangeArrowheads="1"/>
          </p:cNvPicPr>
          <p:nvPr/>
        </p:nvPicPr>
        <p:blipFill rotWithShape="1">
          <a:blip r:embed="rId7">
            <a:extLst>
              <a:ext uri="{28A0092B-C50C-407E-A947-70E740481C1C}">
                <a14:useLocalDpi xmlns:a14="http://schemas.microsoft.com/office/drawing/2010/main" val="0"/>
              </a:ext>
            </a:extLst>
          </a:blip>
          <a:srcRect l="6904" r="-5281"/>
          <a:stretch/>
        </p:blipFill>
        <p:spPr bwMode="auto">
          <a:xfrm>
            <a:off x="4731999" y="3820057"/>
            <a:ext cx="2969623" cy="201168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68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22325</TotalTime>
  <Words>4757</Words>
  <Application>Microsoft Office PowerPoint</Application>
  <PresentationFormat>On-screen Show (4:3)</PresentationFormat>
  <Paragraphs>323</Paragraphs>
  <Slides>25</Slides>
  <Notes>25</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Health System Challenges</vt:lpstr>
      <vt:lpstr>A New Era in Health Care</vt:lpstr>
      <vt:lpstr>What Does This Mean for Providers?</vt:lpstr>
      <vt:lpstr>A Culture of Health</vt:lpstr>
      <vt:lpstr>How Nurses Can Help</vt:lpstr>
      <vt:lpstr>Institute of Medicine Report</vt:lpstr>
      <vt:lpstr>Campaign Vision</vt:lpstr>
      <vt:lpstr>Areas of Focus</vt:lpstr>
      <vt:lpstr>Strengthen Nursing Education</vt:lpstr>
      <vt:lpstr>Education Evidence</vt:lpstr>
      <vt:lpstr>P</vt:lpstr>
      <vt:lpstr>Remove Barriers to Practice and Care</vt:lpstr>
      <vt:lpstr>PowerPoint Presentation</vt:lpstr>
      <vt:lpstr> State Progress in Removing Barriers </vt:lpstr>
      <vt:lpstr>Promote Nurse Leadership</vt:lpstr>
      <vt:lpstr>Leadership Evidence</vt:lpstr>
      <vt:lpstr>Leadership Progr</vt:lpstr>
      <vt:lpstr>Improve Workforce Diversity</vt:lpstr>
      <vt:lpstr>P</vt:lpstr>
      <vt:lpstr>P</vt:lpstr>
      <vt:lpstr>Interprofessional Collaboration</vt:lpstr>
      <vt:lpstr>New Collaborations</vt:lpstr>
      <vt:lpstr>We Need Your Support</vt:lpstr>
      <vt:lpstr>Help Shape the Future of Health Care</vt:lpstr>
    </vt:vector>
  </TitlesOfParts>
  <Company>IQ Solutions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Koman</dc:creator>
  <cp:lastModifiedBy>Meredith Courville</cp:lastModifiedBy>
  <cp:revision>487</cp:revision>
  <cp:lastPrinted>2015-05-14T21:00:57Z</cp:lastPrinted>
  <dcterms:created xsi:type="dcterms:W3CDTF">2012-11-19T19:53:57Z</dcterms:created>
  <dcterms:modified xsi:type="dcterms:W3CDTF">2017-01-11T21:14:28Z</dcterms:modified>
</cp:coreProperties>
</file>