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59" r:id="rId8"/>
    <p:sldId id="275" r:id="rId9"/>
    <p:sldId id="290" r:id="rId10"/>
    <p:sldId id="286" r:id="rId11"/>
    <p:sldId id="267" r:id="rId12"/>
    <p:sldId id="281"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31">
          <p15:clr>
            <a:srgbClr val="A4A3A4"/>
          </p15:clr>
        </p15:guide>
        <p15:guide id="2" pos="304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41775" autoAdjust="0"/>
  </p:normalViewPr>
  <p:slideViewPr>
    <p:cSldViewPr snapToGrid="0" snapToObjects="1">
      <p:cViewPr>
        <p:scale>
          <a:sx n="75" d="100"/>
          <a:sy n="75" d="100"/>
        </p:scale>
        <p:origin x="-2016" y="-72"/>
      </p:cViewPr>
      <p:guideLst>
        <p:guide orient="horz" pos="3131"/>
        <p:guide pos="3040"/>
      </p:guideLst>
    </p:cSldViewPr>
  </p:slideViewPr>
  <p:outlineViewPr>
    <p:cViewPr>
      <p:scale>
        <a:sx n="33" d="100"/>
        <a:sy n="33" d="100"/>
      </p:scale>
      <p:origin x="0" y="0"/>
    </p:cViewPr>
  </p:outlineViewPr>
  <p:notesTextViewPr>
    <p:cViewPr>
      <p:scale>
        <a:sx n="100" d="100"/>
        <a:sy n="100" d="100"/>
      </p:scale>
      <p:origin x="0" y="273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2/23/2017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2/23/2017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In 2014, the US had more than 12 million newly insured people, and these numbers will increase in the upcoming years. Our workforce is already struggling to provide primary care.</a:t>
            </a:r>
          </a:p>
          <a:p>
            <a:r>
              <a:rPr lang="en-US" dirty="0"/>
              <a:t> </a:t>
            </a:r>
          </a:p>
          <a:p>
            <a:pPr defTabSz="465861">
              <a:defRPr/>
            </a:pPr>
            <a:r>
              <a:rPr lang="en-US" dirty="0"/>
              <a:t>We also need more nurses with doctorates to teach the next generation and to design innovations in health care delivery. </a:t>
            </a:r>
            <a:r>
              <a:rPr lang="en-US" sz="1200" kern="1200" dirty="0" smtClean="0">
                <a:solidFill>
                  <a:schemeClr val="tx1"/>
                </a:solidFill>
                <a:effectLst/>
                <a:latin typeface="+mn-lt"/>
                <a:ea typeface="+mn-ea"/>
                <a:cs typeface="+mn-cs"/>
              </a:rPr>
              <a:t>In the 2014-2015 academic year</a:t>
            </a:r>
            <a:r>
              <a:rPr lang="en-US" dirty="0" smtClean="0"/>
              <a:t>, </a:t>
            </a:r>
            <a:r>
              <a:rPr lang="en-US" dirty="0"/>
              <a:t>nursing schools turned away more than 68,000 qualified candidates, primarily because there weren’t enough faculty available to teach them and the schools lacked resources. </a:t>
            </a:r>
          </a:p>
          <a:p>
            <a:pPr defTabSz="465861">
              <a:defRPr/>
            </a:pPr>
            <a:endParaRPr lang="en-US" dirty="0"/>
          </a:p>
          <a:p>
            <a:pPr defTabSz="465861">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a:t>
            </a:r>
            <a:r>
              <a:rPr lang="en-US" b="1" dirty="0"/>
              <a:t>44</a:t>
            </a:r>
            <a:r>
              <a:rPr lang="en-US" dirty="0"/>
              <a:t> Action Coalitions are working on advancing nursing education transformation, and across the country, we are seeing a lot of progress.</a:t>
            </a:r>
          </a:p>
          <a:p>
            <a:pPr defTabSz="465861">
              <a:defRPr/>
            </a:pPr>
            <a:endParaRPr lang="en-US" dirty="0"/>
          </a:p>
          <a:p>
            <a:pPr defTabSz="465861">
              <a:defRPr/>
            </a:pPr>
            <a:r>
              <a:rPr lang="en-US" i="0" dirty="0" smtClean="0"/>
              <a:t>The</a:t>
            </a:r>
            <a:r>
              <a:rPr lang="en-US" i="0" baseline="0" dirty="0" smtClean="0"/>
              <a:t> </a:t>
            </a:r>
            <a:r>
              <a:rPr lang="en-US" i="1" dirty="0" smtClean="0"/>
              <a:t>Campaign</a:t>
            </a:r>
            <a:r>
              <a:rPr lang="en-US" dirty="0" smtClean="0"/>
              <a:t> has identified four promising models to streamline academic progression:</a:t>
            </a:r>
            <a:r>
              <a:rPr lang="en-US" baseline="0" dirty="0" smtClean="0"/>
              <a:t> </a:t>
            </a:r>
            <a:r>
              <a:rPr lang="en-US" dirty="0"/>
              <a:t>RN-to-BSN degree awarded from a community college; state or regionally shared competency- or outcomes-based curriculum; accelerated options (RN-to-MSN); and shared statewide or regional curriculum. Thirty Action Coalitions reported that students are enrolling in one of the four models in their states.</a:t>
            </a:r>
          </a:p>
          <a:p>
            <a:pPr defTabSz="465861">
              <a:defRPr/>
            </a:pPr>
            <a:endParaRPr lang="en-US" dirty="0"/>
          </a:p>
          <a:p>
            <a:pPr defTabSz="465861">
              <a:defRPr/>
            </a:pPr>
            <a:r>
              <a:rPr lang="en-US" dirty="0"/>
              <a:t>Here are a few examples of state progress:</a:t>
            </a:r>
          </a:p>
          <a:p>
            <a:pPr defTabSz="465861">
              <a:defRPr/>
            </a:pPr>
            <a:endParaRPr lang="en-US" dirty="0"/>
          </a:p>
          <a:p>
            <a:pPr marL="174698" indent="-174698" defTabSz="465861">
              <a:buFont typeface="Arial" panose="020B0604020202020204" pitchFamily="34" charset="0"/>
              <a:buChar char="•"/>
              <a:defRPr/>
            </a:pPr>
            <a:r>
              <a:rPr lang="en-US" b="1" dirty="0"/>
              <a:t>Minnesota.</a:t>
            </a:r>
            <a:r>
              <a:rPr lang="en-US" dirty="0"/>
              <a:t> The Minnesota Alliance for Nursing Education (MANE)—which comprises community colleges, a university, and practice partners—is creating a transformative curriculum to increase the number of baccalaureate-prepared nurses through dual enrollment between MANE community colleges and universities, decreasing existing access barriers to a baccalaureate education. These schools enrolled 840 students in the 2014-2015 academic year.</a:t>
            </a:r>
          </a:p>
          <a:p>
            <a:pPr marL="174698" indent="-174698" defTabSz="465861">
              <a:buFont typeface="Arial" panose="020B0604020202020204" pitchFamily="34" charset="0"/>
              <a:buChar char="•"/>
              <a:defRPr/>
            </a:pPr>
            <a:r>
              <a:rPr lang="en-US" b="1" dirty="0"/>
              <a:t>New Mexico. </a:t>
            </a:r>
            <a:r>
              <a:rPr lang="en-US" dirty="0"/>
              <a:t>New Mexico has implemented a common statewide nursing curriculum to ensure that nursing credits will transfer seamlessly between colleges and universities and to enable more students in the state to pursue BSN degrees in their communities. They anticipate this move will help to increase the diversity of the state’s nursing workforce, especially among minority students and in rural areas. </a:t>
            </a:r>
          </a:p>
          <a:p>
            <a:pPr marL="174698" indent="-174698" defTabSz="465861">
              <a:buFont typeface="Arial" panose="020B0604020202020204" pitchFamily="34" charset="0"/>
              <a:buChar char="•"/>
              <a:defRPr/>
            </a:pPr>
            <a:r>
              <a:rPr lang="en-US" b="1" dirty="0"/>
              <a:t>Texas.</a:t>
            </a:r>
            <a:r>
              <a:rPr lang="en-US" dirty="0"/>
              <a:t> The </a:t>
            </a:r>
            <a:r>
              <a:rPr lang="x-none" dirty="0"/>
              <a:t>University of Texas</a:t>
            </a:r>
            <a:r>
              <a:rPr lang="en-US" dirty="0"/>
              <a:t> at</a:t>
            </a:r>
            <a:r>
              <a:rPr lang="x-none" dirty="0"/>
              <a:t> Arlington </a:t>
            </a:r>
            <a:r>
              <a:rPr lang="en-US" dirty="0"/>
              <a:t>has</a:t>
            </a:r>
            <a:r>
              <a:rPr lang="x-none" dirty="0"/>
              <a:t> rapidly increas</a:t>
            </a:r>
            <a:r>
              <a:rPr lang="en-US" dirty="0"/>
              <a:t>ed </a:t>
            </a:r>
            <a:r>
              <a:rPr lang="x-none" dirty="0"/>
              <a:t>the capacity of </a:t>
            </a:r>
            <a:r>
              <a:rPr lang="en-US" dirty="0"/>
              <a:t>its</a:t>
            </a:r>
            <a:r>
              <a:rPr lang="x-none" dirty="0"/>
              <a:t> RN</a:t>
            </a:r>
            <a:r>
              <a:rPr lang="en-US" dirty="0"/>
              <a:t>-</a:t>
            </a:r>
            <a:r>
              <a:rPr lang="x-none" dirty="0"/>
              <a:t>to</a:t>
            </a:r>
            <a:r>
              <a:rPr lang="en-US" dirty="0"/>
              <a:t>-</a:t>
            </a:r>
            <a:r>
              <a:rPr lang="x-none" dirty="0"/>
              <a:t>BSN education program </a:t>
            </a:r>
            <a:r>
              <a:rPr lang="en-US" dirty="0"/>
              <a:t>by partnering with </a:t>
            </a:r>
            <a:r>
              <a:rPr lang="x-none" dirty="0"/>
              <a:t>a proven </a:t>
            </a:r>
            <a:r>
              <a:rPr lang="en-US" dirty="0"/>
              <a:t>distance education technology </a:t>
            </a:r>
            <a:r>
              <a:rPr lang="x-none" dirty="0"/>
              <a:t>company</a:t>
            </a:r>
            <a:r>
              <a:rPr lang="en-US" dirty="0"/>
              <a:t>. </a:t>
            </a:r>
            <a:r>
              <a:rPr lang="x-none" dirty="0"/>
              <a:t>Components of </a:t>
            </a:r>
            <a:r>
              <a:rPr lang="en-US" dirty="0"/>
              <a:t>its accelerated online</a:t>
            </a:r>
            <a:r>
              <a:rPr lang="x-none" dirty="0"/>
              <a:t> program</a:t>
            </a:r>
            <a:r>
              <a:rPr lang="en-US" dirty="0"/>
              <a:t> include a 5-</a:t>
            </a:r>
            <a:r>
              <a:rPr lang="x-none" dirty="0"/>
              <a:t>week modular course format</a:t>
            </a:r>
            <a:r>
              <a:rPr lang="en-US" dirty="0"/>
              <a:t>, a specifically</a:t>
            </a:r>
            <a:r>
              <a:rPr lang="x-none" dirty="0"/>
              <a:t> designed content delivery system</a:t>
            </a:r>
            <a:r>
              <a:rPr lang="en-US" dirty="0"/>
              <a:t>,</a:t>
            </a:r>
            <a:r>
              <a:rPr lang="x-none" dirty="0"/>
              <a:t> </a:t>
            </a:r>
            <a:r>
              <a:rPr lang="en-US" dirty="0"/>
              <a:t>and the u</a:t>
            </a:r>
            <a:r>
              <a:rPr lang="x-none" dirty="0"/>
              <a:t>se of MSN</a:t>
            </a:r>
            <a:r>
              <a:rPr lang="en-US" dirty="0"/>
              <a:t>- or PhD-</a:t>
            </a:r>
            <a:r>
              <a:rPr lang="x-none" dirty="0"/>
              <a:t>prepared faculty as academic coaches.</a:t>
            </a:r>
            <a:r>
              <a:rPr lang="en-US" dirty="0"/>
              <a:t> As a result, enrollment in the RN-to-BSN program has increased from fewer than 200 students in 2008 to nearly </a:t>
            </a:r>
            <a:r>
              <a:rPr lang="en-US" dirty="0" smtClean="0"/>
              <a:t>11,000 </a:t>
            </a:r>
            <a:r>
              <a:rPr lang="en-US" dirty="0"/>
              <a:t>students today, an increase of </a:t>
            </a:r>
            <a:r>
              <a:rPr lang="en-US" dirty="0" smtClean="0"/>
              <a:t>5,400 </a:t>
            </a:r>
            <a:r>
              <a:rPr lang="en-US" dirty="0"/>
              <a:t>percent (as of </a:t>
            </a:r>
            <a:r>
              <a:rPr lang="en-US" dirty="0" smtClean="0"/>
              <a:t>May 2015).</a:t>
            </a:r>
            <a:endParaRPr lang="en-US" dirty="0"/>
          </a:p>
          <a:p>
            <a:pPr defTabSz="465861">
              <a:defRPr/>
            </a:pPr>
            <a:endParaRPr lang="en-US" dirty="0"/>
          </a:p>
          <a:p>
            <a:pPr lvl="0"/>
            <a:r>
              <a:rPr lang="en-US" dirty="0"/>
              <a:t>At the national level, we are seeing progress, too. For the first time in its history, Medicare is paying to support the training of nurses with the Graduate Nurse Education Demonstration, a $200 million demonstration project in five hospital systems. And hospitals applying for Magnet status must provide a plan for how they will achieve 80 percent by 2020. </a:t>
            </a:r>
            <a:br>
              <a:rPr lang="en-US" dirty="0"/>
            </a:br>
            <a:endParaRPr lang="en-US" dirty="0"/>
          </a:p>
          <a:p>
            <a:pPr lvl="0"/>
            <a:r>
              <a:rPr lang="en-US" dirty="0"/>
              <a:t>In addition, since 2010, the percentage of employed nurses with a baccalaureate or higher degree has increased from </a:t>
            </a:r>
            <a:r>
              <a:rPr lang="en-US" b="1" dirty="0"/>
              <a:t>49 percent </a:t>
            </a:r>
            <a:r>
              <a:rPr lang="en-US" dirty="0"/>
              <a:t>to </a:t>
            </a:r>
            <a:r>
              <a:rPr lang="en-US" b="1" dirty="0"/>
              <a:t>51 percent</a:t>
            </a:r>
            <a:r>
              <a:rPr lang="en-US" dirty="0"/>
              <a:t>, the enrollment in nursing-focused PhD programs has increased from </a:t>
            </a:r>
            <a:r>
              <a:rPr lang="en-US" b="1" dirty="0"/>
              <a:t>4,611</a:t>
            </a:r>
            <a:r>
              <a:rPr lang="en-US" dirty="0"/>
              <a:t> in 2010 to </a:t>
            </a:r>
            <a:r>
              <a:rPr lang="en-US" b="1" dirty="0" smtClean="0"/>
              <a:t>5,286</a:t>
            </a:r>
            <a:r>
              <a:rPr lang="en-US" dirty="0" smtClean="0"/>
              <a:t> </a:t>
            </a:r>
            <a:r>
              <a:rPr lang="en-US" dirty="0"/>
              <a:t>in 2014, and the enrollment in DNP (doctorate of nursing practice) programs has increased from </a:t>
            </a:r>
            <a:r>
              <a:rPr lang="en-US" b="1" dirty="0"/>
              <a:t>7,034 </a:t>
            </a:r>
            <a:r>
              <a:rPr lang="en-US" dirty="0"/>
              <a:t>in 2010 to </a:t>
            </a:r>
            <a:r>
              <a:rPr lang="en-US" b="1" dirty="0"/>
              <a:t>18,352</a:t>
            </a:r>
            <a:r>
              <a:rPr lang="en-US" dirty="0"/>
              <a:t> in 2014. Furthermore, enrollment in RN-to-BSN programs has increased 69% from </a:t>
            </a:r>
            <a:r>
              <a:rPr lang="en-US" b="1" dirty="0"/>
              <a:t>77,259</a:t>
            </a:r>
            <a:r>
              <a:rPr lang="en-US" dirty="0"/>
              <a:t> students in 2010 to </a:t>
            </a:r>
            <a:r>
              <a:rPr lang="en-US" b="1" dirty="0"/>
              <a:t>130,345</a:t>
            </a:r>
            <a:r>
              <a:rPr lang="en-US" dirty="0"/>
              <a:t> students in 2014.  </a:t>
            </a:r>
            <a:br>
              <a:rPr lang="en-US" dirty="0"/>
            </a:br>
            <a:endParaRPr lang="en-US" dirty="0"/>
          </a:p>
          <a:p>
            <a:r>
              <a:rPr lang="en-US" dirty="0"/>
              <a:t>Sources: </a:t>
            </a:r>
          </a:p>
          <a:p>
            <a:pPr marL="174698" indent="-174698">
              <a:buFont typeface="Wingdings" panose="05000000000000000000" pitchFamily="2" charset="2"/>
              <a:buChar char="§"/>
            </a:pPr>
            <a:r>
              <a:rPr lang="en-US" dirty="0"/>
              <a:t>American Community Survey, Public Use Microdata Sample (series)</a:t>
            </a:r>
          </a:p>
          <a:p>
            <a:pPr marL="174698" indent="-174698">
              <a:buFont typeface="Wingdings" panose="05000000000000000000" pitchFamily="2" charset="2"/>
              <a:buChar char="§"/>
            </a:pPr>
            <a:r>
              <a:rPr lang="en-US" dirty="0" smtClean="0"/>
              <a:t>American </a:t>
            </a:r>
            <a:r>
              <a:rPr lang="en-US" dirty="0"/>
              <a:t>Association of Colleges of Nursing. 2015. Findings from AACN’s Fall 2014 Survey of Nursing Schools (press release</a:t>
            </a:r>
            <a:r>
              <a:rPr lang="en-US" dirty="0" smtClean="0"/>
              <a:t>),</a:t>
            </a:r>
            <a:r>
              <a:rPr lang="en-US" baseline="0" dirty="0" smtClean="0"/>
              <a:t> </a:t>
            </a:r>
            <a:r>
              <a:rPr lang="en-US" dirty="0" smtClean="0"/>
              <a:t>http</a:t>
            </a:r>
            <a:r>
              <a:rPr lang="en-US" dirty="0"/>
              <a:t>://www.aacn.nche.edu/news/articles/2015/enrollment#Findings.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Right now, nurse practitioners in </a:t>
            </a:r>
            <a:r>
              <a:rPr lang="en-US" dirty="0" smtClean="0"/>
              <a:t>22 </a:t>
            </a:r>
            <a:r>
              <a:rPr lang="en-US" dirty="0"/>
              <a:t>states and the District of Columbia have full practice authority, including </a:t>
            </a:r>
            <a:r>
              <a:rPr lang="en-US" dirty="0" smtClean="0"/>
              <a:t>South Dakota (where legislation passed in 2017), Nebraska </a:t>
            </a:r>
            <a:r>
              <a:rPr lang="en-US" dirty="0"/>
              <a:t>(where legislation passed in March 2015</a:t>
            </a:r>
            <a:r>
              <a:rPr lang="en-US" dirty="0" smtClean="0"/>
              <a:t>), </a:t>
            </a:r>
            <a:r>
              <a:rPr lang="en-US" dirty="0"/>
              <a:t>and Maryland (where legislation passed in May 2015). This is significantly improved from a few years ago, as you can see by this map, which shows the progress made in removing barriers to practice and care. Since the launch of the </a:t>
            </a:r>
            <a:r>
              <a:rPr lang="en-US" i="1" dirty="0"/>
              <a:t>Campaign, </a:t>
            </a:r>
            <a:r>
              <a:rPr lang="en-US" dirty="0" smtClean="0"/>
              <a:t>nine </a:t>
            </a:r>
            <a:r>
              <a:rPr lang="en-US" dirty="0"/>
              <a:t>states have modernized their practice laws.</a:t>
            </a:r>
          </a:p>
          <a:p>
            <a:pPr defTabSz="465861">
              <a:spcBef>
                <a:spcPct val="0"/>
              </a:spcBef>
              <a:defRPr/>
            </a:pPr>
            <a:endParaRPr lang="en-US" dirty="0"/>
          </a:p>
          <a:p>
            <a:pPr eaLnBrk="1" hangingPunct="1">
              <a:spcBef>
                <a:spcPct val="0"/>
              </a:spcBef>
            </a:pPr>
            <a:r>
              <a:rPr lang="en-US" dirty="0"/>
              <a:t>For more information about practice restrictions for other types of APRNs, visit the National Council of State Boards of Nursing’s (NCSBN) website. </a:t>
            </a:r>
          </a:p>
          <a:p>
            <a:pPr eaLnBrk="1" hangingPunct="1">
              <a:spcBef>
                <a:spcPct val="0"/>
              </a:spcBef>
            </a:pPr>
            <a:endParaRPr lang="en-US" dirty="0"/>
          </a:p>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 </a:t>
            </a:r>
            <a:r>
              <a:rPr lang="en-US" b="1" dirty="0" smtClean="0"/>
              <a:t>44 </a:t>
            </a:r>
            <a:r>
              <a:rPr lang="en-US" dirty="0" smtClean="0"/>
              <a:t>Action Coalitions are working to remove barriers to practice and care. And </a:t>
            </a:r>
            <a:r>
              <a:rPr lang="en-US" dirty="0" smtClean="0"/>
              <a:t>nine states—South Dakota</a:t>
            </a:r>
            <a:r>
              <a:rPr lang="en-US" baseline="0" dirty="0" smtClean="0"/>
              <a:t> (2017), </a:t>
            </a:r>
            <a:r>
              <a:rPr lang="en-US" dirty="0" smtClean="0"/>
              <a:t>Maryland </a:t>
            </a:r>
            <a:r>
              <a:rPr lang="en-US" dirty="0" smtClean="0"/>
              <a:t>(2015),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a:t>
            </a:r>
            <a:r>
              <a:rPr lang="en-US" dirty="0" smtClean="0"/>
              <a:t>2017. 2017 </a:t>
            </a:r>
            <a:r>
              <a:rPr lang="en-US" dirty="0"/>
              <a:t>Nurse 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t>
            </a:r>
            <a:r>
              <a:rPr lang="en-US" dirty="0" smtClean="0">
                <a:latin typeface="Calibri" charset="0"/>
              </a:rPr>
              <a:t>29 Action Coalitions have implemented 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 </a:t>
            </a:r>
            <a:r>
              <a:rPr lang="en-US" b="0" i="0" baseline="0" dirty="0" smtClean="0">
                <a:latin typeface="Calibri" charset="0"/>
              </a:rPr>
              <a:t>have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 </a:t>
            </a:r>
            <a:r>
              <a:rPr lang="en-US" baseline="0" dirty="0" smtClean="0">
                <a:latin typeface="Calibri" charset="0"/>
              </a:rPr>
              <a:t>has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has implemented a nurse leader database to increase the number of nurses on boards. To date, 11 nurses have been appointed to boards or task forces as a result of the Action Coalitions’ efforts [as of May 2015].</a:t>
            </a:r>
          </a:p>
          <a:p>
            <a:pPr marL="174698" marR="0" indent="-174698" algn="l" defTabSz="46586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1" baseline="0" dirty="0" smtClean="0">
                <a:latin typeface="Calibri" charset="0"/>
              </a:rPr>
              <a:t>California</a:t>
            </a:r>
            <a:r>
              <a:rPr lang="en-US" baseline="0" dirty="0" smtClean="0">
                <a:latin typeface="Calibri" charset="0"/>
              </a:rPr>
              <a:t> has developed a mentorship program pairing up experienced nurse leaders with those who aspire to advance in the nursing profession. To date, more than 200 mentor/mentee pairs have participated in the program [as of May 2016].</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r>
              <a:rPr lang="en-US" dirty="0"/>
              <a:t>And at the national level, the Leapfrog Group requires nurses to be integrated into governance for hospitals to attain Magnet</a:t>
            </a:r>
            <a:r>
              <a:rPr lang="en-US" dirty="0">
                <a:sym typeface="Symbol" panose="05050102010706020507" pitchFamily="18" charset="2"/>
              </a:rPr>
              <a:t></a:t>
            </a:r>
            <a:r>
              <a:rPr lang="en-US" dirty="0"/>
              <a:t> status.</a:t>
            </a: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1" dirty="0"/>
              <a:t>41 </a:t>
            </a:r>
            <a:r>
              <a:rPr lang="en-US" dirty="0"/>
              <a:t>Action Coalitions are working on diversity initiatives within their education and leadership work plans. We have also established a diversity and data learning collaborative with monthly meetings to provide Action Coalitions an opportunity to learn from our diversity consultants, other experts, and each other. 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is using funding from the 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Island has 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25 Action Coalitions are working 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level, three major foundations—the Robert Wood Johnson Foundation, the Gordon and Betty Moore Foundation, and the Josiah Macy Jr. Foundation—collaborated to support the Health Resources and Services Administration’s National Center for </a:t>
            </a:r>
            <a:r>
              <a:rPr lang="en-US" dirty="0" err="1"/>
              <a:t>Interprofessional</a:t>
            </a:r>
            <a:r>
              <a:rPr lang="en-US" dirty="0"/>
              <a:t> Practice and Education at the University of Minnesota. The Center is working to provide leadership, scholarship, evidence, coordination, and national visibility to advance </a:t>
            </a:r>
            <a:r>
              <a:rPr lang="en-US" dirty="0" err="1"/>
              <a:t>interprofessional</a:t>
            </a:r>
            <a:r>
              <a:rPr lang="en-US" dirty="0"/>
              <a:t> education and practice as a viable and efficient health care delivery mode.</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new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Robert Wood Johnson Foundation has long invested in nursing and believes that strengthening the nursing field is crucial to improving health in our country. But the Foundation needed evidence. So, </a:t>
            </a:r>
            <a:r>
              <a:rPr lang="en-US" dirty="0">
                <a:latin typeface="Calibri" charset="0"/>
              </a:rPr>
              <a:t>i</a:t>
            </a:r>
            <a:r>
              <a:rPr lang="en-US" dirty="0" smtClean="0">
                <a:latin typeface="Calibri" charset="0"/>
              </a:rPr>
              <a:t>n</a:t>
            </a:r>
            <a:r>
              <a:rPr lang="en-US" baseline="0" dirty="0" smtClean="0">
                <a:latin typeface="Calibri" charset="0"/>
              </a:rPr>
              <a:t> 2008, they </a:t>
            </a:r>
            <a:r>
              <a:rPr lang="en-US" dirty="0"/>
              <a:t>partnered with the Institute of Medicine (IOM) to produce a report on the future of nursing. In 2010, the IOM released </a:t>
            </a:r>
            <a:r>
              <a:rPr lang="en-US" i="1" dirty="0"/>
              <a:t>The Future of Nursing: Leading Change, Advancing Health</a:t>
            </a:r>
            <a:r>
              <a:rPr lang="en-US" dirty="0"/>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2015, and 2016.</a:t>
            </a:r>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The</a:t>
            </a:r>
            <a:r>
              <a:rPr lang="en-US" baseline="0" dirty="0" smtClean="0">
                <a:solidFill>
                  <a:schemeClr val="tx1"/>
                </a:solidFill>
              </a:rPr>
              <a:t> Robert Wood Johnson Foundation, </a:t>
            </a:r>
            <a:r>
              <a:rPr lang="en-US" dirty="0" smtClean="0">
                <a:solidFill>
                  <a:schemeClr val="tx1"/>
                </a:solidFill>
              </a:rPr>
              <a:t>the nation’s largest health care philanthropy, and AARP, the nation’s largest consumer organization,</a:t>
            </a:r>
            <a:r>
              <a:rPr lang="en-US" baseline="0" dirty="0" smtClean="0">
                <a:solidFill>
                  <a:schemeClr val="tx1"/>
                </a:solidFill>
              </a:rPr>
              <a:t> believed the recommendations in the IOM report were too important to sit on a shelf, so in 2010, together we launched a nationwide initiative to improve health through nursing called Future of Nursing: </a:t>
            </a:r>
            <a:r>
              <a:rPr lang="en-US" i="1" baseline="0" dirty="0" smtClean="0">
                <a:solidFill>
                  <a:schemeClr val="tx1"/>
                </a:solidFill>
              </a:rPr>
              <a:t>Campaign for Action</a:t>
            </a:r>
            <a:r>
              <a:rPr lang="en-US" baseline="0" dirty="0" smtClean="0">
                <a:solidFill>
                  <a:schemeClr val="tx1"/>
                </a:solidFill>
              </a:rPr>
              <a:t>. </a:t>
            </a:r>
            <a:r>
              <a:rPr lang="en-US" dirty="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more than </a:t>
            </a:r>
            <a:r>
              <a:rPr lang="en-US" dirty="0" smtClean="0">
                <a:solidFill>
                  <a:schemeClr val="tx1"/>
                </a:solidFill>
              </a:rPr>
              <a:t>$20 </a:t>
            </a:r>
            <a:r>
              <a:rPr lang="en-US" dirty="0">
                <a:solidFill>
                  <a:schemeClr val="tx1"/>
                </a:solidFill>
              </a:rPr>
              <a:t>million in 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that everyone in America can live a healthier life, supported by a system in which nurses are essential partners in providing care and promoting health. </a:t>
            </a:r>
          </a:p>
          <a:p>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2/23/2017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2/23/2017</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Progress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46" y="1122008"/>
            <a:ext cx="7640108" cy="4969584"/>
          </a:xfrm>
          <a:prstGeom prst="rect">
            <a:avLst/>
          </a:prstGeom>
        </p:spPr>
      </p:pic>
    </p:spTree>
    <p:extLst>
      <p:ext uri="{BB962C8B-B14F-4D97-AF65-F5344CB8AC3E}">
        <p14:creationId xmlns:p14="http://schemas.microsoft.com/office/powerpoint/2010/main" val="209644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3662" y="1143000"/>
            <a:ext cx="7005690" cy="4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6" name="Picture 5" descr="Minnesota.png"/>
          <p:cNvPicPr>
            <a:picLocks noChangeAspect="1"/>
          </p:cNvPicPr>
          <p:nvPr/>
        </p:nvPicPr>
        <p:blipFill rotWithShape="1">
          <a:blip r:embed="rId5">
            <a:extLst>
              <a:ext uri="{28A0092B-C50C-407E-A947-70E740481C1C}">
                <a14:useLocalDpi xmlns:a14="http://schemas.microsoft.com/office/drawing/2010/main" val="0"/>
              </a:ext>
            </a:extLst>
          </a:blip>
          <a:srcRect l="55719" t="57771" r="1960" b="7302"/>
          <a:stretch/>
        </p:blipFill>
        <p:spPr>
          <a:xfrm>
            <a:off x="4817034" y="3854824"/>
            <a:ext cx="3869766" cy="2017060"/>
          </a:xfrm>
          <a:prstGeom prst="rect">
            <a:avLst/>
          </a:prstGeom>
        </p:spPr>
      </p:pic>
      <p:pic>
        <p:nvPicPr>
          <p:cNvPr id="7" name="Picture 6" descr="Virginia.png"/>
          <p:cNvPicPr>
            <a:picLocks noChangeAspect="1"/>
          </p:cNvPicPr>
          <p:nvPr/>
        </p:nvPicPr>
        <p:blipFill rotWithShape="1">
          <a:blip r:embed="rId6">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Tree>
    <p:extLst>
      <p:ext uri="{BB962C8B-B14F-4D97-AF65-F5344CB8AC3E}">
        <p14:creationId xmlns:p14="http://schemas.microsoft.com/office/powerpoint/2010/main" val="26017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22326</TotalTime>
  <Words>4771</Words>
  <Application>Microsoft Office PowerPoint</Application>
  <PresentationFormat>On-screen Show (4:3)</PresentationFormat>
  <Paragraphs>323</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Meredith Courville</cp:lastModifiedBy>
  <cp:revision>489</cp:revision>
  <cp:lastPrinted>2015-05-14T21:00:57Z</cp:lastPrinted>
  <dcterms:created xsi:type="dcterms:W3CDTF">2012-11-19T19:53:57Z</dcterms:created>
  <dcterms:modified xsi:type="dcterms:W3CDTF">2017-02-23T20:37:26Z</dcterms:modified>
</cp:coreProperties>
</file>