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56" r:id="rId2"/>
    <p:sldId id="257" r:id="rId3"/>
    <p:sldId id="293" r:id="rId4"/>
    <p:sldId id="289" r:id="rId5"/>
    <p:sldId id="277" r:id="rId6"/>
    <p:sldId id="259" r:id="rId7"/>
    <p:sldId id="275" r:id="rId8"/>
    <p:sldId id="290" r:id="rId9"/>
    <p:sldId id="286" r:id="rId10"/>
    <p:sldId id="263" r:id="rId11"/>
    <p:sldId id="264" r:id="rId12"/>
    <p:sldId id="261" r:id="rId13"/>
    <p:sldId id="295" r:id="rId14"/>
    <p:sldId id="292" r:id="rId15"/>
    <p:sldId id="291" r:id="rId16"/>
    <p:sldId id="294" r:id="rId17"/>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131">
          <p15:clr>
            <a:srgbClr val="A4A3A4"/>
          </p15:clr>
        </p15:guide>
        <p15:guide id="2" pos="3040">
          <p15:clr>
            <a:srgbClr val="A4A3A4"/>
          </p15:clr>
        </p15:guide>
      </p15:sldGuideLst>
    </p:ext>
    <p:ext uri="{2D200454-40CA-4A62-9FC3-DE9A4176ACB9}">
      <p15:notesGuideLst xmlns="" xmlns:p15="http://schemas.microsoft.com/office/powerpoint/2012/main">
        <p15:guide id="1" orient="horz" pos="2928"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talia Barolin" initials="NB" lastIdx="2" clrIdx="0"/>
  <p:cmAuthor id="1" name="Jessica Koman" initials="JRK" lastIdx="0" clrIdx="1"/>
  <p:cmAuthor id="2" name="susan lala" initials="sl" lastIdx="13" clrIdx="2"/>
  <p:cmAuthor id="3" name="Paola Sanmartin" initials="PS" lastIdx="0" clrIdx="3"/>
  <p:cmAuthor id="4" name="Jaimie" initials="J" lastIdx="2" clrIdx="4"/>
  <p:cmAuthor id="5" name="Jasmine Jones" initials="JJ" lastIdx="48" clrIdx="5">
    <p:extLst/>
  </p:cmAuthor>
  <p:cmAuthor id="6" name="Jessica Koman" initials="" lastIdx="0" clrIdx="6"/>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5A4"/>
    <a:srgbClr val="FF0000"/>
    <a:srgbClr val="FF3300"/>
    <a:srgbClr val="CC0000"/>
    <a:srgbClr val="4F9BC5"/>
    <a:srgbClr val="C03F21"/>
    <a:srgbClr val="AD4D23"/>
    <a:srgbClr val="A74B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960" autoAdjust="0"/>
    <p:restoredTop sz="75383" autoAdjust="0"/>
  </p:normalViewPr>
  <p:slideViewPr>
    <p:cSldViewPr snapToGrid="0" snapToObjects="1">
      <p:cViewPr>
        <p:scale>
          <a:sx n="73" d="100"/>
          <a:sy n="73" d="100"/>
        </p:scale>
        <p:origin x="-3078" y="-492"/>
      </p:cViewPr>
      <p:guideLst>
        <p:guide orient="horz" pos="3131"/>
        <p:guide pos="30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77" d="100"/>
          <a:sy n="77" d="100"/>
        </p:scale>
        <p:origin x="-3018" y="-7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013019FD-40CD-2545-8FDF-E62C9A7FB37F}" type="datetimeFigureOut">
              <a:rPr lang="en-US" smtClean="0"/>
              <a:pPr/>
              <a:t>6/7/2016</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C37A9F9E-9FA5-D841-9AE7-AC208B62216C}" type="slidenum">
              <a:rPr lang="en-US" smtClean="0"/>
              <a:pPr/>
              <a:t>‹#›</a:t>
            </a:fld>
            <a:endParaRPr lang="en-US" dirty="0"/>
          </a:p>
        </p:txBody>
      </p:sp>
    </p:spTree>
    <p:extLst>
      <p:ext uri="{BB962C8B-B14F-4D97-AF65-F5344CB8AC3E}">
        <p14:creationId xmlns:p14="http://schemas.microsoft.com/office/powerpoint/2010/main" val="3203151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BBCC3CF8-58C1-6444-878D-9129F112768A}" type="datetimeFigureOut">
              <a:rPr lang="en-US" smtClean="0"/>
              <a:pPr/>
              <a:t>6/7/2016</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12DE9FDD-D40D-5344-A6B0-47E859038B84}" type="slidenum">
              <a:rPr lang="en-US" smtClean="0"/>
              <a:pPr/>
              <a:t>‹#›</a:t>
            </a:fld>
            <a:endParaRPr lang="en-US" dirty="0"/>
          </a:p>
        </p:txBody>
      </p:sp>
    </p:spTree>
    <p:extLst>
      <p:ext uri="{BB962C8B-B14F-4D97-AF65-F5344CB8AC3E}">
        <p14:creationId xmlns:p14="http://schemas.microsoft.com/office/powerpoint/2010/main" val="35043635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nga.org/cms/home/nga-center-for-best-practices/center-publications/page-health-publications/col2-content/main-content-list/the-role-of-nurse-practitioners.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aanp.org/legislation-regulation/state-legislation-regulation/state-practice-environment"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www.ftc.gov/system/files/documents/reports/policy-perspectives-competition-regulation-advanced-practice-nurses/140307aprnpolicypaper.pdf"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census.gov/newsroom/releases/archives/2010_census/cb11-cn125.html"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www.aacn.nche.edu/media-relations/fact-sheets/enhancing-diversity"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a:t>
            </a:fld>
            <a:endParaRPr lang="en-US" dirty="0"/>
          </a:p>
        </p:txBody>
      </p:sp>
    </p:spTree>
    <p:extLst>
      <p:ext uri="{BB962C8B-B14F-4D97-AF65-F5344CB8AC3E}">
        <p14:creationId xmlns:p14="http://schemas.microsoft.com/office/powerpoint/2010/main" val="4150877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Primary care in the United States is struggling to meet demand</a:t>
            </a:r>
            <a:r>
              <a:rPr lang="en-US" altLang="ja-JP" dirty="0" smtClean="0">
                <a:latin typeface="Calibri" charset="0"/>
              </a:rPr>
              <a:t>. Staffing shortages are expected to get worse as millions of newly insured Americans seek care, the population continues to age, and people grapple with more chronic disease. </a:t>
            </a:r>
            <a:r>
              <a:rPr lang="en-US" sz="1200" kern="1200" dirty="0" smtClean="0">
                <a:solidFill>
                  <a:schemeClr val="tx1"/>
                </a:solidFill>
                <a:effectLst/>
                <a:latin typeface="+mn-lt"/>
                <a:ea typeface="+mn-ea"/>
                <a:cs typeface="+mn-cs"/>
              </a:rPr>
              <a:t>This is particularly true in underserved, rural, and minority communities. </a:t>
            </a:r>
            <a:r>
              <a:rPr lang="en-US" dirty="0" smtClean="0">
                <a:latin typeface="Calibri" charset="0"/>
              </a:rPr>
              <a:t>Nurse practitioners provide an immediate and cost-effective solution to this problem, enabling physicians to direct their energy to caring for people with complex medical conditions.</a:t>
            </a:r>
          </a:p>
          <a:p>
            <a:pPr eaLnBrk="1" hangingPunct="1">
              <a:spcBef>
                <a:spcPct val="0"/>
              </a:spcBef>
            </a:pPr>
            <a:endParaRPr lang="en-US" dirty="0" smtClean="0">
              <a:latin typeface="Calibri" charset="0"/>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latin typeface="Calibri" charset="0"/>
              </a:rPr>
              <a:t>But</a:t>
            </a:r>
            <a:r>
              <a:rPr lang="en-US" baseline="0" dirty="0" smtClean="0">
                <a:latin typeface="Calibri" charset="0"/>
              </a:rPr>
              <a:t> o</a:t>
            </a:r>
            <a:r>
              <a:rPr lang="en-US" dirty="0" smtClean="0">
                <a:latin typeface="Calibri" charset="0"/>
              </a:rPr>
              <a:t>utdated barriers are blocking</a:t>
            </a:r>
            <a:r>
              <a:rPr lang="en-US" baseline="0" dirty="0" smtClean="0">
                <a:latin typeface="Calibri" charset="0"/>
              </a:rPr>
              <a:t> the ability of APRNs and other providers to expand access to care. We need to remove these barriers and use clinicians more efficiently and effectively so that consumers can get the care they need, when and where they need it. W</a:t>
            </a:r>
            <a:r>
              <a:rPr lang="en-US" sz="1200" kern="1200" dirty="0" smtClean="0">
                <a:solidFill>
                  <a:schemeClr val="tx1"/>
                </a:solidFill>
                <a:effectLst/>
                <a:latin typeface="+mn-lt"/>
                <a:ea typeface="+mn-ea"/>
                <a:cs typeface="+mn-cs"/>
              </a:rPr>
              <a:t>e need to ensure that people receive the right care by the right clinician at the right time and the right place. </a:t>
            </a:r>
          </a:p>
          <a:p>
            <a:pPr eaLnBrk="1" hangingPunct="1">
              <a:spcBef>
                <a:spcPct val="0"/>
              </a:spcBef>
            </a:pPr>
            <a:endParaRPr lang="en-US" dirty="0" smtClean="0">
              <a:latin typeface="Calibri" charset="0"/>
            </a:endParaRPr>
          </a:p>
          <a:p>
            <a:pPr eaLnBrk="1" hangingPunct="1">
              <a:spcBef>
                <a:spcPct val="0"/>
              </a:spcBef>
            </a:pPr>
            <a:r>
              <a:rPr lang="en-US" i="1" dirty="0" smtClean="0">
                <a:latin typeface="Calibri" charset="0"/>
              </a:rPr>
              <a:t>Source: </a:t>
            </a:r>
            <a:r>
              <a:rPr lang="en-US" baseline="0" dirty="0" smtClean="0">
                <a:latin typeface="Calibri" charset="0"/>
              </a:rPr>
              <a:t>National Governor’s Association. 2012. The role of nurse practitioners in meeting increased demand for primary care. NGA Paper, </a:t>
            </a:r>
            <a:r>
              <a:rPr lang="en-US" dirty="0" smtClean="0">
                <a:hlinkClick r:id="rId3"/>
              </a:rPr>
              <a:t>www.nga.org/cms/home/nga-center-for-best-practices/center-publications/page-health-publications/col2-content/main-content-list/the-role-of-nurse-practitioners.html</a:t>
            </a:r>
            <a:r>
              <a:rPr lang="en-US" dirty="0" smtClean="0"/>
              <a:t>.</a:t>
            </a:r>
          </a:p>
          <a:p>
            <a:pPr eaLnBrk="1" hangingPunct="1">
              <a:spcBef>
                <a:spcPct val="0"/>
              </a:spcBef>
            </a:pPr>
            <a:endParaRPr lang="en-US" i="1" dirty="0" smtClean="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10</a:t>
            </a:fld>
            <a:endParaRPr lang="en-US" dirty="0"/>
          </a:p>
        </p:txBody>
      </p:sp>
    </p:spTree>
    <p:extLst>
      <p:ext uri="{BB962C8B-B14F-4D97-AF65-F5344CB8AC3E}">
        <p14:creationId xmlns:p14="http://schemas.microsoft.com/office/powerpoint/2010/main" val="2077970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b="0" kern="1200" dirty="0" smtClean="0">
                <a:solidFill>
                  <a:schemeClr val="tx1"/>
                </a:solidFill>
                <a:effectLst/>
                <a:latin typeface="+mn-lt"/>
                <a:ea typeface="+mn-ea"/>
                <a:cs typeface="+mn-cs"/>
              </a:rPr>
              <a:t>Right now, nurse practitioners in 21 states and the District of Columbia have full practice authority, including Nebraska</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where legislation passed in March 2015)</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and Maryland</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where legislation passed in May 2015). This is significantly improved from a few years ago, as you can see by this map, which shows the progress made in removing barriers to practice and care. Since the launch of the </a:t>
            </a:r>
            <a:r>
              <a:rPr lang="en-US" sz="1200" b="0" i="1" kern="1200" dirty="0" smtClean="0">
                <a:solidFill>
                  <a:schemeClr val="tx1"/>
                </a:solidFill>
                <a:effectLst/>
                <a:latin typeface="+mn-lt"/>
                <a:ea typeface="+mn-ea"/>
                <a:cs typeface="+mn-cs"/>
              </a:rPr>
              <a:t>Campaign, </a:t>
            </a:r>
            <a:r>
              <a:rPr lang="en-US" sz="1200" b="0" i="0" kern="1200" dirty="0" smtClean="0">
                <a:solidFill>
                  <a:schemeClr val="tx1"/>
                </a:solidFill>
                <a:effectLst/>
                <a:latin typeface="+mn-lt"/>
                <a:ea typeface="+mn-ea"/>
                <a:cs typeface="+mn-cs"/>
              </a:rPr>
              <a:t>eight</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states have modernized their practice laws.</a:t>
            </a:r>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a:t>
            </a:r>
            <a:r>
              <a:rPr lang="en-US" i="1" dirty="0" smtClean="0"/>
              <a:t>Campaign</a:t>
            </a:r>
            <a:r>
              <a:rPr lang="en-US" baseline="0" dirty="0" smtClean="0"/>
              <a:t> is working to expand access to care by maximizing the use of nurses and removing outdated laws, regulations, and policies that prevent nurses from practicing to the full extent of their education and training—and we are making steady progress. Public opinion</a:t>
            </a:r>
            <a:r>
              <a:rPr lang="en-US" dirty="0" smtClean="0"/>
              <a:t> is shifting to support removing barriers to practice, and the Federal Trade Commission has challenged limits to nursing scope in 11 states.</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Currently, </a:t>
            </a:r>
            <a:r>
              <a:rPr lang="en-US" b="1" dirty="0" smtClean="0"/>
              <a:t>44 </a:t>
            </a:r>
            <a:r>
              <a:rPr lang="en-US" dirty="0" smtClean="0"/>
              <a:t>Action Coalitions are working to remove barriers to practice and care. And eight states—Maryland (2015),</a:t>
            </a:r>
            <a:r>
              <a:rPr lang="en-US" baseline="0" dirty="0" smtClean="0"/>
              <a:t> </a:t>
            </a:r>
            <a:r>
              <a:rPr lang="en-US" dirty="0" smtClean="0"/>
              <a:t>Nebraska</a:t>
            </a:r>
            <a:r>
              <a:rPr lang="en-US" baseline="0" dirty="0" smtClean="0"/>
              <a:t> (2015), </a:t>
            </a:r>
            <a:r>
              <a:rPr lang="en-US" dirty="0" smtClean="0"/>
              <a:t>Minnesota (2014), Connecticut (2014), Nevada (2013), Rhode Island (2013), North Dakota (2011), and Vermont (2011)—removed statutory barriers that prevented nurse practitioners from providing care to the full extent of their education and training, helping to increase consumers’ access to care.</a:t>
            </a:r>
            <a:r>
              <a:rPr lang="en-US" baseline="0" dirty="0" smtClean="0"/>
              <a:t> </a:t>
            </a:r>
            <a:br>
              <a:rPr lang="en-US" baseline="0" dirty="0" smtClean="0"/>
            </a:br>
            <a:endParaRPr lang="en-US" dirty="0" smtClean="0"/>
          </a:p>
          <a:p>
            <a:pPr>
              <a:spcBef>
                <a:spcPct val="0"/>
              </a:spcBef>
            </a:pPr>
            <a:r>
              <a:rPr lang="en-US" dirty="0" smtClean="0"/>
              <a:t>For </a:t>
            </a:r>
            <a:r>
              <a:rPr lang="en-US" dirty="0"/>
              <a:t>more information about practice restrictions for other types of APRNs, visit the National Council of State Boards of Nursing’s </a:t>
            </a:r>
            <a:r>
              <a:rPr lang="en-US" dirty="0" smtClean="0"/>
              <a:t>website</a:t>
            </a:r>
            <a:r>
              <a:rPr lang="en-US" dirty="0"/>
              <a:t>. </a:t>
            </a:r>
          </a:p>
          <a:p>
            <a:pPr>
              <a:spcBef>
                <a:spcPct val="0"/>
              </a:spcBef>
            </a:pPr>
            <a:endParaRPr lang="en-US" dirty="0"/>
          </a:p>
          <a:p>
            <a:pPr>
              <a:spcBef>
                <a:spcPct val="0"/>
              </a:spcBef>
            </a:pPr>
            <a:r>
              <a:rPr lang="en-US" i="1" dirty="0" smtClean="0"/>
              <a:t>Sources: </a:t>
            </a:r>
          </a:p>
          <a:p>
            <a:pPr marL="171450" indent="-171450">
              <a:spcBef>
                <a:spcPct val="0"/>
              </a:spcBef>
              <a:buFont typeface="Arial" panose="020B0604020202020204" pitchFamily="34" charset="0"/>
              <a:buChar char="•"/>
            </a:pPr>
            <a:r>
              <a:rPr lang="en-US" dirty="0" smtClean="0"/>
              <a:t>American Association of Nurse Practitioners. AANP </a:t>
            </a:r>
            <a:r>
              <a:rPr lang="en-US" dirty="0"/>
              <a:t>Practice Map, </a:t>
            </a:r>
            <a:r>
              <a:rPr lang="en-US" dirty="0" smtClean="0"/>
              <a:t>April</a:t>
            </a:r>
            <a:r>
              <a:rPr lang="en-US" baseline="0" dirty="0" smtClean="0"/>
              <a:t> 7, 2015, </a:t>
            </a:r>
            <a:r>
              <a:rPr lang="en-US" dirty="0" smtClean="0"/>
              <a:t> </a:t>
            </a:r>
            <a:r>
              <a:rPr lang="en-US" dirty="0" smtClean="0">
                <a:hlinkClick r:id="rId3"/>
              </a:rPr>
              <a:t>www.aanp.org/legislation-regulation/state-legislation-regulation/state-practice-environment</a:t>
            </a:r>
            <a:r>
              <a:rPr lang="en-US" dirty="0" smtClean="0"/>
              <a:t>.</a:t>
            </a:r>
          </a:p>
          <a:p>
            <a:pPr marL="0" indent="0">
              <a:buFont typeface="Arial" panose="020B0604020202020204" pitchFamily="34" charset="0"/>
              <a:buNone/>
            </a:pPr>
            <a:endParaRPr lang="en-US" baseline="0" dirty="0" smtClean="0">
              <a:latin typeface="Calibri" charset="0"/>
            </a:endParaRPr>
          </a:p>
          <a:p>
            <a:pPr marL="171450" indent="-171450">
              <a:buFont typeface="Arial" panose="020B0604020202020204" pitchFamily="34" charset="0"/>
              <a:buChar char="•"/>
            </a:pPr>
            <a:r>
              <a:rPr lang="en-US" dirty="0" smtClean="0"/>
              <a:t>Federal Trade Commission. 2014.</a:t>
            </a:r>
            <a:r>
              <a:rPr lang="en-US" baseline="0" dirty="0" smtClean="0"/>
              <a:t> </a:t>
            </a:r>
            <a:r>
              <a:rPr lang="en-US" i="1" baseline="0" dirty="0" smtClean="0"/>
              <a:t>Policy Perspectives: Competition and the Regulation of Advanced Practice Nurses</a:t>
            </a:r>
            <a:r>
              <a:rPr lang="en-US" baseline="0" dirty="0" smtClean="0"/>
              <a:t>, </a:t>
            </a:r>
            <a:r>
              <a:rPr lang="en-US" dirty="0" smtClean="0">
                <a:hlinkClick r:id="rId4"/>
              </a:rPr>
              <a:t>www.ftc.gov/system/files/documents/reports/policy-perspectives-competition-regulation-advanced-practice-nurses/140307aprnpolicypaper.pdf</a:t>
            </a:r>
            <a:r>
              <a:rPr lang="en-US" dirty="0" smtClean="0"/>
              <a:t>.</a:t>
            </a:r>
            <a:br>
              <a:rPr lang="en-US" dirty="0" smtClean="0"/>
            </a:br>
            <a:endParaRPr lang="en-US" dirty="0" smtClean="0"/>
          </a:p>
          <a:p>
            <a:pPr marL="171450" indent="-171450">
              <a:buFont typeface="Arial" panose="020B0604020202020204" pitchFamily="34" charset="0"/>
              <a:buChar char="•"/>
            </a:pPr>
            <a:r>
              <a:rPr lang="en-US" dirty="0" smtClean="0"/>
              <a:t>Bay</a:t>
            </a:r>
            <a:r>
              <a:rPr lang="en-US" baseline="0" dirty="0" smtClean="0"/>
              <a:t> Area Council Economic Institute. 2014. </a:t>
            </a:r>
            <a:r>
              <a:rPr lang="en-US" i="1" baseline="0" dirty="0" smtClean="0"/>
              <a:t>Full Practice Authority for Nurse Practitioners Increases Access and Controls Cost. Technical Appendix, </a:t>
            </a:r>
            <a:r>
              <a:rPr lang="en-US" dirty="0" smtClean="0"/>
              <a:t>http://campaignforaction.org/sites/default/files/BACEI_NPs_Tech_Final.pdf.</a:t>
            </a: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11</a:t>
            </a:fld>
            <a:endParaRPr lang="en-US" dirty="0"/>
          </a:p>
        </p:txBody>
      </p:sp>
    </p:spTree>
    <p:extLst>
      <p:ext uri="{BB962C8B-B14F-4D97-AF65-F5344CB8AC3E}">
        <p14:creationId xmlns:p14="http://schemas.microsoft.com/office/powerpoint/2010/main" val="941098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latin typeface="Calibri" charset="0"/>
              </a:rPr>
              <a:t>Nurses provide an important and unique point of view in </a:t>
            </a:r>
            <a:r>
              <a:rPr lang="en-US" baseline="0" dirty="0" smtClean="0">
                <a:latin typeface="Calibri" charset="0"/>
              </a:rPr>
              <a:t>decision-making, from the boardroom to our communities</a:t>
            </a:r>
            <a:r>
              <a:rPr lang="en-US" dirty="0" smtClean="0">
                <a:latin typeface="Calibri" charset="0"/>
              </a:rPr>
              <a:t>. </a:t>
            </a:r>
            <a:r>
              <a:rPr lang="en-US" sz="1200" kern="1200" dirty="0" smtClean="0">
                <a:solidFill>
                  <a:schemeClr val="tx1"/>
                </a:solidFill>
                <a:effectLst/>
                <a:latin typeface="+mn-lt"/>
                <a:ea typeface="+mn-ea"/>
                <a:cs typeface="+mn-cs"/>
              </a:rPr>
              <a:t>They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are vital to improving quality by supporting the transition of patients from hospital to home or community</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reducing re-hospitalizations and medical errors.</a:t>
            </a:r>
          </a:p>
          <a:p>
            <a:pPr eaLnBrk="1" hangingPunct="1">
              <a:spcBef>
                <a:spcPct val="0"/>
              </a:spcBef>
            </a:pPr>
            <a:endParaRPr lang="en-US" baseline="0" dirty="0" smtClean="0">
              <a:latin typeface="Calibri" charset="0"/>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baseline="0" dirty="0" smtClean="0">
                <a:latin typeface="Calibri" charset="0"/>
              </a:rPr>
              <a:t>Yet, a 2014 </a:t>
            </a:r>
            <a:r>
              <a:rPr lang="en-US" dirty="0" smtClean="0">
                <a:latin typeface="Calibri" charset="0"/>
              </a:rPr>
              <a:t>survey of 1,000 U.S. hospitals by the American Hospital Association found that nurses account for only 5 percent of clinical professions serving on boards. This contrasts with the number of physicians on boards, which is 20 percent; other clinicians make up about 4 percent. Although we lack data about nursing involvement on local</a:t>
            </a:r>
            <a:r>
              <a:rPr lang="en-US" baseline="0" dirty="0" smtClean="0">
                <a:latin typeface="Calibri" charset="0"/>
              </a:rPr>
              <a:t> and state boards of health, anecdotal evidence suggests that nurses are underrepresented on those boards as well. </a:t>
            </a:r>
          </a:p>
          <a:p>
            <a:pPr eaLnBrk="1" hangingPunct="1">
              <a:spcBef>
                <a:spcPct val="0"/>
              </a:spcBef>
            </a:pPr>
            <a:endParaRPr lang="en-US" baseline="0" dirty="0" smtClean="0">
              <a:latin typeface="Calibri" charset="0"/>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latin typeface="Calibri" charset="0"/>
              </a:rPr>
              <a:t>That‘s why the </a:t>
            </a:r>
            <a:r>
              <a:rPr lang="en-US" i="1" baseline="0" dirty="0" smtClean="0">
                <a:latin typeface="Calibri" charset="0"/>
              </a:rPr>
              <a:t>Campaign for Action </a:t>
            </a:r>
            <a:r>
              <a:rPr lang="en-US" baseline="0" dirty="0" smtClean="0">
                <a:latin typeface="Calibri" charset="0"/>
              </a:rPr>
              <a:t>is working to </a:t>
            </a:r>
            <a:r>
              <a:rPr lang="en-US" sz="1200" b="0" i="0" kern="1200" dirty="0" smtClean="0">
                <a:solidFill>
                  <a:schemeClr val="tx1"/>
                </a:solidFill>
                <a:effectLst/>
                <a:latin typeface="+mn-lt"/>
                <a:ea typeface="+mn-ea"/>
                <a:cs typeface="+mn-cs"/>
              </a:rPr>
              <a:t>prepare the next generation of nurses to meet the health care needs of people, their families, and the communities where they live and position nurses to lead system change.</a:t>
            </a:r>
            <a:r>
              <a:rPr lang="en-US" sz="1200" b="0" i="0" kern="1200" baseline="0" dirty="0" smtClean="0">
                <a:solidFill>
                  <a:schemeClr val="tx1"/>
                </a:solidFill>
                <a:effectLst/>
                <a:latin typeface="+mn-lt"/>
                <a:ea typeface="+mn-ea"/>
                <a:cs typeface="+mn-cs"/>
              </a:rPr>
              <a:t> </a:t>
            </a:r>
            <a:r>
              <a:rPr lang="en-US" baseline="0" dirty="0" smtClean="0">
                <a:latin typeface="Calibri" charset="0"/>
              </a:rPr>
              <a:t>We are also working to get more nurses, who represent the largest segment of frontline workers, appointed to hospital and health system boards. We will all benefit when nurses see themselves as leaders and are able to influence health policies and outcomes.</a:t>
            </a:r>
          </a:p>
          <a:p>
            <a:pPr marL="0" marR="0" indent="0" algn="l" defTabSz="457200" rtl="0" eaLnBrk="1" fontAlgn="auto" latinLnBrk="0" hangingPunct="1">
              <a:lnSpc>
                <a:spcPct val="100000"/>
              </a:lnSpc>
              <a:spcBef>
                <a:spcPct val="0"/>
              </a:spcBef>
              <a:spcAft>
                <a:spcPts val="0"/>
              </a:spcAft>
              <a:buClrTx/>
              <a:buSzTx/>
              <a:buFontTx/>
              <a:buNone/>
              <a:tabLst/>
              <a:defRPr/>
            </a:pPr>
            <a:endParaRPr lang="en-US" baseline="0" dirty="0" smtClean="0">
              <a:latin typeface="Calibri" charset="0"/>
            </a:endParaRPr>
          </a:p>
          <a:p>
            <a:r>
              <a:rPr lang="en-US" sz="1200" kern="1200" dirty="0" smtClean="0">
                <a:solidFill>
                  <a:schemeClr val="tx1"/>
                </a:solidFill>
                <a:effectLst/>
                <a:latin typeface="+mn-lt"/>
                <a:ea typeface="+mn-ea"/>
                <a:cs typeface="+mn-cs"/>
              </a:rPr>
              <a:t>In</a:t>
            </a:r>
            <a:r>
              <a:rPr lang="en-US" sz="1200" kern="1200" baseline="0" dirty="0" smtClean="0">
                <a:solidFill>
                  <a:schemeClr val="tx1"/>
                </a:solidFill>
                <a:effectLst/>
                <a:latin typeface="+mn-lt"/>
                <a:ea typeface="+mn-ea"/>
                <a:cs typeface="+mn-cs"/>
              </a:rPr>
              <a:t> November 2014, </a:t>
            </a:r>
            <a:r>
              <a:rPr lang="en-US" sz="1200" kern="1200" dirty="0" smtClean="0">
                <a:solidFill>
                  <a:schemeClr val="tx1"/>
                </a:solidFill>
                <a:effectLst/>
                <a:latin typeface="+mn-lt"/>
                <a:ea typeface="+mn-ea"/>
                <a:cs typeface="+mn-cs"/>
              </a:rPr>
              <a:t>national organizations came together to announce a new, nationwide effort to get 10,000 nurses onto boards of directors by 2020. Members of the “Nurses on Boards Coalition” include AARP, the Robert Wood Johnson Foundation, and 19 national nursing organizations. This new effort seeks to ensure that nurses —and their frontline perspectives—have a seat at these decision-making tables. </a:t>
            </a:r>
          </a:p>
          <a:p>
            <a:endParaRPr lang="en-US" baseline="0" dirty="0" smtClean="0">
              <a:latin typeface="Calibri" charset="0"/>
            </a:endParaRPr>
          </a:p>
          <a:p>
            <a:pPr eaLnBrk="1" hangingPunct="1">
              <a:spcBef>
                <a:spcPct val="0"/>
              </a:spcBef>
            </a:pPr>
            <a:r>
              <a:rPr lang="en-US" i="1" baseline="0" dirty="0" smtClean="0">
                <a:latin typeface="Calibri" charset="0"/>
              </a:rPr>
              <a:t>Source: </a:t>
            </a:r>
            <a:r>
              <a:rPr lang="en-US" baseline="0" dirty="0" smtClean="0">
                <a:latin typeface="Calibri" charset="0"/>
              </a:rPr>
              <a:t>American Hospital Association. 2014. 2014 National Health Care Governance Survey Report. http://www.americangovernance.com/resources/reports/governance-reports/2014/</a:t>
            </a: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12</a:t>
            </a:fld>
            <a:endParaRPr lang="en-US" dirty="0"/>
          </a:p>
        </p:txBody>
      </p:sp>
    </p:spTree>
    <p:extLst>
      <p:ext uri="{BB962C8B-B14F-4D97-AF65-F5344CB8AC3E}">
        <p14:creationId xmlns:p14="http://schemas.microsoft.com/office/powerpoint/2010/main" val="2595005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t>
            </a:r>
            <a:r>
              <a:rPr lang="en-US" sz="1200" i="1" kern="1200" dirty="0" smtClean="0">
                <a:solidFill>
                  <a:schemeClr val="tx1"/>
                </a:solidFill>
                <a:effectLst/>
                <a:latin typeface="+mn-lt"/>
                <a:ea typeface="+mn-ea"/>
                <a:cs typeface="+mn-cs"/>
              </a:rPr>
              <a:t>Campaign</a:t>
            </a:r>
            <a:r>
              <a:rPr lang="en-US" sz="1200" kern="1200" dirty="0" smtClean="0">
                <a:solidFill>
                  <a:schemeClr val="tx1"/>
                </a:solidFill>
                <a:effectLst/>
                <a:latin typeface="+mn-lt"/>
                <a:ea typeface="+mn-ea"/>
                <a:cs typeface="+mn-cs"/>
              </a:rPr>
              <a:t> and our partners also are working to </a:t>
            </a:r>
            <a:r>
              <a:rPr lang="en-US" sz="1200" b="0" kern="1200" dirty="0" smtClean="0">
                <a:solidFill>
                  <a:schemeClr val="tx1"/>
                </a:solidFill>
                <a:effectLst/>
                <a:latin typeface="+mn-lt"/>
                <a:ea typeface="+mn-ea"/>
                <a:cs typeface="+mn-cs"/>
              </a:rPr>
              <a:t>recruit and prepare the nursing profession to provide culturally competent care in a variety of settings to an aging and more ethnically diverse population with more chronic illnesses. </a:t>
            </a:r>
          </a:p>
          <a:p>
            <a:endParaRPr lang="en-US" sz="1200" b="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Just over one-third of the U.S. population is part of a racial or ethnic minority according to the 2010 Census, yet nurses from minority backgrounds represent only 19 percent of the registered nurse workforce, and men comprise only 9.6 percent of all RNs. </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see some progress being made in schools of nursing. Nursing students from minority backgrounds represent about 31</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percent of students in entry-level baccalaureate programs, 32 percent of students in master’s programs, about 32 percent of students in research-focused doctoral programs, and </a:t>
            </a:r>
            <a:r>
              <a:rPr lang="en-US" sz="1200" kern="1200" baseline="0" dirty="0" smtClean="0">
                <a:solidFill>
                  <a:schemeClr val="tx1"/>
                </a:solidFill>
                <a:effectLst/>
                <a:latin typeface="+mn-lt"/>
                <a:ea typeface="+mn-ea"/>
                <a:cs typeface="+mn-cs"/>
              </a:rPr>
              <a:t>29 percent of students in practice-focused doctoral programs</a:t>
            </a:r>
            <a:r>
              <a:rPr lang="en-US" sz="1200" kern="1200" dirty="0" smtClean="0">
                <a:solidFill>
                  <a:schemeClr val="tx1"/>
                </a:solidFill>
                <a:effectLst/>
                <a:latin typeface="+mn-lt"/>
                <a:ea typeface="+mn-ea"/>
                <a:cs typeface="+mn-cs"/>
              </a:rPr>
              <a:t>. When it comes to college faculty, these percentages are even lower. Only about 14.4%</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percent of full-time nursing school faculty come from minority backgrounds.</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By 2043, minority populations will make up a majority of our population.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need to make sure that our profession reflects the people we serve and that all nurses deliver culturally competent services in all settings.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Sources: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U.S. Census Bureau. March 24, 2011. 2010 Census Shows America's Diversity (press release), </a:t>
            </a:r>
            <a:r>
              <a:rPr lang="en-US" sz="1200" u="sng" kern="1200" dirty="0" smtClean="0">
                <a:solidFill>
                  <a:schemeClr val="tx1"/>
                </a:solidFill>
                <a:effectLst/>
                <a:latin typeface="+mn-lt"/>
                <a:ea typeface="+mn-ea"/>
                <a:cs typeface="+mn-cs"/>
                <a:hlinkClick r:id="rId3"/>
              </a:rPr>
              <a:t>www.census.gov/newsroom/</a:t>
            </a:r>
            <a:br>
              <a:rPr lang="en-US" sz="1200" u="sng" kern="1200" dirty="0" smtClean="0">
                <a:solidFill>
                  <a:schemeClr val="tx1"/>
                </a:solidFill>
                <a:effectLst/>
                <a:latin typeface="+mn-lt"/>
                <a:ea typeface="+mn-ea"/>
                <a:cs typeface="+mn-cs"/>
                <a:hlinkClick r:id="rId3"/>
              </a:rPr>
            </a:br>
            <a:r>
              <a:rPr lang="en-US" sz="1200" u="sng" kern="1200" dirty="0" smtClean="0">
                <a:solidFill>
                  <a:schemeClr val="tx1"/>
                </a:solidFill>
                <a:effectLst/>
                <a:latin typeface="+mn-lt"/>
                <a:ea typeface="+mn-ea"/>
                <a:cs typeface="+mn-cs"/>
                <a:hlinkClick r:id="rId3"/>
              </a:rPr>
              <a:t>releases/archives/2010_census/cb11-cn125.html</a:t>
            </a:r>
            <a:r>
              <a:rPr lang="en-US" sz="1200" u="sng" kern="1200" dirty="0" smtClean="0">
                <a:solidFill>
                  <a:schemeClr val="tx1"/>
                </a:solidFill>
                <a:effectLst/>
                <a:latin typeface="+mn-lt"/>
                <a:ea typeface="+mn-ea"/>
                <a:cs typeface="+mn-cs"/>
              </a:rPr>
              <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American Association of Colleges of Nursing. </a:t>
            </a:r>
            <a:r>
              <a:rPr lang="en-US" sz="1200" b="0" i="0" kern="1200" dirty="0" smtClean="0">
                <a:solidFill>
                  <a:schemeClr val="tx1"/>
                </a:solidFill>
                <a:effectLst/>
                <a:latin typeface="+mn-lt"/>
                <a:ea typeface="+mn-ea"/>
                <a:cs typeface="+mn-cs"/>
              </a:rPr>
              <a:t>Findings from AACN’s Fall 2014 Survey of Nursing Schools </a:t>
            </a:r>
            <a:r>
              <a:rPr lang="en-US" sz="1200" kern="1200" baseline="0" dirty="0" smtClean="0">
                <a:solidFill>
                  <a:schemeClr val="tx1"/>
                </a:solidFill>
                <a:effectLst/>
                <a:latin typeface="+mn-lt"/>
                <a:ea typeface="+mn-ea"/>
                <a:cs typeface="+mn-cs"/>
              </a:rPr>
              <a:t>(press release), http://www.aacn.nche.edu/news/articles/2015/enrollment#Findings </a:t>
            </a:r>
            <a:endParaRPr lang="en-US" sz="1200" u="none"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American Association of Colleges</a:t>
            </a:r>
            <a:r>
              <a:rPr lang="en-US" sz="1200" kern="1200" baseline="0" dirty="0" smtClean="0">
                <a:solidFill>
                  <a:schemeClr val="tx1"/>
                </a:solidFill>
                <a:effectLst/>
                <a:latin typeface="+mn-lt"/>
                <a:ea typeface="+mn-ea"/>
                <a:cs typeface="+mn-cs"/>
              </a:rPr>
              <a:t> of Nursing. </a:t>
            </a:r>
            <a:r>
              <a:rPr lang="en-US" sz="1200" kern="1200" dirty="0" smtClean="0">
                <a:solidFill>
                  <a:schemeClr val="tx1"/>
                </a:solidFill>
                <a:effectLst/>
                <a:latin typeface="+mn-lt"/>
                <a:ea typeface="+mn-ea"/>
                <a:cs typeface="+mn-cs"/>
              </a:rPr>
              <a:t>Fact sheet: Enhancing diversity in the nursing workforce, </a:t>
            </a:r>
            <a:r>
              <a:rPr lang="en-US" sz="1200" u="sng" kern="1200" dirty="0" smtClean="0">
                <a:solidFill>
                  <a:schemeClr val="tx1"/>
                </a:solidFill>
                <a:effectLst/>
                <a:latin typeface="+mn-lt"/>
                <a:ea typeface="+mn-ea"/>
                <a:cs typeface="+mn-cs"/>
                <a:hlinkClick r:id="rId4"/>
              </a:rPr>
              <a:t>www.aacn.nche.edu/media-relations/fact-sheets/enhancing-diversity</a:t>
            </a:r>
            <a:r>
              <a:rPr lang="en-US" sz="1200" u="sng"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American Association of Colleges</a:t>
            </a:r>
            <a:r>
              <a:rPr lang="en-US" sz="1200" kern="1200" baseline="0" dirty="0" smtClean="0">
                <a:solidFill>
                  <a:schemeClr val="tx1"/>
                </a:solidFill>
                <a:effectLst/>
                <a:latin typeface="+mn-lt"/>
                <a:ea typeface="+mn-ea"/>
                <a:cs typeface="+mn-cs"/>
              </a:rPr>
              <a:t> of Nursing. Nursing Faculty: A Spotlight on Diversity. http://www.aacn.nche.edu/government-affairs/Diversity-Spotlight.pdf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American Association of Colleges</a:t>
            </a:r>
            <a:r>
              <a:rPr lang="en-US" sz="1200" kern="1200" baseline="0" dirty="0" smtClean="0">
                <a:solidFill>
                  <a:schemeClr val="tx1"/>
                </a:solidFill>
                <a:effectLst/>
                <a:latin typeface="+mn-lt"/>
                <a:ea typeface="+mn-ea"/>
                <a:cs typeface="+mn-cs"/>
              </a:rPr>
              <a:t> of Nursing. Enhancing Diversity in the Workforce. http://www.aacn.nche.edu/media-relations/fact-sheets/enhancing-diversity </a:t>
            </a:r>
          </a:p>
          <a:p>
            <a:pPr marL="171450"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sz="1200" u="sng"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dirty="0" smtClean="0"/>
          </a:p>
          <a:p>
            <a:endParaRPr lang="en-US" u="none" dirty="0"/>
          </a:p>
        </p:txBody>
      </p:sp>
      <p:sp>
        <p:nvSpPr>
          <p:cNvPr id="4" name="Slide Number Placeholder 3"/>
          <p:cNvSpPr>
            <a:spLocks noGrp="1"/>
          </p:cNvSpPr>
          <p:nvPr>
            <p:ph type="sldNum" sz="quarter" idx="10"/>
          </p:nvPr>
        </p:nvSpPr>
        <p:spPr/>
        <p:txBody>
          <a:bodyPr/>
          <a:lstStyle/>
          <a:p>
            <a:fld id="{12DE9FDD-D40D-5344-A6B0-47E859038B84}"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802901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ea typeface="ＭＳ Ｐゴシック" pitchFamily="34" charset="-128"/>
              </a:rPr>
              <a:t>Finally, the </a:t>
            </a:r>
            <a:r>
              <a:rPr lang="en-US" i="1" dirty="0" smtClean="0">
                <a:ea typeface="ＭＳ Ｐゴシック" pitchFamily="34" charset="-128"/>
              </a:rPr>
              <a:t>Campaign</a:t>
            </a:r>
            <a:r>
              <a:rPr lang="en-US" dirty="0" smtClean="0">
                <a:ea typeface="ＭＳ Ｐゴシック" pitchFamily="34" charset="-128"/>
              </a:rPr>
              <a:t> also is working on</a:t>
            </a:r>
            <a:r>
              <a:rPr lang="en-US" baseline="0" dirty="0" smtClean="0">
                <a:ea typeface="ＭＳ Ｐゴシック" pitchFamily="34" charset="-128"/>
              </a:rPr>
              <a:t> interprofessional collaboration</a:t>
            </a:r>
            <a:r>
              <a:rPr lang="en-US" dirty="0">
                <a:ea typeface="ＭＳ Ｐゴシック" pitchFamily="34" charset="-128"/>
              </a:rPr>
              <a:t> </a:t>
            </a:r>
            <a:r>
              <a:rPr lang="en-US" dirty="0" smtClean="0">
                <a:ea typeface="ＭＳ Ｐゴシック" pitchFamily="34" charset="-128"/>
              </a:rPr>
              <a:t>to</a:t>
            </a:r>
            <a:r>
              <a:rPr lang="en-US" baseline="0" dirty="0" smtClean="0">
                <a:ea typeface="ＭＳ Ｐゴシック" pitchFamily="34" charset="-128"/>
              </a:rPr>
              <a:t> promote a team-based approach to education and practice to improve the quality and coordination of health care. </a:t>
            </a:r>
            <a:r>
              <a:rPr lang="en-US" dirty="0" smtClean="0">
                <a:ea typeface="ＭＳ Ｐゴシック" pitchFamily="34" charset="-128"/>
              </a:rPr>
              <a:t>Studies have demonstrated that</a:t>
            </a:r>
            <a:r>
              <a:rPr lang="en-US" baseline="0" dirty="0" smtClean="0">
                <a:ea typeface="ＭＳ Ｐゴシック" pitchFamily="34" charset="-128"/>
              </a:rPr>
              <a:t> </a:t>
            </a:r>
            <a:r>
              <a:rPr lang="en-US" dirty="0" smtClean="0">
                <a:ea typeface="ＭＳ Ｐゴシック" pitchFamily="34" charset="-128"/>
              </a:rPr>
              <a:t>effective coordination and communication among health professionals can enhance the quality and safety of patient care. </a:t>
            </a:r>
          </a:p>
          <a:p>
            <a:pPr eaLnBrk="1" hangingPunct="1">
              <a:spcBef>
                <a:spcPct val="0"/>
              </a:spcBef>
            </a:pPr>
            <a:endParaRPr lang="en-US" dirty="0">
              <a:ea typeface="ＭＳ Ｐゴシック" pitchFamily="34" charset="-128"/>
            </a:endParaRPr>
          </a:p>
          <a:p>
            <a:pPr eaLnBrk="1" hangingPunct="1">
              <a:spcBef>
                <a:spcPct val="0"/>
              </a:spcBef>
            </a:pPr>
            <a:r>
              <a:rPr lang="en-US" dirty="0" smtClean="0">
                <a:ea typeface="ＭＳ Ｐゴシック" pitchFamily="34" charset="-128"/>
              </a:rPr>
              <a:t>When health professionals work collaboratively as integrated teams, they draw on individual and collective skills and experience across disciplines. This</a:t>
            </a:r>
            <a:r>
              <a:rPr lang="en-US" baseline="0" dirty="0" smtClean="0">
                <a:ea typeface="ＭＳ Ｐゴシック" pitchFamily="34" charset="-128"/>
              </a:rPr>
              <a:t> i</a:t>
            </a:r>
            <a:r>
              <a:rPr lang="en-US" dirty="0" smtClean="0">
                <a:ea typeface="ＭＳ Ｐゴシック" pitchFamily="34" charset="-128"/>
              </a:rPr>
              <a:t>ntegration</a:t>
            </a:r>
            <a:r>
              <a:rPr lang="en-US" baseline="0" dirty="0" smtClean="0">
                <a:ea typeface="ＭＳ Ｐゴシック" pitchFamily="34" charset="-128"/>
              </a:rPr>
              <a:t> of health service delivery better leverages the assets of health care and public health professionals, </a:t>
            </a:r>
            <a:r>
              <a:rPr lang="en-US" dirty="0" smtClean="0">
                <a:ea typeface="ＭＳ Ｐゴシック" pitchFamily="34" charset="-128"/>
              </a:rPr>
              <a:t>allowing each person to practice at a higher level. This results in better health outcomes, including higher levels of satisfaction with services received and improved wellness and preventive</a:t>
            </a:r>
            <a:r>
              <a:rPr lang="en-US" baseline="0" dirty="0" smtClean="0">
                <a:ea typeface="ＭＳ Ｐゴシック" pitchFamily="34" charset="-128"/>
              </a:rPr>
              <a:t> care</a:t>
            </a:r>
            <a:r>
              <a:rPr lang="en-US" dirty="0" smtClean="0">
                <a:ea typeface="ＭＳ Ｐゴシック" pitchFamily="34" charset="-128"/>
              </a:rPr>
              <a:t>.</a:t>
            </a:r>
          </a:p>
          <a:p>
            <a:endParaRPr lang="en-US" sz="1200" kern="1200" dirty="0" smtClean="0">
              <a:solidFill>
                <a:schemeClr val="tx1"/>
              </a:solidFill>
              <a:effectLst/>
              <a:latin typeface="+mn-lt"/>
              <a:ea typeface="+mn-ea"/>
              <a:cs typeface="+mn-cs"/>
            </a:endParaRPr>
          </a:p>
          <a:p>
            <a:pPr eaLnBrk="1" hangingPunct="1">
              <a:spcBef>
                <a:spcPct val="0"/>
              </a:spcBef>
            </a:pPr>
            <a:endParaRPr lang="en-US" dirty="0" smtClean="0">
              <a:ea typeface="ＭＳ Ｐゴシック" pitchFamily="34" charset="-128"/>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14</a:t>
            </a:fld>
            <a:endParaRPr lang="en-US" dirty="0"/>
          </a:p>
        </p:txBody>
      </p:sp>
    </p:spTree>
    <p:extLst>
      <p:ext uri="{BB962C8B-B14F-4D97-AF65-F5344CB8AC3E}">
        <p14:creationId xmlns:p14="http://schemas.microsoft.com/office/powerpoint/2010/main" val="1054065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The Future of Nursing: </a:t>
            </a:r>
            <a:r>
              <a:rPr lang="en-US" sz="1200" i="1" kern="1200" dirty="0" smtClean="0">
                <a:solidFill>
                  <a:schemeClr val="tx1"/>
                </a:solidFill>
                <a:effectLst/>
                <a:latin typeface="+mn-lt"/>
                <a:ea typeface="+mn-ea"/>
                <a:cs typeface="+mn-cs"/>
              </a:rPr>
              <a:t>Campaign for Action </a:t>
            </a:r>
            <a:r>
              <a:rPr lang="en-US" sz="1200" kern="1200" dirty="0" smtClean="0">
                <a:solidFill>
                  <a:schemeClr val="tx1"/>
                </a:solidFill>
                <a:effectLst/>
                <a:latin typeface="+mn-lt"/>
                <a:ea typeface="+mn-ea"/>
                <a:cs typeface="+mn-cs"/>
              </a:rPr>
              <a:t>is working to transform health through nursing, and we need your help to succeed. It will take all of us—health</a:t>
            </a:r>
            <a:r>
              <a:rPr lang="en-US" sz="1200" kern="1200" baseline="0" dirty="0" smtClean="0">
                <a:solidFill>
                  <a:schemeClr val="tx1"/>
                </a:solidFill>
                <a:effectLst/>
                <a:latin typeface="+mn-lt"/>
                <a:ea typeface="+mn-ea"/>
                <a:cs typeface="+mn-cs"/>
              </a:rPr>
              <a:t> professionals, hospitals and health systems, policymakers, consumer advocates, payers, </a:t>
            </a:r>
            <a:r>
              <a:rPr lang="en-US" sz="1200" kern="1200" dirty="0" smtClean="0">
                <a:solidFill>
                  <a:schemeClr val="tx1"/>
                </a:solidFill>
                <a:effectLst/>
                <a:latin typeface="+mn-lt"/>
                <a:ea typeface="+mn-ea"/>
                <a:cs typeface="+mn-cs"/>
              </a:rPr>
              <a:t>consumers, businesses, think tanks, long-term care, foundations, and everyone who cares about health care—to make</a:t>
            </a:r>
            <a:r>
              <a:rPr lang="en-US" sz="1200" kern="1200" baseline="0" dirty="0" smtClean="0">
                <a:solidFill>
                  <a:schemeClr val="tx1"/>
                </a:solidFill>
                <a:effectLst/>
                <a:latin typeface="+mn-lt"/>
                <a:ea typeface="+mn-ea"/>
                <a:cs typeface="+mn-cs"/>
              </a:rPr>
              <a:t> this work</a:t>
            </a:r>
            <a:r>
              <a:rPr lang="en-US" sz="1200" kern="1200" dirty="0" smtClean="0">
                <a:solidFill>
                  <a:schemeClr val="tx1"/>
                </a:solidFill>
                <a:effectLst/>
                <a:latin typeface="+mn-lt"/>
                <a:ea typeface="+mn-ea"/>
                <a:cs typeface="+mn-cs"/>
              </a:rPr>
              <a:t>. </a:t>
            </a: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15</a:t>
            </a:fld>
            <a:endParaRPr lang="en-US" dirty="0"/>
          </a:p>
        </p:txBody>
      </p:sp>
    </p:spTree>
    <p:extLst>
      <p:ext uri="{BB962C8B-B14F-4D97-AF65-F5344CB8AC3E}">
        <p14:creationId xmlns:p14="http://schemas.microsoft.com/office/powerpoint/2010/main" val="3686342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Health care transformation is under way, and the future of nursing is now. We can’t transform health care without transforming nursing.</a:t>
            </a:r>
            <a:r>
              <a:rPr lang="en-US" sz="1200" kern="1200" baseline="0" dirty="0" smtClean="0">
                <a:solidFill>
                  <a:schemeClr val="tx1"/>
                </a:solidFill>
                <a:effectLst/>
                <a:latin typeface="+mn-lt"/>
                <a:ea typeface="+mn-ea"/>
                <a:cs typeface="+mn-cs"/>
              </a:rPr>
              <a:t> O</a:t>
            </a:r>
            <a:r>
              <a:rPr lang="en-US" sz="1200" kern="1200" dirty="0" smtClean="0">
                <a:solidFill>
                  <a:schemeClr val="tx1"/>
                </a:solidFill>
                <a:effectLst/>
                <a:latin typeface="+mn-lt"/>
                <a:ea typeface="+mn-ea"/>
                <a:cs typeface="+mn-cs"/>
              </a:rPr>
              <a:t>ur health care system can improve only if nurses are better prepared</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able to lead</a:t>
            </a:r>
            <a:r>
              <a:rPr lang="en-US" sz="1200" kern="1200" baseline="0" dirty="0" smtClean="0">
                <a:solidFill>
                  <a:schemeClr val="tx1"/>
                </a:solidFill>
                <a:effectLst/>
                <a:latin typeface="+mn-lt"/>
                <a:ea typeface="+mn-ea"/>
                <a:cs typeface="+mn-cs"/>
              </a:rPr>
              <a:t> and practice </a:t>
            </a:r>
            <a:r>
              <a:rPr lang="en-US" sz="1200" kern="1200" dirty="0" smtClean="0">
                <a:solidFill>
                  <a:schemeClr val="tx1"/>
                </a:solidFill>
                <a:effectLst/>
                <a:latin typeface="+mn-lt"/>
                <a:ea typeface="+mn-ea"/>
                <a:cs typeface="+mn-cs"/>
              </a:rPr>
              <a:t>to the full extent of their education and training. A few things you can do:</a:t>
            </a:r>
          </a:p>
          <a:p>
            <a:endParaRPr lang="en-US" sz="1200" kern="1200" dirty="0" smtClean="0">
              <a:solidFill>
                <a:schemeClr val="tx1"/>
              </a:solidFill>
              <a:effectLst/>
              <a:latin typeface="+mn-lt"/>
              <a:ea typeface="+mn-ea"/>
              <a:cs typeface="+mn-cs"/>
            </a:endParaRPr>
          </a:p>
          <a:p>
            <a:pPr marL="171450" indent="-171450">
              <a:buFont typeface="Wingdings" panose="05000000000000000000" pitchFamily="2" charset="2"/>
              <a:buChar char="§"/>
            </a:pPr>
            <a:r>
              <a:rPr lang="en-US" sz="1200" kern="1200" dirty="0" smtClean="0">
                <a:solidFill>
                  <a:schemeClr val="tx1"/>
                </a:solidFill>
                <a:effectLst/>
                <a:latin typeface="+mn-lt"/>
                <a:ea typeface="+mn-ea"/>
                <a:cs typeface="+mn-cs"/>
              </a:rPr>
              <a:t>Join</a:t>
            </a:r>
            <a:r>
              <a:rPr lang="en-US" sz="1200" kern="1200" baseline="0" dirty="0" smtClean="0">
                <a:solidFill>
                  <a:schemeClr val="tx1"/>
                </a:solidFill>
                <a:effectLst/>
                <a:latin typeface="+mn-lt"/>
                <a:ea typeface="+mn-ea"/>
                <a:cs typeface="+mn-cs"/>
              </a:rPr>
              <a:t> or support</a:t>
            </a:r>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an Action Coalition.</a:t>
            </a:r>
          </a:p>
          <a:p>
            <a:pPr marL="171450" indent="-171450">
              <a:buFont typeface="Wingdings" panose="05000000000000000000" pitchFamily="2" charset="2"/>
              <a:buChar char="§"/>
            </a:pPr>
            <a:r>
              <a:rPr lang="en-US" sz="1200" kern="1200" baseline="0" dirty="0" smtClean="0">
                <a:solidFill>
                  <a:schemeClr val="tx1"/>
                </a:solidFill>
                <a:effectLst/>
                <a:latin typeface="+mn-lt"/>
                <a:ea typeface="+mn-ea"/>
                <a:cs typeface="+mn-cs"/>
              </a:rPr>
              <a:t>Sign up for our email alerts and newsletters.</a:t>
            </a:r>
          </a:p>
          <a:p>
            <a:pPr marL="171450" indent="-171450">
              <a:buFont typeface="Wingdings" panose="05000000000000000000" pitchFamily="2" charset="2"/>
              <a:buChar char="§"/>
            </a:pPr>
            <a:r>
              <a:rPr lang="en-US" sz="1200" kern="1200" baseline="0" dirty="0" smtClean="0">
                <a:solidFill>
                  <a:schemeClr val="tx1"/>
                </a:solidFill>
                <a:effectLst/>
                <a:latin typeface="+mn-lt"/>
                <a:ea typeface="+mn-ea"/>
                <a:cs typeface="+mn-cs"/>
              </a:rPr>
              <a:t>Visit our website and participate in our online community.</a:t>
            </a:r>
          </a:p>
          <a:p>
            <a:pPr marL="171450" indent="-171450">
              <a:buFont typeface="Wingdings" panose="05000000000000000000" pitchFamily="2" charset="2"/>
              <a:buChar char="§"/>
            </a:pPr>
            <a:r>
              <a:rPr lang="en-US" dirty="0" smtClean="0"/>
              <a:t>Educate your organization about the </a:t>
            </a:r>
            <a:r>
              <a:rPr lang="en-US" i="1" dirty="0" smtClean="0"/>
              <a:t>Campaign</a:t>
            </a:r>
            <a:r>
              <a:rPr lang="en-US" dirty="0" smtClean="0"/>
              <a: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Together,</a:t>
            </a:r>
            <a:r>
              <a:rPr lang="en-US" sz="1200" kern="1200" baseline="0" dirty="0" smtClean="0">
                <a:solidFill>
                  <a:schemeClr val="tx1"/>
                </a:solidFill>
                <a:effectLst/>
                <a:latin typeface="+mn-lt"/>
                <a:ea typeface="+mn-ea"/>
                <a:cs typeface="+mn-cs"/>
              </a:rPr>
              <a:t> we can</a:t>
            </a:r>
            <a:r>
              <a:rPr lang="en-US" sz="1200" kern="1200" dirty="0" smtClean="0">
                <a:solidFill>
                  <a:schemeClr val="tx1"/>
                </a:solidFill>
                <a:effectLst/>
                <a:latin typeface="+mn-lt"/>
                <a:ea typeface="+mn-ea"/>
                <a:cs typeface="+mn-cs"/>
              </a:rPr>
              <a:t> create a health system that provides accessible, affordable, and quality care to everyone in America.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Thank you. </a:t>
            </a:r>
            <a:endParaRPr lang="en-US"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16</a:t>
            </a:fld>
            <a:endParaRPr lang="en-US" dirty="0"/>
          </a:p>
        </p:txBody>
      </p:sp>
    </p:spTree>
    <p:extLst>
      <p:ext uri="{BB962C8B-B14F-4D97-AF65-F5344CB8AC3E}">
        <p14:creationId xmlns:p14="http://schemas.microsoft.com/office/powerpoint/2010/main" val="2723625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Our health care system faces enormous challenges: an aging and sicker population, millions more insured, a primary care provider shortage, lack of preventive care, and rising costs.</a:t>
            </a:r>
            <a:r>
              <a:rPr lang="en-US" baseline="0" dirty="0" smtClean="0">
                <a:latin typeface="Calibri" charset="0"/>
              </a:rPr>
              <a:t> Meanwhile, those of us who work in health care face</a:t>
            </a:r>
            <a:r>
              <a:rPr lang="en-US" dirty="0" smtClean="0">
                <a:latin typeface="Calibri" charset="0"/>
              </a:rPr>
              <a:t> budget</a:t>
            </a:r>
            <a:r>
              <a:rPr lang="en-US" baseline="0" dirty="0" smtClean="0">
                <a:latin typeface="Calibri" charset="0"/>
              </a:rPr>
              <a:t> cuts, limited resources, fragmentation, and an emphasis on quantity of tests versus quality of diagnosis and treatment and prevention. We hear constantly from nurses about the pressure to do more with less.</a:t>
            </a:r>
          </a:p>
          <a:p>
            <a:pPr eaLnBrk="1" hangingPunct="1">
              <a:spcBef>
                <a:spcPct val="0"/>
              </a:spcBef>
            </a:pPr>
            <a:endParaRPr lang="en-US" b="1" dirty="0" smtClean="0">
              <a:latin typeface="Calibri" charset="0"/>
            </a:endParaRPr>
          </a:p>
          <a:p>
            <a:pPr eaLnBrk="1" hangingPunct="1">
              <a:spcBef>
                <a:spcPct val="0"/>
              </a:spcBef>
            </a:pP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2</a:t>
            </a:fld>
            <a:endParaRPr lang="en-US" dirty="0"/>
          </a:p>
        </p:txBody>
      </p:sp>
    </p:spTree>
    <p:extLst>
      <p:ext uri="{BB962C8B-B14F-4D97-AF65-F5344CB8AC3E}">
        <p14:creationId xmlns:p14="http://schemas.microsoft.com/office/powerpoint/2010/main" val="2921065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good news is that decision-makers are open to change like never before. We need to make many changes to improve the overall quality of health care. For example, we need to move our health care system away from the hospital and into the home and </a:t>
            </a:r>
            <a:r>
              <a:rPr lang="en-US" b="0" baseline="0" dirty="0" smtClean="0"/>
              <a:t>community—</a:t>
            </a:r>
            <a:r>
              <a:rPr lang="en-US" b="0" i="1" baseline="0" dirty="0" smtClean="0"/>
              <a:t>toward person- and family-centered care.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need to expand our system’s focus and capacity, increase access to care, and contain costs. And</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e need to make sure that coordinated health services are consistently provided in all settings, when and where people need them.</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3</a:t>
            </a:fld>
            <a:endParaRPr lang="en-US" dirty="0"/>
          </a:p>
        </p:txBody>
      </p:sp>
    </p:spTree>
    <p:extLst>
      <p:ext uri="{BB962C8B-B14F-4D97-AF65-F5344CB8AC3E}">
        <p14:creationId xmlns:p14="http://schemas.microsoft.com/office/powerpoint/2010/main" val="1810402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we rethink our health care system, it may be helpful</a:t>
            </a:r>
            <a:r>
              <a:rPr lang="en-US" sz="1200" kern="1200" baseline="0" dirty="0" smtClean="0">
                <a:solidFill>
                  <a:schemeClr val="tx1"/>
                </a:solidFill>
                <a:effectLst/>
                <a:latin typeface="+mn-lt"/>
                <a:ea typeface="+mn-ea"/>
                <a:cs typeface="+mn-cs"/>
              </a:rPr>
              <a:t> to consider the Robert Wood Johnson Foundation’s ambitious and worthy goal to achieve a culture of health. It means a nation </a:t>
            </a:r>
            <a:r>
              <a:rPr lang="en-US" sz="1200" kern="1200" dirty="0" smtClean="0">
                <a:solidFill>
                  <a:schemeClr val="tx1"/>
                </a:solidFill>
                <a:effectLst/>
                <a:latin typeface="+mn-lt"/>
                <a:ea typeface="+mn-ea"/>
                <a:cs typeface="+mn-cs"/>
              </a:rPr>
              <a:t>in which being healthier and staying healthier are shared values—and</a:t>
            </a:r>
            <a:r>
              <a:rPr lang="en-US" sz="1200" kern="1200" baseline="0" dirty="0" smtClean="0">
                <a:solidFill>
                  <a:schemeClr val="tx1"/>
                </a:solidFill>
                <a:effectLst/>
                <a:latin typeface="+mn-lt"/>
                <a:ea typeface="+mn-ea"/>
                <a:cs typeface="+mn-cs"/>
              </a:rPr>
              <a:t> where </a:t>
            </a:r>
            <a:r>
              <a:rPr lang="en-US" sz="1200" kern="1200" dirty="0" smtClean="0">
                <a:solidFill>
                  <a:schemeClr val="tx1"/>
                </a:solidFill>
                <a:effectLst/>
                <a:latin typeface="+mn-lt"/>
                <a:ea typeface="+mn-ea"/>
                <a:cs typeface="+mn-cs"/>
              </a:rPr>
              <a:t>everyone—regardless of their geographic, demographic, ethnic, racial, or socioeconomic circumstances—has access to high-quality, cost-effective, and affordable health care.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means encouraging wellness is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high a priority as treating illness: </a:t>
            </a:r>
          </a:p>
          <a:p>
            <a:pPr marL="171450" indent="-171450">
              <a:buFont typeface="Wingdings" panose="05000000000000000000" pitchFamily="2" charset="2"/>
              <a:buChar char="§"/>
            </a:pPr>
            <a:r>
              <a:rPr lang="en-US" sz="1200" kern="1200" dirty="0" smtClean="0">
                <a:solidFill>
                  <a:schemeClr val="tx1"/>
                </a:solidFill>
                <a:effectLst/>
                <a:latin typeface="+mn-lt"/>
                <a:ea typeface="+mn-ea"/>
                <a:cs typeface="+mn-cs"/>
              </a:rPr>
              <a:t>Where we pay more attention to the social determinants of health, such as food, exercise, and housing.</a:t>
            </a:r>
          </a:p>
          <a:p>
            <a:pPr marL="171450" indent="-171450">
              <a:buFont typeface="Wingdings" panose="05000000000000000000" pitchFamily="2" charset="2"/>
              <a:buChar char="§"/>
            </a:pPr>
            <a:r>
              <a:rPr lang="en-US" sz="1200" kern="1200" dirty="0" smtClean="0">
                <a:solidFill>
                  <a:schemeClr val="tx1"/>
                </a:solidFill>
                <a:effectLst/>
                <a:latin typeface="+mn-lt"/>
                <a:ea typeface="+mn-ea"/>
                <a:cs typeface="+mn-cs"/>
              </a:rPr>
              <a:t>And</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here getting healthy and staying healthy are as fundamental values right up there with life, liberty, and the pursuit of happiness. </a:t>
            </a:r>
          </a:p>
          <a:p>
            <a:pPr marL="0" indent="0">
              <a:buFont typeface="Wingdings" panose="05000000000000000000" pitchFamily="2" charset="2"/>
              <a:buNone/>
            </a:pPr>
            <a:endParaRPr lang="en-US" sz="1200" kern="1200" dirty="0" smtClean="0">
              <a:solidFill>
                <a:schemeClr val="tx1"/>
              </a:solidFill>
              <a:effectLst/>
              <a:latin typeface="+mn-lt"/>
              <a:ea typeface="+mn-ea"/>
              <a:cs typeface="+mn-cs"/>
            </a:endParaRPr>
          </a:p>
          <a:p>
            <a:pPr marL="0" indent="0">
              <a:buFont typeface="Wingdings" panose="05000000000000000000" pitchFamily="2" charset="2"/>
              <a:buNone/>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Future of Nursing: </a:t>
            </a:r>
            <a:r>
              <a:rPr lang="en-US" sz="1200" i="1" kern="1200" baseline="0" dirty="0" smtClean="0">
                <a:solidFill>
                  <a:schemeClr val="tx1"/>
                </a:solidFill>
                <a:effectLst/>
                <a:latin typeface="+mn-lt"/>
                <a:ea typeface="+mn-ea"/>
                <a:cs typeface="+mn-cs"/>
              </a:rPr>
              <a:t>Campaign for Action, </a:t>
            </a:r>
            <a:r>
              <a:rPr lang="en-US" sz="1200" kern="1200" baseline="0" dirty="0" smtClean="0">
                <a:solidFill>
                  <a:schemeClr val="tx1"/>
                </a:solidFill>
                <a:effectLst/>
                <a:latin typeface="+mn-lt"/>
                <a:ea typeface="+mn-ea"/>
                <a:cs typeface="+mn-cs"/>
              </a:rPr>
              <a:t>which I am going to discuss in a minute, is </a:t>
            </a:r>
            <a:r>
              <a:rPr lang="en-US" sz="1200" kern="1200" dirty="0" smtClean="0">
                <a:solidFill>
                  <a:schemeClr val="tx1"/>
                </a:solidFill>
                <a:effectLst/>
                <a:latin typeface="+mn-lt"/>
                <a:ea typeface="+mn-ea"/>
                <a:cs typeface="+mn-cs"/>
              </a:rPr>
              <a:t>a joint initiative of the</a:t>
            </a:r>
            <a:r>
              <a:rPr lang="en-US" sz="1200" kern="1200" baseline="0" dirty="0" smtClean="0">
                <a:solidFill>
                  <a:schemeClr val="tx1"/>
                </a:solidFill>
                <a:effectLst/>
                <a:latin typeface="+mn-lt"/>
                <a:ea typeface="+mn-ea"/>
                <a:cs typeface="+mn-cs"/>
              </a:rPr>
              <a:t> AARP Foundation, </a:t>
            </a:r>
            <a:r>
              <a:rPr lang="en-US" sz="1200" kern="1200" dirty="0" smtClean="0">
                <a:solidFill>
                  <a:schemeClr val="tx1"/>
                </a:solidFill>
                <a:effectLst/>
                <a:latin typeface="+mn-lt"/>
                <a:ea typeface="+mn-ea"/>
                <a:cs typeface="+mn-cs"/>
              </a:rPr>
              <a:t>AARP, and the Robert Wood Johnson Foundation that is </a:t>
            </a:r>
            <a:r>
              <a:rPr lang="en-US" sz="1200" kern="1200" baseline="0" dirty="0" smtClean="0">
                <a:solidFill>
                  <a:schemeClr val="tx1"/>
                </a:solidFill>
                <a:effectLst/>
                <a:latin typeface="+mn-lt"/>
                <a:ea typeface="+mn-ea"/>
                <a:cs typeface="+mn-cs"/>
              </a:rPr>
              <a:t>working to help make this happen.</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4</a:t>
            </a:fld>
            <a:endParaRPr lang="en-US" dirty="0"/>
          </a:p>
        </p:txBody>
      </p:sp>
    </p:spTree>
    <p:extLst>
      <p:ext uri="{BB962C8B-B14F-4D97-AF65-F5344CB8AC3E}">
        <p14:creationId xmlns:p14="http://schemas.microsoft.com/office/powerpoint/2010/main" val="3955219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the largest segment of the health care workforce, and the ones who spend the most time with patients and their families across</a:t>
            </a:r>
            <a:r>
              <a:rPr lang="en-US" sz="1200" kern="1200" baseline="0" dirty="0" smtClean="0">
                <a:solidFill>
                  <a:schemeClr val="tx1"/>
                </a:solidFill>
                <a:effectLst/>
                <a:latin typeface="+mn-lt"/>
                <a:ea typeface="+mn-ea"/>
                <a:cs typeface="+mn-cs"/>
              </a:rPr>
              <a:t> the continuum of care</a:t>
            </a:r>
            <a:r>
              <a:rPr lang="en-US" sz="1200" kern="1200" dirty="0" smtClean="0">
                <a:solidFill>
                  <a:schemeClr val="tx1"/>
                </a:solidFill>
                <a:effectLst/>
                <a:latin typeface="+mn-lt"/>
                <a:ea typeface="+mn-ea"/>
                <a:cs typeface="+mn-cs"/>
              </a:rPr>
              <a:t>, nurses are vital to the successful transformation of health care.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Nurses are at the center of many of the innovations we rely on to expand access, improve quality of care, and contain costs. And nurses with strong clinical and leadership skills can help to promote wellness, develop new models of care, manage care coordination, and </a:t>
            </a:r>
            <a:r>
              <a:rPr lang="en-US" sz="1200" b="0" i="0" kern="1200" dirty="0" smtClean="0">
                <a:solidFill>
                  <a:schemeClr val="tx1"/>
                </a:solidFill>
                <a:effectLst/>
                <a:latin typeface="+mn-lt"/>
                <a:ea typeface="+mn-ea"/>
                <a:cs typeface="+mn-cs"/>
              </a:rPr>
              <a:t>improve population health outcomes.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5</a:t>
            </a:fld>
            <a:endParaRPr lang="en-US" dirty="0"/>
          </a:p>
        </p:txBody>
      </p:sp>
    </p:spTree>
    <p:extLst>
      <p:ext uri="{BB962C8B-B14F-4D97-AF65-F5344CB8AC3E}">
        <p14:creationId xmlns:p14="http://schemas.microsoft.com/office/powerpoint/2010/main" val="2077970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Robert Wood Johnson Foundation has long invested in nursing and believes that strengthening the nursing field is crucial to improving health in our country. But the Foundation needed evidence. So, </a:t>
            </a:r>
            <a:r>
              <a:rPr lang="en-US" sz="1200" kern="1200" dirty="0" smtClean="0">
                <a:solidFill>
                  <a:schemeClr val="tx1"/>
                </a:solidFill>
                <a:effectLst/>
                <a:latin typeface="Calibri" charset="0"/>
                <a:ea typeface="+mn-ea"/>
                <a:cs typeface="+mn-cs"/>
              </a:rPr>
              <a:t>i</a:t>
            </a:r>
            <a:r>
              <a:rPr lang="en-US" dirty="0" smtClean="0">
                <a:latin typeface="Calibri" charset="0"/>
              </a:rPr>
              <a:t>n</a:t>
            </a:r>
            <a:r>
              <a:rPr lang="en-US" baseline="0" dirty="0" smtClean="0">
                <a:latin typeface="Calibri" charset="0"/>
              </a:rPr>
              <a:t> 2008, they </a:t>
            </a:r>
            <a:r>
              <a:rPr lang="en-US" sz="1200" kern="1200" dirty="0" smtClean="0">
                <a:solidFill>
                  <a:schemeClr val="tx1"/>
                </a:solidFill>
                <a:effectLst/>
                <a:latin typeface="+mn-lt"/>
                <a:ea typeface="+mn-ea"/>
                <a:cs typeface="+mn-cs"/>
              </a:rPr>
              <a:t>partnered with the Institute of Medicine (IOM) to produce a report on the future of nursing.</a:t>
            </a:r>
            <a:r>
              <a:rPr lang="en-US" sz="1200" kern="1200" baseline="0" dirty="0" smtClean="0">
                <a:solidFill>
                  <a:schemeClr val="tx1"/>
                </a:solidFill>
                <a:effectLst/>
                <a:latin typeface="+mn-lt"/>
                <a:ea typeface="+mn-ea"/>
                <a:cs typeface="+mn-cs"/>
              </a:rPr>
              <a:t> </a:t>
            </a:r>
          </a:p>
          <a:p>
            <a:endParaRPr lang="en-US" dirty="0"/>
          </a:p>
          <a:p>
            <a:r>
              <a:rPr lang="en-US" sz="1200" kern="1200" dirty="0" smtClean="0">
                <a:solidFill>
                  <a:schemeClr val="tx1"/>
                </a:solidFill>
                <a:effectLst/>
                <a:latin typeface="+mn-lt"/>
                <a:ea typeface="+mn-ea"/>
                <a:cs typeface="+mn-cs"/>
              </a:rPr>
              <a:t>In 2010,</a:t>
            </a:r>
            <a:r>
              <a:rPr lang="en-US" sz="1200" kern="1200" baseline="0" dirty="0" smtClean="0">
                <a:solidFill>
                  <a:schemeClr val="tx1"/>
                </a:solidFill>
                <a:effectLst/>
                <a:latin typeface="+mn-lt"/>
                <a:ea typeface="+mn-ea"/>
                <a:cs typeface="+mn-cs"/>
              </a:rPr>
              <a:t> the IOM </a:t>
            </a:r>
            <a:r>
              <a:rPr lang="en-US" sz="1200" kern="1200" dirty="0" smtClean="0">
                <a:solidFill>
                  <a:schemeClr val="tx1"/>
                </a:solidFill>
                <a:effectLst/>
                <a:latin typeface="+mn-lt"/>
                <a:ea typeface="+mn-ea"/>
                <a:cs typeface="+mn-cs"/>
              </a:rPr>
              <a:t>released </a:t>
            </a:r>
            <a:r>
              <a:rPr lang="en-US" sz="1200" i="1" kern="1200" dirty="0" smtClean="0">
                <a:solidFill>
                  <a:schemeClr val="tx1"/>
                </a:solidFill>
                <a:effectLst/>
                <a:latin typeface="+mn-lt"/>
                <a:ea typeface="+mn-ea"/>
                <a:cs typeface="+mn-cs"/>
              </a:rPr>
              <a:t>The Future of Nursing: Leading Change, Advancing Health</a:t>
            </a:r>
            <a:r>
              <a:rPr lang="en-US" sz="1200" kern="1200" dirty="0" smtClean="0">
                <a:solidFill>
                  <a:schemeClr val="tx1"/>
                </a:solidFill>
                <a:effectLst/>
                <a:latin typeface="+mn-lt"/>
                <a:ea typeface="+mn-ea"/>
                <a:cs typeface="+mn-cs"/>
              </a:rPr>
              <a:t>, a landmark report that stated that nursing must be prepared for health system transformation—and that nurses must help to lead and shape this change. </a:t>
            </a:r>
            <a:r>
              <a:rPr lang="en-US" baseline="0" dirty="0" smtClean="0"/>
              <a:t>The report offered recommendations to transform health care through nursing, so all Americans have access to high-quality care, with nurses contributing to the full extent of their capabilities.</a:t>
            </a:r>
          </a:p>
          <a:p>
            <a:pPr eaLnBrk="1" hangingPunct="1">
              <a:spcBef>
                <a:spcPct val="0"/>
              </a:spcBef>
            </a:pPr>
            <a:endParaRPr lang="en-US" dirty="0" smtClean="0">
              <a:latin typeface="Calibri" charset="0"/>
            </a:endParaRPr>
          </a:p>
          <a:p>
            <a:pPr eaLnBrk="1" hangingPunct="1">
              <a:spcBef>
                <a:spcPct val="0"/>
              </a:spcBef>
            </a:pPr>
            <a:r>
              <a:rPr lang="en-US" baseline="0" dirty="0" smtClean="0">
                <a:latin typeface="Calibri" charset="0"/>
              </a:rPr>
              <a:t>Few reports have received as much attention as this one. It is one of the most viewed online reports in the IOM’s history, ranking “most read” in 2011, 2012, 2013, 2014, and 2015.</a:t>
            </a:r>
          </a:p>
        </p:txBody>
      </p:sp>
      <p:sp>
        <p:nvSpPr>
          <p:cNvPr id="4" name="Slide Number Placeholder 3"/>
          <p:cNvSpPr>
            <a:spLocks noGrp="1"/>
          </p:cNvSpPr>
          <p:nvPr>
            <p:ph type="sldNum" sz="quarter" idx="10"/>
          </p:nvPr>
        </p:nvSpPr>
        <p:spPr/>
        <p:txBody>
          <a:bodyPr/>
          <a:lstStyle/>
          <a:p>
            <a:fld id="{12DE9FDD-D40D-5344-A6B0-47E859038B84}" type="slidenum">
              <a:rPr lang="en-US" smtClean="0"/>
              <a:pPr/>
              <a:t>6</a:t>
            </a:fld>
            <a:endParaRPr lang="en-US" dirty="0"/>
          </a:p>
        </p:txBody>
      </p:sp>
    </p:spTree>
    <p:extLst>
      <p:ext uri="{BB962C8B-B14F-4D97-AF65-F5344CB8AC3E}">
        <p14:creationId xmlns:p14="http://schemas.microsoft.com/office/powerpoint/2010/main" val="3325473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Robert Wood Johnson Foundation, </a:t>
            </a:r>
            <a:r>
              <a:rPr lang="en-US" dirty="0" smtClean="0"/>
              <a:t>the nation’s largest health care philanthropy, and AARP, the nation’s largest consumer organization,</a:t>
            </a:r>
            <a:r>
              <a:rPr lang="en-US" baseline="0" dirty="0" smtClean="0"/>
              <a:t> believed the recommendations in the IOM report were too important to sit on a shelf, so together in 2010 they launched a nationwide initiative improve health through nursing called the Future of Nursing: </a:t>
            </a:r>
            <a:r>
              <a:rPr lang="en-US" i="1" baseline="0" dirty="0" smtClean="0"/>
              <a:t>Campaign for Action</a:t>
            </a:r>
            <a:r>
              <a:rPr lang="en-US" baseline="0" dirty="0" smtClean="0"/>
              <a:t>. </a:t>
            </a:r>
            <a:r>
              <a:rPr lang="en-US" sz="1200" kern="1200" dirty="0" smtClean="0">
                <a:solidFill>
                  <a:schemeClr val="tx1"/>
                </a:solidFill>
                <a:effectLst/>
                <a:latin typeface="+mn-lt"/>
                <a:ea typeface="+mn-ea"/>
                <a:cs typeface="+mn-cs"/>
              </a:rPr>
              <a:t>The </a:t>
            </a:r>
            <a:r>
              <a:rPr lang="en-US" sz="1200" i="1" kern="1200" dirty="0" smtClean="0">
                <a:solidFill>
                  <a:schemeClr val="tx1"/>
                </a:solidFill>
                <a:effectLst/>
                <a:latin typeface="+mn-lt"/>
                <a:ea typeface="+mn-ea"/>
                <a:cs typeface="+mn-cs"/>
              </a:rPr>
              <a:t>Campaign</a:t>
            </a:r>
            <a:r>
              <a:rPr lang="en-US" sz="1200" kern="1200" dirty="0" smtClean="0">
                <a:solidFill>
                  <a:schemeClr val="tx1"/>
                </a:solidFill>
                <a:effectLst/>
                <a:latin typeface="+mn-lt"/>
                <a:ea typeface="+mn-ea"/>
                <a:cs typeface="+mn-cs"/>
              </a:rPr>
              <a:t> is working on both the national level and in the states, engaging with consumers, nurses, other clinicians, insurers, health care systems, employers, educators, funders, and policymakers—all the stakeholders who need to be involved in system change—to advance the IOM’s recommendations.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have launched Action Coalitions in all 50 states and the District of Columbia to pave the way</a:t>
            </a:r>
            <a:r>
              <a:rPr lang="en-US" sz="1200" kern="1200" baseline="0" dirty="0" smtClean="0">
                <a:solidFill>
                  <a:schemeClr val="tx1"/>
                </a:solidFill>
                <a:effectLst/>
                <a:latin typeface="+mn-lt"/>
                <a:ea typeface="+mn-ea"/>
                <a:cs typeface="+mn-cs"/>
              </a:rPr>
              <a:t> for needed changes at the state level. To date, these Action Coalitions have collected a nearly $20 million in funding from hundreds of organizations and individuals. Their members include a wide range of health care providers, consumer advocates, policymakers, and business, academic, and philanthropic leaders.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Together, we are </a:t>
            </a:r>
            <a:r>
              <a:rPr lang="en-US" sz="1200" kern="1200" dirty="0" smtClean="0">
                <a:solidFill>
                  <a:schemeClr val="tx1"/>
                </a:solidFill>
                <a:effectLst/>
                <a:latin typeface="+mn-lt"/>
                <a:ea typeface="+mn-ea"/>
                <a:cs typeface="+mn-cs"/>
              </a:rPr>
              <a:t>working to implement</a:t>
            </a:r>
            <a:r>
              <a:rPr lang="en-US" sz="1200" kern="1200" baseline="0" dirty="0" smtClean="0">
                <a:solidFill>
                  <a:schemeClr val="tx1"/>
                </a:solidFill>
                <a:effectLst/>
                <a:latin typeface="+mn-lt"/>
                <a:ea typeface="+mn-ea"/>
                <a:cs typeface="+mn-cs"/>
              </a:rPr>
              <a:t> our vision</a:t>
            </a:r>
            <a:r>
              <a:rPr lang="en-US" sz="1200" kern="1200" dirty="0" smtClean="0">
                <a:solidFill>
                  <a:schemeClr val="tx1"/>
                </a:solidFill>
                <a:effectLst/>
                <a:latin typeface="+mn-lt"/>
                <a:ea typeface="+mn-ea"/>
                <a:cs typeface="+mn-cs"/>
              </a:rPr>
              <a:t> that everyone in America can live</a:t>
            </a:r>
            <a:r>
              <a:rPr lang="en-US" sz="1200" kern="1200" baseline="0" dirty="0" smtClean="0">
                <a:solidFill>
                  <a:schemeClr val="tx1"/>
                </a:solidFill>
                <a:effectLst/>
                <a:latin typeface="+mn-lt"/>
                <a:ea typeface="+mn-ea"/>
                <a:cs typeface="+mn-cs"/>
              </a:rPr>
              <a:t> a healthier life, supported by a system in which nurses are essential partners in providing care and promoting health</a:t>
            </a:r>
            <a:r>
              <a:rPr lang="en-US" sz="1200" kern="1200" dirty="0" smtClean="0">
                <a:solidFill>
                  <a:schemeClr val="tx1"/>
                </a:solidFill>
                <a:effectLst/>
                <a:latin typeface="+mn-lt"/>
                <a:ea typeface="+mn-ea"/>
                <a:cs typeface="+mn-cs"/>
              </a:rPr>
              <a:t>.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12DE9FDD-D40D-5344-A6B0-47E859038B84}" type="slidenum">
              <a:rPr lang="en-US" smtClean="0"/>
              <a:pPr/>
              <a:t>7</a:t>
            </a:fld>
            <a:endParaRPr lang="en-US" dirty="0"/>
          </a:p>
        </p:txBody>
      </p:sp>
    </p:spTree>
    <p:extLst>
      <p:ext uri="{BB962C8B-B14F-4D97-AF65-F5344CB8AC3E}">
        <p14:creationId xmlns:p14="http://schemas.microsoft.com/office/powerpoint/2010/main" val="2189970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dirty="0" smtClean="0"/>
              <a:t>The </a:t>
            </a:r>
            <a:r>
              <a:rPr lang="en-US" i="1" dirty="0" smtClean="0"/>
              <a:t>Campaign</a:t>
            </a:r>
            <a:r>
              <a:rPr lang="en-US" dirty="0" smtClean="0"/>
              <a:t> focuses on five major areas, or pillars. They are to: </a:t>
            </a:r>
            <a:br>
              <a:rPr lang="en-US" dirty="0" smtClean="0"/>
            </a:br>
            <a:endParaRPr lang="en-US"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b="1" dirty="0" smtClean="0"/>
              <a:t>Advance education transformation. </a:t>
            </a:r>
            <a:r>
              <a:rPr lang="en-US" dirty="0" smtClean="0"/>
              <a:t>We need to</a:t>
            </a:r>
            <a:r>
              <a:rPr lang="en-US" baseline="0" dirty="0" smtClean="0"/>
              <a:t> prepare our nursing workforce for the future by strengthening education and training. </a:t>
            </a:r>
          </a:p>
          <a:p>
            <a:pPr marL="0" marR="0" indent="0" algn="l" defTabSz="457200" rtl="0" eaLnBrk="1" fontAlgn="auto" latinLnBrk="0" hangingPunct="1">
              <a:lnSpc>
                <a:spcPct val="100000"/>
              </a:lnSpc>
              <a:spcBef>
                <a:spcPct val="0"/>
              </a:spcBef>
              <a:spcAft>
                <a:spcPts val="0"/>
              </a:spcAft>
              <a:buClrTx/>
              <a:buSzTx/>
              <a:buFontTx/>
              <a:buNone/>
              <a:tabLst/>
              <a:defRPr/>
            </a:pPr>
            <a:endParaRPr lang="en-US" b="1"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b="1" dirty="0" smtClean="0"/>
              <a:t>Remove</a:t>
            </a:r>
            <a:r>
              <a:rPr lang="en-US" b="1" baseline="0" dirty="0" smtClean="0"/>
              <a:t> </a:t>
            </a:r>
            <a:r>
              <a:rPr lang="en-US" b="1" dirty="0"/>
              <a:t>b</a:t>
            </a:r>
            <a:r>
              <a:rPr lang="en-US" b="1" dirty="0" smtClean="0"/>
              <a:t>arriers</a:t>
            </a:r>
            <a:r>
              <a:rPr lang="en-US" b="1" baseline="0" dirty="0" smtClean="0"/>
              <a:t> to practice and care</a:t>
            </a:r>
            <a:r>
              <a:rPr lang="en-US" b="1" dirty="0" smtClean="0"/>
              <a:t>. </a:t>
            </a:r>
            <a:r>
              <a:rPr lang="en-US" dirty="0" smtClean="0"/>
              <a:t>We need to expand access to care by</a:t>
            </a:r>
            <a:r>
              <a:rPr lang="en-US" baseline="0" dirty="0" smtClean="0"/>
              <a:t> maximizing the use of nurses and</a:t>
            </a:r>
            <a:r>
              <a:rPr lang="en-US" dirty="0" smtClean="0"/>
              <a:t> modernizing </a:t>
            </a:r>
            <a:r>
              <a:rPr lang="en-US" baseline="0" dirty="0" smtClean="0"/>
              <a:t>outdated policies that prevent nurses from </a:t>
            </a:r>
            <a:r>
              <a:rPr lang="en-US" dirty="0" smtClean="0"/>
              <a:t>practicing to the full level of their education and training.</a:t>
            </a:r>
            <a:br>
              <a:rPr lang="en-US" dirty="0" smtClean="0"/>
            </a:br>
            <a:endParaRPr lang="en-US" dirty="0" smtClean="0"/>
          </a:p>
          <a:p>
            <a:pPr eaLnBrk="1" hangingPunct="1">
              <a:spcBef>
                <a:spcPct val="0"/>
              </a:spcBef>
              <a:defRPr/>
            </a:pPr>
            <a:r>
              <a:rPr lang="en-US" b="1" dirty="0" smtClean="0"/>
              <a:t>Leverage nursing leadership. </a:t>
            </a:r>
            <a:r>
              <a:rPr lang="en-US" dirty="0" smtClean="0"/>
              <a:t>We</a:t>
            </a:r>
            <a:r>
              <a:rPr lang="en-US" baseline="0" dirty="0" smtClean="0"/>
              <a:t> need to prepare the next generation of nurses to meet the health care needs of people, their families, and the communities where they live and to position nurses to lead system change.</a:t>
            </a:r>
            <a:r>
              <a:rPr lang="en-US" dirty="0" smtClean="0"/>
              <a:t/>
            </a:r>
            <a:br>
              <a:rPr lang="en-US" dirty="0" smtClean="0"/>
            </a:b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sz="1200" b="1" dirty="0" smtClean="0"/>
              <a:t>Promote diversity. </a:t>
            </a:r>
            <a:r>
              <a:rPr lang="en-US" sz="1200" b="0" dirty="0" smtClean="0"/>
              <a:t>We need to recruit and prepare the nursing profession to provide culturally</a:t>
            </a:r>
            <a:r>
              <a:rPr lang="en-US" sz="1200" b="0" baseline="0" dirty="0" smtClean="0"/>
              <a:t> competent care in a variety of settings to an aging and more ethnically diverse population with more chronic illnesses. </a:t>
            </a:r>
            <a:endParaRPr lang="en-US" baseline="0" dirty="0" smtClean="0"/>
          </a:p>
          <a:p>
            <a:pPr eaLnBrk="1" hangingPunct="1">
              <a:spcBef>
                <a:spcPct val="0"/>
              </a:spcBef>
              <a:defRPr/>
            </a:pPr>
            <a:r>
              <a:rPr lang="en-US" dirty="0" smtClean="0"/>
              <a:t/>
            </a:r>
            <a:br>
              <a:rPr lang="en-US" dirty="0" smtClean="0"/>
            </a:br>
            <a:r>
              <a:rPr lang="en-US" b="1" dirty="0" smtClean="0"/>
              <a:t>Foster </a:t>
            </a:r>
            <a:r>
              <a:rPr lang="en-US" b="1" dirty="0"/>
              <a:t>i</a:t>
            </a:r>
            <a:r>
              <a:rPr lang="en-US" b="1" dirty="0" smtClean="0"/>
              <a:t>nterprofessional collaboration. </a:t>
            </a:r>
            <a:r>
              <a:rPr lang="en-US" b="0" dirty="0" smtClean="0"/>
              <a:t>We</a:t>
            </a:r>
            <a:r>
              <a:rPr lang="en-US" b="0" baseline="0" dirty="0" smtClean="0"/>
              <a:t> need to promote a team-based approach to education and practice to improve the quality and coordination of health care. </a:t>
            </a:r>
            <a:br>
              <a:rPr lang="en-US" b="0" baseline="0" dirty="0" smtClean="0"/>
            </a:br>
            <a:endParaRPr lang="en-US" dirty="0" smtClean="0"/>
          </a:p>
          <a:p>
            <a:r>
              <a:rPr lang="en-US" dirty="0" smtClean="0"/>
              <a:t>In addition to these</a:t>
            </a:r>
            <a:r>
              <a:rPr lang="en-US" baseline="0" dirty="0" smtClean="0"/>
              <a:t> areas, we need accurate data to predict workforce needs and competencies, assess quality, and determine what’s working and what’s not. Data can inform all we do, so we are working on data collection across all pillars as well.</a:t>
            </a: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555626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need to make sure that nurses have the competencies required to practice in the community, home, and public health settings. Nurses will need to be more adept with technology to care for an aging population with multiple chronic conditions. They’ll need to work in teams with other health care professionals to coordinate care and manage disease. And they’ll need to assume leadership roles to help transform our health care system to ensure that it delivers integrated, equitable,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cost-effective services for everyone.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addition, nurses are needed to address the primary care shortage and the faculty shortage. In 2014, the US had more than 12 million newly insured people, and these numbers will increase in the upcoming years. Our workforce is already struggling to provide primary care.</a:t>
            </a:r>
          </a:p>
          <a:p>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also need more nurses with doctorates to teach the next generation and design health care delivery innovations. In the 2014-2015 academic year, nursing schools turned away more than</a:t>
            </a:r>
            <a:r>
              <a:rPr lang="en-US" sz="1200" kern="1200" baseline="0" dirty="0" smtClean="0">
                <a:solidFill>
                  <a:schemeClr val="tx1"/>
                </a:solidFill>
                <a:effectLst/>
                <a:latin typeface="+mn-lt"/>
                <a:ea typeface="+mn-ea"/>
                <a:cs typeface="+mn-cs"/>
              </a:rPr>
              <a:t> 68,000 </a:t>
            </a:r>
            <a:r>
              <a:rPr lang="en-US" sz="1200" kern="1200" dirty="0" smtClean="0">
                <a:solidFill>
                  <a:schemeClr val="tx1"/>
                </a:solidFill>
                <a:effectLst/>
                <a:latin typeface="+mn-lt"/>
                <a:ea typeface="+mn-ea"/>
                <a:cs typeface="+mn-cs"/>
              </a:rPr>
              <a:t>qualified candidates,</a:t>
            </a:r>
            <a:r>
              <a:rPr lang="en-US" sz="1200" kern="1200" baseline="0" dirty="0" smtClean="0">
                <a:solidFill>
                  <a:schemeClr val="tx1"/>
                </a:solidFill>
                <a:effectLst/>
                <a:latin typeface="+mn-lt"/>
                <a:ea typeface="+mn-ea"/>
                <a:cs typeface="+mn-cs"/>
              </a:rPr>
              <a:t> primarily </a:t>
            </a:r>
            <a:r>
              <a:rPr lang="en-US" sz="1200" kern="1200" dirty="0" smtClean="0">
                <a:solidFill>
                  <a:schemeClr val="tx1"/>
                </a:solidFill>
                <a:effectLst/>
                <a:latin typeface="+mn-lt"/>
                <a:ea typeface="+mn-ea"/>
                <a:cs typeface="+mn-cs"/>
              </a:rPr>
              <a:t>because there weren’t enough faculty available to</a:t>
            </a:r>
            <a:r>
              <a:rPr lang="en-US" sz="1200" kern="1200" baseline="0" dirty="0" smtClean="0">
                <a:solidFill>
                  <a:schemeClr val="tx1"/>
                </a:solidFill>
                <a:effectLst/>
                <a:latin typeface="+mn-lt"/>
                <a:ea typeface="+mn-ea"/>
                <a:cs typeface="+mn-cs"/>
              </a:rPr>
              <a:t> teach them and the schools lacked resources</a:t>
            </a:r>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Sources:</a:t>
            </a:r>
            <a:r>
              <a:rPr lang="en-US" sz="1200" kern="1200" baseline="0" dirty="0" smtClean="0">
                <a:solidFill>
                  <a:schemeClr val="tx1"/>
                </a:solidFill>
                <a:effectLst/>
                <a:latin typeface="+mn-lt"/>
                <a:ea typeface="+mn-ea"/>
                <a:cs typeface="+mn-cs"/>
              </a:rPr>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American Association of Colleges of Nursing. 2015. New AACN Data Confirm Enrollment Surge in Schools of Nursing, http://www.aacn.nche.edu/faculty/news/2015/enrollment</a:t>
            </a:r>
            <a:r>
              <a:rPr lang="en-US" dirty="0" smtClean="0"/>
              <a:t>. </a:t>
            </a:r>
            <a:r>
              <a:rPr lang="en-US" baseline="0" dirty="0" smtClean="0"/>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err="1" smtClean="0">
                <a:solidFill>
                  <a:schemeClr val="tx1"/>
                </a:solidFill>
                <a:effectLst/>
                <a:latin typeface="+mn-lt"/>
                <a:ea typeface="+mn-ea"/>
                <a:cs typeface="+mn-cs"/>
              </a:rPr>
              <a:t>Kutney</a:t>
            </a:r>
            <a:r>
              <a:rPr lang="en-US" sz="1200" kern="1200" baseline="0" dirty="0" smtClean="0">
                <a:solidFill>
                  <a:schemeClr val="tx1"/>
                </a:solidFill>
                <a:effectLst/>
                <a:latin typeface="+mn-lt"/>
                <a:ea typeface="+mn-ea"/>
                <a:cs typeface="+mn-cs"/>
              </a:rPr>
              <a:t>-Lee A, Sloane DM, &amp; Aiken LH. 2013. An increase in the number of nurses with baccalaureate degrees is linked to lower rates of postsurgery mortality. </a:t>
            </a:r>
            <a:r>
              <a:rPr lang="en-US" sz="1200" i="1" kern="1200" baseline="0" dirty="0" smtClean="0">
                <a:solidFill>
                  <a:schemeClr val="tx1"/>
                </a:solidFill>
                <a:effectLst/>
                <a:latin typeface="+mn-lt"/>
                <a:ea typeface="+mn-ea"/>
                <a:cs typeface="+mn-cs"/>
              </a:rPr>
              <a:t>Health Affairs</a:t>
            </a:r>
            <a:r>
              <a:rPr lang="en-US" sz="1200" kern="1200" baseline="0" dirty="0" smtClean="0">
                <a:solidFill>
                  <a:schemeClr val="tx1"/>
                </a:solidFill>
                <a:effectLst/>
                <a:latin typeface="+mn-lt"/>
                <a:ea typeface="+mn-ea"/>
                <a:cs typeface="+mn-cs"/>
              </a:rPr>
              <a:t>, 32(3):579-586.</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Aiken LH, Clarke SP, Cheung RB, et al.</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2003. </a:t>
            </a:r>
            <a:r>
              <a:rPr lang="en-US" sz="1200" b="0" i="0" kern="1200" baseline="0" dirty="0" smtClean="0">
                <a:solidFill>
                  <a:schemeClr val="tx1"/>
                </a:solidFill>
                <a:effectLst/>
                <a:latin typeface="+mn-lt"/>
                <a:ea typeface="+mn-ea"/>
                <a:cs typeface="+mn-cs"/>
              </a:rPr>
              <a:t>Education levels of hospital nurses and surgical patient mortality. </a:t>
            </a:r>
            <a:r>
              <a:rPr lang="en-US" sz="1200" b="0" i="1" kern="1200" dirty="0" smtClean="0">
                <a:solidFill>
                  <a:schemeClr val="tx1"/>
                </a:solidFill>
                <a:effectLst/>
                <a:latin typeface="+mn-lt"/>
                <a:ea typeface="+mn-ea"/>
                <a:cs typeface="+mn-cs"/>
              </a:rPr>
              <a:t>Journal of the American</a:t>
            </a:r>
            <a:r>
              <a:rPr lang="en-US" sz="1200" b="0" i="1" kern="1200" baseline="0" dirty="0" smtClean="0">
                <a:solidFill>
                  <a:schemeClr val="tx1"/>
                </a:solidFill>
                <a:effectLst/>
                <a:latin typeface="+mn-lt"/>
                <a:ea typeface="+mn-ea"/>
                <a:cs typeface="+mn-cs"/>
              </a:rPr>
              <a:t> Medical Association, </a:t>
            </a:r>
            <a:r>
              <a:rPr lang="en-US" sz="1200" b="0" i="0" kern="1200" baseline="0" dirty="0" smtClean="0">
                <a:solidFill>
                  <a:schemeClr val="tx1"/>
                </a:solidFill>
                <a:effectLst/>
                <a:latin typeface="+mn-lt"/>
                <a:ea typeface="+mn-ea"/>
                <a:cs typeface="+mn-cs"/>
              </a:rPr>
              <a:t>290(12):1617-1623.</a:t>
            </a:r>
            <a:endParaRPr lang="en-US" sz="1200" b="1"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9</a:t>
            </a:fld>
            <a:endParaRPr lang="en-US" dirty="0"/>
          </a:p>
        </p:txBody>
      </p:sp>
    </p:spTree>
    <p:extLst>
      <p:ext uri="{BB962C8B-B14F-4D97-AF65-F5344CB8AC3E}">
        <p14:creationId xmlns:p14="http://schemas.microsoft.com/office/powerpoint/2010/main" val="833539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88442117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6/7/2016</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4010152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6/7/2016</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926309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6/7/2016</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3952850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171D39-30AA-3F41-98A6-BAADA32F1009}" type="datetimeFigureOut">
              <a:rPr lang="en-US" smtClean="0"/>
              <a:pPr/>
              <a:t>6/7/2016</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481700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171D39-30AA-3F41-98A6-BAADA32F1009}" type="datetimeFigureOut">
              <a:rPr lang="en-US" smtClean="0"/>
              <a:pPr/>
              <a:t>6/7/2016</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3124281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171D39-30AA-3F41-98A6-BAADA32F1009}" type="datetimeFigureOut">
              <a:rPr lang="en-US" smtClean="0"/>
              <a:pPr/>
              <a:t>6/7/2016</a:t>
            </a:fld>
            <a:endParaRPr lang="en-US" dirty="0"/>
          </a:p>
        </p:txBody>
      </p:sp>
      <p:sp>
        <p:nvSpPr>
          <p:cNvPr id="8" name="Footer Placeholder 7"/>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918671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171D39-30AA-3F41-98A6-BAADA32F1009}" type="datetimeFigureOut">
              <a:rPr lang="en-US" smtClean="0"/>
              <a:pPr/>
              <a:t>6/7/2016</a:t>
            </a:fld>
            <a:endParaRPr lang="en-US" dirty="0"/>
          </a:p>
        </p:txBody>
      </p:sp>
      <p:sp>
        <p:nvSpPr>
          <p:cNvPr id="4" name="Footer Placeholder 3"/>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529978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171D39-30AA-3F41-98A6-BAADA32F1009}" type="datetimeFigureOut">
              <a:rPr lang="en-US" smtClean="0"/>
              <a:pPr/>
              <a:t>6/7/2016</a:t>
            </a:fld>
            <a:endParaRPr lang="en-US" dirty="0"/>
          </a:p>
        </p:txBody>
      </p:sp>
      <p:sp>
        <p:nvSpPr>
          <p:cNvPr id="3" name="Footer Placeholder 2"/>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1467936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71D39-30AA-3F41-98A6-BAADA32F1009}" type="datetimeFigureOut">
              <a:rPr lang="en-US" smtClean="0"/>
              <a:pPr/>
              <a:t>6/7/2016</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12170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71D39-30AA-3F41-98A6-BAADA32F1009}" type="datetimeFigureOut">
              <a:rPr lang="en-US" smtClean="0"/>
              <a:pPr/>
              <a:t>6/7/2016</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121508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0474" y="318454"/>
            <a:ext cx="7936326" cy="65521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50473" y="1600200"/>
            <a:ext cx="7933503"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15774" y="6388100"/>
            <a:ext cx="1975026" cy="333375"/>
          </a:xfrm>
          <a:prstGeom prst="rect">
            <a:avLst/>
          </a:prstGeom>
        </p:spPr>
        <p:txBody>
          <a:bodyPr vert="horz" lIns="91440" tIns="45720" rIns="91440" bIns="45720" rtlCol="0" anchor="ctr"/>
          <a:lstStyle>
            <a:lvl1pPr algn="l">
              <a:defRPr sz="1200">
                <a:solidFill>
                  <a:schemeClr val="tx1">
                    <a:tint val="75000"/>
                  </a:schemeClr>
                </a:solidFill>
              </a:defRPr>
            </a:lvl1pPr>
          </a:lstStyle>
          <a:p>
            <a:fld id="{31171D39-30AA-3F41-98A6-BAADA32F1009}" type="datetimeFigureOut">
              <a:rPr lang="en-US" smtClean="0"/>
              <a:pPr/>
              <a:t>6/7/2016</a:t>
            </a:fld>
            <a:endParaRPr lang="en-US" dirty="0"/>
          </a:p>
        </p:txBody>
      </p:sp>
      <p:sp>
        <p:nvSpPr>
          <p:cNvPr id="7" name="Rectangle 6"/>
          <p:cNvSpPr/>
          <p:nvPr/>
        </p:nvSpPr>
        <p:spPr>
          <a:xfrm>
            <a:off x="454377" y="6388100"/>
            <a:ext cx="8184444" cy="342900"/>
          </a:xfrm>
          <a:prstGeom prst="rect">
            <a:avLst/>
          </a:prstGeom>
          <a:solidFill>
            <a:schemeClr val="bg1"/>
          </a:solid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454377" y="318454"/>
            <a:ext cx="8184444" cy="655213"/>
          </a:xfrm>
          <a:prstGeom prst="rect">
            <a:avLst/>
          </a:prstGeom>
          <a:no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479778" y="318454"/>
            <a:ext cx="0" cy="6412546"/>
          </a:xfrm>
          <a:prstGeom prst="line">
            <a:avLst/>
          </a:prstGeom>
          <a:ln w="76200" cmpd="sng">
            <a:solidFill>
              <a:srgbClr val="0065A4"/>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750473" y="6437552"/>
            <a:ext cx="7828171" cy="276999"/>
          </a:xfrm>
          <a:prstGeom prst="rect">
            <a:avLst/>
          </a:prstGeom>
        </p:spPr>
        <p:txBody>
          <a:bodyPr wrap="square">
            <a:spAutoFit/>
          </a:bodyPr>
          <a:lstStyle/>
          <a:p>
            <a:pPr fontAlgn="auto">
              <a:spcAft>
                <a:spcPts val="0"/>
              </a:spcAft>
              <a:defRPr/>
            </a:pPr>
            <a:r>
              <a:rPr lang="en-US" sz="1200" dirty="0" smtClean="0">
                <a:ln w="18415" cmpd="sng">
                  <a:noFill/>
                  <a:prstDash val="solid"/>
                </a:ln>
                <a:solidFill>
                  <a:srgbClr val="0065A4"/>
                </a:solidFill>
                <a:effectLst/>
                <a:latin typeface="Arial" pitchFamily="34" charset="0"/>
                <a:cs typeface="Arial" pitchFamily="34" charset="0"/>
              </a:rPr>
              <a:t>[Venue/Audience]</a:t>
            </a:r>
            <a:r>
              <a:rPr lang="en-US" sz="1200" baseline="0" dirty="0" smtClean="0">
                <a:ln w="18415" cmpd="sng">
                  <a:noFill/>
                  <a:prstDash val="solid"/>
                </a:ln>
                <a:solidFill>
                  <a:srgbClr val="0065A4"/>
                </a:solidFill>
                <a:effectLst/>
                <a:latin typeface="Arial" pitchFamily="34" charset="0"/>
                <a:cs typeface="Arial" pitchFamily="34" charset="0"/>
              </a:rPr>
              <a:t> </a:t>
            </a:r>
            <a:r>
              <a:rPr lang="en-US" sz="1200" dirty="0" smtClean="0">
                <a:ln w="18415" cmpd="sng">
                  <a:noFill/>
                  <a:prstDash val="solid"/>
                </a:ln>
                <a:solidFill>
                  <a:srgbClr val="0065A4"/>
                </a:solidFill>
                <a:effectLst/>
                <a:latin typeface="Arial" pitchFamily="34" charset="0"/>
                <a:cs typeface="Arial" pitchFamily="34" charset="0"/>
              </a:rPr>
              <a:t>[Date]</a:t>
            </a:r>
            <a:r>
              <a:rPr lang="en-US" sz="1200" baseline="0" dirty="0" smtClean="0">
                <a:ln w="18415" cmpd="sng">
                  <a:noFill/>
                  <a:prstDash val="solid"/>
                </a:ln>
                <a:solidFill>
                  <a:srgbClr val="0065A4"/>
                </a:solidFill>
                <a:effectLst/>
                <a:latin typeface="Arial" pitchFamily="34" charset="0"/>
                <a:cs typeface="Arial" pitchFamily="34" charset="0"/>
              </a:rPr>
              <a:t> </a:t>
            </a:r>
            <a:r>
              <a:rPr lang="en-US" sz="1200" dirty="0" smtClean="0">
                <a:ln w="18415" cmpd="sng">
                  <a:noFill/>
                  <a:prstDash val="solid"/>
                </a:ln>
                <a:solidFill>
                  <a:srgbClr val="0065A4"/>
                </a:solidFill>
                <a:effectLst/>
                <a:latin typeface="Arial" pitchFamily="34" charset="0"/>
                <a:cs typeface="Arial" pitchFamily="34" charset="0"/>
              </a:rPr>
              <a:t>[Speaker name and title]</a:t>
            </a:r>
            <a:endParaRPr lang="en-US" sz="1200" dirty="0">
              <a:ln w="18415" cmpd="sng">
                <a:noFill/>
                <a:prstDash val="solid"/>
              </a:ln>
              <a:solidFill>
                <a:srgbClr val="0065A4"/>
              </a:solidFill>
              <a:effectLst/>
              <a:latin typeface="Arial" pitchFamily="34" charset="0"/>
              <a:cs typeface="Arial" pitchFamily="34" charset="0"/>
            </a:endParaRPr>
          </a:p>
        </p:txBody>
      </p:sp>
      <p:pic>
        <p:nvPicPr>
          <p:cNvPr id="11" name="Picture 15" descr="CFA_CCNA_4cNOTAG FIN2.eps"/>
          <p:cNvPicPr>
            <a:picLocks noChangeAspect="1"/>
          </p:cNvPicPr>
          <p:nvPr/>
        </p:nvPicPr>
        <p:blipFill>
          <a:blip r:embed="rId13">
            <a:extLst>
              <a:ext uri="{28A0092B-C50C-407E-A947-70E740481C1C}">
                <a14:useLocalDpi xmlns:a14="http://schemas.microsoft.com/office/drawing/2010/main" val="0"/>
              </a:ext>
            </a:extLst>
          </a:blip>
          <a:srcRect r="37883"/>
          <a:stretch>
            <a:fillRect/>
          </a:stretch>
        </p:blipFill>
        <p:spPr bwMode="auto">
          <a:xfrm>
            <a:off x="6732382" y="395288"/>
            <a:ext cx="18462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077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457200" rtl="0" eaLnBrk="1" latinLnBrk="0" hangingPunct="1">
        <a:spcBef>
          <a:spcPct val="0"/>
        </a:spcBef>
        <a:buNone/>
        <a:defRPr sz="2400" b="1" i="0" kern="1200">
          <a:solidFill>
            <a:srgbClr val="0065A4"/>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
        <p:nvSpPr>
          <p:cNvPr id="4" name="Rectangle 3"/>
          <p:cNvSpPr/>
          <p:nvPr/>
        </p:nvSpPr>
        <p:spPr>
          <a:xfrm>
            <a:off x="0" y="1"/>
            <a:ext cx="9144000" cy="68787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887" y="276405"/>
            <a:ext cx="8626801" cy="1203739"/>
          </a:xfrm>
          <a:prstGeom prst="rect">
            <a:avLst/>
          </a:prstGeom>
        </p:spPr>
      </p:pic>
      <p:sp>
        <p:nvSpPr>
          <p:cNvPr id="7" name="Rectangle 6"/>
          <p:cNvSpPr/>
          <p:nvPr/>
        </p:nvSpPr>
        <p:spPr>
          <a:xfrm>
            <a:off x="0" y="1869440"/>
            <a:ext cx="9144000" cy="5009324"/>
          </a:xfrm>
          <a:prstGeom prst="rect">
            <a:avLst/>
          </a:prstGeom>
          <a:solidFill>
            <a:srgbClr val="0065A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5154675" y="4765344"/>
            <a:ext cx="3458589" cy="1415388"/>
          </a:xfrm>
          <a:prstGeom prst="rect">
            <a:avLst/>
          </a:prstGeom>
          <a:ln>
            <a:noFill/>
          </a:ln>
        </p:spPr>
        <p:txBody>
          <a:bodyPr/>
          <a:lstStyle>
            <a:lvl1pPr algn="r" defTabSz="457200" rtl="0" eaLnBrk="1" latinLnBrk="0" hangingPunct="1">
              <a:spcBef>
                <a:spcPct val="0"/>
              </a:spcBef>
              <a:buNone/>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a:ea typeface="+mj-ea"/>
                <a:cs typeface="+mj-cs"/>
              </a:defRPr>
            </a:lvl1pPr>
          </a:lstStyle>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[Venue/Audience]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[Date]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[Speaker name and title]</a:t>
            </a:r>
            <a:endParaRPr lang="en-US" sz="2200" dirty="0">
              <a:ln w="18415" cmpd="sng">
                <a:noFill/>
                <a:prstDash val="solid"/>
              </a:ln>
              <a:solidFill>
                <a:schemeClr val="bg1"/>
              </a:solidFill>
              <a:effectLst/>
              <a:latin typeface="Arial" pitchFamily="34" charset="0"/>
              <a:cs typeface="Arial" pitchFamily="34" charset="0"/>
            </a:endParaRPr>
          </a:p>
        </p:txBody>
      </p:sp>
    </p:spTree>
    <p:extLst>
      <p:ext uri="{BB962C8B-B14F-4D97-AF65-F5344CB8AC3E}">
        <p14:creationId xmlns:p14="http://schemas.microsoft.com/office/powerpoint/2010/main" val="28971540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Remove Barriers to Practice and Care</a:t>
            </a:r>
            <a:endParaRPr lang="en-US" dirty="0"/>
          </a:p>
        </p:txBody>
      </p:sp>
      <p:sp>
        <p:nvSpPr>
          <p:cNvPr id="3" name="Content Placeholder 2"/>
          <p:cNvSpPr>
            <a:spLocks noGrp="1"/>
          </p:cNvSpPr>
          <p:nvPr>
            <p:ph idx="1"/>
          </p:nvPr>
        </p:nvSpPr>
        <p:spPr>
          <a:xfrm>
            <a:off x="813974" y="2063750"/>
            <a:ext cx="4343242" cy="4062414"/>
          </a:xfrm>
        </p:spPr>
        <p:txBody>
          <a:bodyPr>
            <a:normAutofit/>
          </a:bodyPr>
          <a:lstStyle/>
          <a:p>
            <a:pPr marL="164592" indent="-164592" fontAlgn="auto">
              <a:spcBef>
                <a:spcPts val="1200"/>
              </a:spcBef>
              <a:spcAft>
                <a:spcPts val="0"/>
              </a:spcAft>
              <a:defRPr/>
            </a:pPr>
            <a:r>
              <a:rPr lang="en-US" sz="2000" dirty="0" smtClean="0">
                <a:latin typeface="Arial" pitchFamily="34" charset="0"/>
                <a:cs typeface="Arial" pitchFamily="34" charset="0"/>
              </a:rPr>
              <a:t>All </a:t>
            </a:r>
            <a:r>
              <a:rPr lang="en-US" sz="2000" dirty="0">
                <a:latin typeface="Arial" pitchFamily="34" charset="0"/>
                <a:cs typeface="Arial" pitchFamily="34" charset="0"/>
              </a:rPr>
              <a:t>clinicians should </a:t>
            </a:r>
            <a:r>
              <a:rPr lang="en-US" sz="2000" dirty="0" smtClean="0">
                <a:latin typeface="Arial" pitchFamily="34" charset="0"/>
                <a:cs typeface="Arial" pitchFamily="34" charset="0"/>
              </a:rPr>
              <a:t>be able </a:t>
            </a:r>
            <a:r>
              <a:rPr lang="en-US" sz="2000" dirty="0">
                <a:latin typeface="Arial" pitchFamily="34" charset="0"/>
                <a:cs typeface="Arial" pitchFamily="34" charset="0"/>
              </a:rPr>
              <a:t>to practice to </a:t>
            </a:r>
            <a:r>
              <a:rPr lang="en-US" sz="2000" dirty="0" smtClean="0">
                <a:latin typeface="Arial" pitchFamily="34" charset="0"/>
                <a:cs typeface="Arial" pitchFamily="34" charset="0"/>
              </a:rPr>
              <a:t>the </a:t>
            </a:r>
            <a:r>
              <a:rPr lang="en-US" sz="2000" dirty="0">
                <a:latin typeface="Arial" pitchFamily="34" charset="0"/>
                <a:cs typeface="Arial" pitchFamily="34" charset="0"/>
              </a:rPr>
              <a:t>full extent of their education and </a:t>
            </a:r>
            <a:r>
              <a:rPr lang="en-US" sz="2000" dirty="0" smtClean="0">
                <a:latin typeface="Arial" pitchFamily="34" charset="0"/>
                <a:cs typeface="Arial" pitchFamily="34" charset="0"/>
              </a:rPr>
              <a:t>training.</a:t>
            </a:r>
          </a:p>
          <a:p>
            <a:pPr marL="164592" indent="-164592">
              <a:spcBef>
                <a:spcPts val="1200"/>
              </a:spcBef>
              <a:defRPr/>
            </a:pPr>
            <a:r>
              <a:rPr lang="en-US" sz="2000" dirty="0">
                <a:latin typeface="Arial" pitchFamily="34" charset="0"/>
                <a:cs typeface="Arial" pitchFamily="34" charset="0"/>
              </a:rPr>
              <a:t>B</a:t>
            </a:r>
            <a:r>
              <a:rPr lang="en-US" sz="2000" dirty="0" smtClean="0">
                <a:latin typeface="Arial" pitchFamily="34" charset="0"/>
                <a:cs typeface="Arial" pitchFamily="34" charset="0"/>
              </a:rPr>
              <a:t>arriers </a:t>
            </a:r>
            <a:r>
              <a:rPr lang="en-US" sz="2000" dirty="0">
                <a:latin typeface="Arial" pitchFamily="34" charset="0"/>
                <a:cs typeface="Arial" pitchFamily="34" charset="0"/>
              </a:rPr>
              <a:t>that limit </a:t>
            </a:r>
            <a:r>
              <a:rPr lang="en-US" sz="2000" dirty="0" smtClean="0">
                <a:latin typeface="Arial" pitchFamily="34" charset="0"/>
                <a:cs typeface="Arial" pitchFamily="34" charset="0"/>
              </a:rPr>
              <a:t>nurses from </a:t>
            </a:r>
            <a:r>
              <a:rPr lang="en-US" sz="2000" dirty="0">
                <a:latin typeface="Arial" pitchFamily="34" charset="0"/>
                <a:cs typeface="Arial" pitchFamily="34" charset="0"/>
              </a:rPr>
              <a:t>expanding access to </a:t>
            </a:r>
            <a:r>
              <a:rPr lang="en-US" sz="2000" dirty="0" smtClean="0">
                <a:latin typeface="Arial" pitchFamily="34" charset="0"/>
                <a:cs typeface="Arial" pitchFamily="34" charset="0"/>
              </a:rPr>
              <a:t>care must be removed.</a:t>
            </a:r>
          </a:p>
          <a:p>
            <a:pPr marL="164592" indent="-164592">
              <a:spcBef>
                <a:spcPts val="1200"/>
              </a:spcBef>
              <a:defRPr/>
            </a:pPr>
            <a:r>
              <a:rPr lang="en-US" sz="2000" dirty="0" smtClean="0">
                <a:latin typeface="Arial" pitchFamily="34" charset="0"/>
                <a:ea typeface="ＭＳ Ｐゴシック" pitchFamily="34" charset="-128"/>
                <a:cs typeface="Arial" pitchFamily="34" charset="0"/>
              </a:rPr>
              <a:t>Patients deserve the right care by the right clinician, at the right time, in the right place.</a:t>
            </a:r>
          </a:p>
          <a:p>
            <a:pPr marL="164592" indent="-164592">
              <a:spcBef>
                <a:spcPts val="1200"/>
              </a:spcBef>
              <a:defRPr/>
            </a:pPr>
            <a:r>
              <a:rPr lang="en-US" sz="2000" dirty="0" smtClean="0">
                <a:ln w="12700">
                  <a:noFill/>
                  <a:prstDash val="solid"/>
                </a:ln>
                <a:latin typeface="Arial" pitchFamily="34" charset="0"/>
                <a:ea typeface="ＭＳ Ｐゴシック" pitchFamily="34" charset="-128"/>
                <a:cs typeface="Arial" pitchFamily="34" charset="0"/>
              </a:rPr>
              <a:t>APRNs improve care on a wide range of indicators.</a:t>
            </a:r>
            <a:endParaRPr lang="en-US" sz="2000" dirty="0">
              <a:ln w="12700">
                <a:noFill/>
                <a:prstDash val="solid"/>
              </a:ln>
              <a:latin typeface="Arial" pitchFamily="34" charset="0"/>
              <a:cs typeface="Arial" pitchFamily="34" charset="0"/>
            </a:endParaRPr>
          </a:p>
          <a:p>
            <a:pPr>
              <a:spcBef>
                <a:spcPts val="0"/>
              </a:spcBef>
              <a:defRPr/>
            </a:pPr>
            <a:endParaRPr lang="en-US" dirty="0">
              <a:ln w="12700">
                <a:noFill/>
                <a:prstDash val="solid"/>
              </a:ln>
              <a:effectLst>
                <a:outerShdw blurRad="41275" dist="20320" dir="1800000" algn="tl" rotWithShape="0">
                  <a:srgbClr val="000000">
                    <a:alpha val="40000"/>
                  </a:srgbClr>
                </a:outerShdw>
              </a:effectLst>
              <a:latin typeface="Arial" pitchFamily="34" charset="0"/>
              <a:ea typeface="ＭＳ Ｐゴシック" pitchFamily="34" charset="-128"/>
              <a:cs typeface="Arial" pitchFamily="34" charset="0"/>
            </a:endParaRPr>
          </a:p>
          <a:p>
            <a:pPr fontAlgn="auto">
              <a:spcBef>
                <a:spcPts val="0"/>
              </a:spcBef>
              <a:spcAft>
                <a:spcPts val="0"/>
              </a:spcAft>
              <a:defRPr/>
            </a:pPr>
            <a:endParaRPr lang="en-US" dirty="0">
              <a:ln w="12700">
                <a:noFill/>
                <a:prstDash val="solid"/>
              </a:ln>
              <a:effectLst>
                <a:outerShdw blurRad="41275" dist="20320" dir="1800000" algn="tl" rotWithShape="0">
                  <a:srgbClr val="000000">
                    <a:alpha val="40000"/>
                  </a:srgbClr>
                </a:outerShdw>
              </a:effectLst>
              <a:latin typeface="Arial" pitchFamily="34" charset="0"/>
              <a:cs typeface="Arial" pitchFamily="34" charset="0"/>
            </a:endParaRPr>
          </a:p>
        </p:txBody>
      </p:sp>
      <p:pic>
        <p:nvPicPr>
          <p:cNvPr id="5" name="Picture 4" descr="shutterstock_9922127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360" y="1421694"/>
            <a:ext cx="3329317" cy="4704470"/>
          </a:xfrm>
          <a:prstGeom prst="rect">
            <a:avLst/>
          </a:prstGeom>
        </p:spPr>
      </p:pic>
      <p:sp>
        <p:nvSpPr>
          <p:cNvPr id="4" name="TextBox 3"/>
          <p:cNvSpPr txBox="1"/>
          <p:nvPr/>
        </p:nvSpPr>
        <p:spPr>
          <a:xfrm>
            <a:off x="813974" y="1217083"/>
            <a:ext cx="6467359" cy="707886"/>
          </a:xfrm>
          <a:prstGeom prst="rect">
            <a:avLst/>
          </a:prstGeom>
          <a:noFill/>
        </p:spPr>
        <p:txBody>
          <a:bodyPr wrap="square" rtlCol="0">
            <a:spAutoFit/>
          </a:bodyPr>
          <a:lstStyle/>
          <a:p>
            <a:pPr>
              <a:spcBef>
                <a:spcPct val="20000"/>
              </a:spcBef>
            </a:pPr>
            <a:r>
              <a:rPr lang="en-US" sz="2000" b="1" dirty="0">
                <a:solidFill>
                  <a:srgbClr val="C00000"/>
                </a:solidFill>
                <a:latin typeface="Arial"/>
                <a:cs typeface="Arial"/>
              </a:rPr>
              <a:t>Nurses provide an immediate and cost-effective </a:t>
            </a:r>
            <a:br>
              <a:rPr lang="en-US" sz="2000" b="1" dirty="0">
                <a:solidFill>
                  <a:srgbClr val="C00000"/>
                </a:solidFill>
                <a:latin typeface="Arial"/>
                <a:cs typeface="Arial"/>
              </a:rPr>
            </a:br>
            <a:r>
              <a:rPr lang="en-US" sz="2000" b="1" dirty="0">
                <a:solidFill>
                  <a:srgbClr val="C00000"/>
                </a:solidFill>
                <a:latin typeface="Arial"/>
                <a:cs typeface="Arial"/>
              </a:rPr>
              <a:t>solution to care </a:t>
            </a:r>
            <a:r>
              <a:rPr lang="en-US" sz="2000" b="1" dirty="0" smtClean="0">
                <a:solidFill>
                  <a:srgbClr val="C00000"/>
                </a:solidFill>
                <a:latin typeface="Arial"/>
                <a:cs typeface="Arial"/>
              </a:rPr>
              <a:t>shortages.</a:t>
            </a:r>
            <a:endParaRPr lang="en-US" sz="2000" b="1" dirty="0">
              <a:solidFill>
                <a:srgbClr val="C00000"/>
              </a:solidFill>
              <a:latin typeface="Arial"/>
              <a:cs typeface="Arial"/>
            </a:endParaRPr>
          </a:p>
        </p:txBody>
      </p:sp>
    </p:spTree>
    <p:extLst>
      <p:ext uri="{BB962C8B-B14F-4D97-AF65-F5344CB8AC3E}">
        <p14:creationId xmlns:p14="http://schemas.microsoft.com/office/powerpoint/2010/main" val="362137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349" y="318454"/>
            <a:ext cx="7936326" cy="655213"/>
          </a:xfrm>
        </p:spPr>
        <p:txBody>
          <a:bodyPr>
            <a:noAutofit/>
          </a:bodyPr>
          <a:lstStyle/>
          <a:p>
            <a:r>
              <a:rPr lang="en-US" dirty="0" smtClean="0"/>
              <a:t/>
            </a:r>
            <a:br>
              <a:rPr lang="en-US" dirty="0" smtClean="0"/>
            </a:br>
            <a:r>
              <a:rPr lang="en-US" dirty="0" smtClean="0"/>
              <a:t>State Progress in Removing Barriers </a:t>
            </a:r>
            <a:br>
              <a:rPr lang="en-US" dirty="0" smtClean="0"/>
            </a:br>
            <a:endParaRPr lang="en-US"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6466" y="1025919"/>
            <a:ext cx="6863379" cy="530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687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Promote Nurse Leadership</a:t>
            </a:r>
            <a:endParaRPr lang="en-US" dirty="0"/>
          </a:p>
        </p:txBody>
      </p:sp>
      <p:sp>
        <p:nvSpPr>
          <p:cNvPr id="3" name="Content Placeholder 2"/>
          <p:cNvSpPr>
            <a:spLocks noGrp="1"/>
          </p:cNvSpPr>
          <p:nvPr>
            <p:ph idx="1"/>
          </p:nvPr>
        </p:nvSpPr>
        <p:spPr>
          <a:xfrm>
            <a:off x="750473" y="1106674"/>
            <a:ext cx="7933503" cy="4911914"/>
          </a:xfrm>
        </p:spPr>
        <p:txBody>
          <a:bodyPr>
            <a:normAutofit/>
          </a:bodyPr>
          <a:lstStyle/>
          <a:p>
            <a:pPr marL="0" indent="0">
              <a:buNone/>
            </a:pPr>
            <a:r>
              <a:rPr lang="en-US" sz="2000" b="1" dirty="0" smtClean="0">
                <a:solidFill>
                  <a:srgbClr val="C00000"/>
                </a:solidFill>
              </a:rPr>
              <a:t>Nurses bring a unique perspective to management and </a:t>
            </a:r>
            <a:br>
              <a:rPr lang="en-US" sz="2000" b="1" dirty="0" smtClean="0">
                <a:solidFill>
                  <a:srgbClr val="C00000"/>
                </a:solidFill>
              </a:rPr>
            </a:br>
            <a:r>
              <a:rPr lang="en-US" sz="2000" b="1" dirty="0" smtClean="0">
                <a:solidFill>
                  <a:srgbClr val="C00000"/>
                </a:solidFill>
              </a:rPr>
              <a:t>policy discussions.</a:t>
            </a:r>
          </a:p>
          <a:p>
            <a:r>
              <a:rPr lang="en-US" sz="1800" dirty="0" smtClean="0">
                <a:latin typeface="Arial" pitchFamily="34" charset="0"/>
                <a:cs typeface="Arial" pitchFamily="34" charset="0"/>
              </a:rPr>
              <a:t>Nurses are the largest segment of the health care work force</a:t>
            </a:r>
            <a:r>
              <a:rPr lang="en-US" sz="1800" dirty="0">
                <a:latin typeface="Arial" pitchFamily="34" charset="0"/>
                <a:cs typeface="Arial" pitchFamily="34" charset="0"/>
              </a:rPr>
              <a:t> </a:t>
            </a:r>
            <a:r>
              <a:rPr lang="en-US" sz="1800" dirty="0" smtClean="0">
                <a:latin typeface="Arial" pitchFamily="34" charset="0"/>
                <a:cs typeface="Arial" pitchFamily="34" charset="0"/>
              </a:rPr>
              <a:t>and </a:t>
            </a:r>
            <a:r>
              <a:rPr lang="en-US" sz="1800" dirty="0">
                <a:latin typeface="Arial" pitchFamily="34" charset="0"/>
                <a:cs typeface="Arial" pitchFamily="34" charset="0"/>
              </a:rPr>
              <a:t>spend the most time with people receiving health </a:t>
            </a:r>
            <a:r>
              <a:rPr lang="en-US" sz="1800" dirty="0" smtClean="0">
                <a:latin typeface="Arial" pitchFamily="34" charset="0"/>
                <a:cs typeface="Arial" pitchFamily="34" charset="0"/>
              </a:rPr>
              <a:t>services.</a:t>
            </a:r>
          </a:p>
          <a:p>
            <a:pPr marL="347472">
              <a:spcBef>
                <a:spcPts val="900"/>
              </a:spcBef>
              <a:defRPr/>
            </a:pPr>
            <a:r>
              <a:rPr lang="en-US" sz="1800" dirty="0" smtClean="0">
                <a:latin typeface="Arial" pitchFamily="34" charset="0"/>
                <a:cs typeface="Arial" pitchFamily="34" charset="0"/>
              </a:rPr>
              <a:t>When nurses are positioned to influence system practice, it leads to improved quality of care and reduced medical errors.</a:t>
            </a:r>
          </a:p>
          <a:p>
            <a:pPr marL="347472">
              <a:spcBef>
                <a:spcPts val="900"/>
              </a:spcBef>
              <a:defRPr/>
            </a:pPr>
            <a:r>
              <a:rPr lang="en-US" sz="1800" dirty="0" smtClean="0">
                <a:latin typeface="Arial" pitchFamily="34" charset="0"/>
                <a:cs typeface="Arial" pitchFamily="34" charset="0"/>
              </a:rPr>
              <a:t>Yet </a:t>
            </a:r>
            <a:r>
              <a:rPr lang="en-US" sz="1800" dirty="0">
                <a:latin typeface="Arial" pitchFamily="34" charset="0"/>
                <a:cs typeface="Arial" pitchFamily="34" charset="0"/>
              </a:rPr>
              <a:t>nurses account for only </a:t>
            </a:r>
            <a:r>
              <a:rPr lang="en-US" sz="1800" dirty="0" smtClean="0">
                <a:latin typeface="Arial" pitchFamily="34" charset="0"/>
                <a:cs typeface="Arial" pitchFamily="34" charset="0"/>
              </a:rPr>
              <a:t>5 </a:t>
            </a:r>
            <a:r>
              <a:rPr lang="en-US" sz="1800" dirty="0">
                <a:latin typeface="Arial" pitchFamily="34" charset="0"/>
                <a:cs typeface="Arial" pitchFamily="34" charset="0"/>
              </a:rPr>
              <a:t>percent of hospital board </a:t>
            </a:r>
            <a:r>
              <a:rPr lang="en-US" sz="1800" dirty="0" smtClean="0">
                <a:latin typeface="Arial" pitchFamily="34" charset="0"/>
                <a:cs typeface="Arial" pitchFamily="34" charset="0"/>
              </a:rPr>
              <a:t>positions.</a:t>
            </a:r>
            <a:endParaRPr lang="en-US" sz="1800" dirty="0">
              <a:latin typeface="Arial" pitchFamily="34" charset="0"/>
              <a:cs typeface="Arial" pitchFamily="34" charset="0"/>
            </a:endParaRPr>
          </a:p>
          <a:p>
            <a:endParaRPr lang="en-US" sz="2000" b="1" dirty="0"/>
          </a:p>
        </p:txBody>
      </p:sp>
      <p:sp>
        <p:nvSpPr>
          <p:cNvPr id="5" name="TextBox 4"/>
          <p:cNvSpPr txBox="1"/>
          <p:nvPr/>
        </p:nvSpPr>
        <p:spPr>
          <a:xfrm>
            <a:off x="5754972" y="6143725"/>
            <a:ext cx="2931828" cy="276999"/>
          </a:xfrm>
          <a:prstGeom prst="rect">
            <a:avLst/>
          </a:prstGeom>
          <a:noFill/>
        </p:spPr>
        <p:txBody>
          <a:bodyPr wrap="none" rtlCol="0">
            <a:spAutoFit/>
          </a:bodyPr>
          <a:lstStyle/>
          <a:p>
            <a:r>
              <a:rPr lang="en-US" sz="1200" dirty="0" smtClean="0"/>
              <a:t>Source: American Hospital Association 2011</a:t>
            </a:r>
          </a:p>
        </p:txBody>
      </p:sp>
      <p:pic>
        <p:nvPicPr>
          <p:cNvPr id="6" name="Picture 5" descr="shutterstock_46389256_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5483" y="3635298"/>
            <a:ext cx="6687874" cy="2508426"/>
          </a:xfrm>
          <a:prstGeom prst="rect">
            <a:avLst/>
          </a:prstGeom>
        </p:spPr>
      </p:pic>
    </p:spTree>
    <p:extLst>
      <p:ext uri="{BB962C8B-B14F-4D97-AF65-F5344CB8AC3E}">
        <p14:creationId xmlns:p14="http://schemas.microsoft.com/office/powerpoint/2010/main" val="112338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Improve Workforce Diversity</a:t>
            </a:r>
            <a:endParaRPr lang="en-US" dirty="0"/>
          </a:p>
        </p:txBody>
      </p:sp>
      <p:sp>
        <p:nvSpPr>
          <p:cNvPr id="3" name="Content Placeholder 2"/>
          <p:cNvSpPr>
            <a:spLocks noGrp="1"/>
          </p:cNvSpPr>
          <p:nvPr>
            <p:ph idx="1"/>
          </p:nvPr>
        </p:nvSpPr>
        <p:spPr>
          <a:xfrm>
            <a:off x="750473" y="1249680"/>
            <a:ext cx="7933503" cy="4876483"/>
          </a:xfrm>
        </p:spPr>
        <p:txBody>
          <a:bodyPr/>
          <a:lstStyle/>
          <a:p>
            <a:pPr marL="0" indent="0">
              <a:spcBef>
                <a:spcPts val="1200"/>
              </a:spcBef>
              <a:buNone/>
              <a:defRPr/>
            </a:pPr>
            <a:r>
              <a:rPr lang="en-US" sz="2000" b="1" dirty="0">
                <a:solidFill>
                  <a:srgbClr val="C00000"/>
                </a:solidFill>
                <a:latin typeface="Arial" pitchFamily="34" charset="0"/>
                <a:cs typeface="Arial" pitchFamily="34" charset="0"/>
              </a:rPr>
              <a:t>Nurses should reflect </a:t>
            </a:r>
            <a:r>
              <a:rPr lang="en-US" sz="2000" b="1" dirty="0" smtClean="0">
                <a:solidFill>
                  <a:srgbClr val="C00000"/>
                </a:solidFill>
                <a:latin typeface="Arial" pitchFamily="34" charset="0"/>
                <a:cs typeface="Arial" pitchFamily="34" charset="0"/>
              </a:rPr>
              <a:t>the population </a:t>
            </a:r>
            <a:r>
              <a:rPr lang="en-US" sz="2000" b="1" dirty="0">
                <a:solidFill>
                  <a:srgbClr val="C00000"/>
                </a:solidFill>
                <a:latin typeface="Arial" pitchFamily="34" charset="0"/>
                <a:cs typeface="Arial" pitchFamily="34" charset="0"/>
              </a:rPr>
              <a:t>in terms of gender, </a:t>
            </a:r>
            <a:r>
              <a:rPr lang="en-US" sz="2000" b="1" dirty="0" smtClean="0">
                <a:solidFill>
                  <a:srgbClr val="C00000"/>
                </a:solidFill>
                <a:latin typeface="Arial" pitchFamily="34" charset="0"/>
                <a:cs typeface="Arial" pitchFamily="34" charset="0"/>
              </a:rPr>
              <a:t>race, </a:t>
            </a:r>
            <a:r>
              <a:rPr lang="en-US" sz="2000" b="1" dirty="0">
                <a:solidFill>
                  <a:srgbClr val="C00000"/>
                </a:solidFill>
                <a:latin typeface="Arial" pitchFamily="34" charset="0"/>
                <a:cs typeface="Arial" pitchFamily="34" charset="0"/>
              </a:rPr>
              <a:t>and </a:t>
            </a:r>
            <a:r>
              <a:rPr lang="en-US" sz="2000" b="1" dirty="0" smtClean="0">
                <a:solidFill>
                  <a:srgbClr val="C00000"/>
                </a:solidFill>
                <a:latin typeface="Arial" pitchFamily="34" charset="0"/>
                <a:cs typeface="Arial" pitchFamily="34" charset="0"/>
              </a:rPr>
              <a:t>ethnicity.</a:t>
            </a:r>
            <a:endParaRPr lang="en-US" sz="2000" dirty="0" smtClean="0">
              <a:solidFill>
                <a:srgbClr val="C00000"/>
              </a:solidFill>
              <a:latin typeface="Arial" pitchFamily="34" charset="0"/>
              <a:cs typeface="Arial" pitchFamily="34" charset="0"/>
            </a:endParaRPr>
          </a:p>
          <a:p>
            <a:pPr marL="164592" indent="-164592">
              <a:spcBef>
                <a:spcPts val="1200"/>
              </a:spcBef>
              <a:defRPr/>
            </a:pPr>
            <a:r>
              <a:rPr lang="en-US" sz="2000" dirty="0" smtClean="0">
                <a:latin typeface="Arial" pitchFamily="34" charset="0"/>
                <a:cs typeface="Arial" pitchFamily="34" charset="0"/>
              </a:rPr>
              <a:t>All </a:t>
            </a:r>
            <a:r>
              <a:rPr lang="en-US" sz="2000" dirty="0">
                <a:latin typeface="Arial" pitchFamily="34" charset="0"/>
                <a:cs typeface="Arial" pitchFamily="34" charset="0"/>
              </a:rPr>
              <a:t>nurses should provide </a:t>
            </a:r>
            <a:r>
              <a:rPr lang="en-US" sz="2000" dirty="0" smtClean="0">
                <a:latin typeface="Arial" pitchFamily="34" charset="0"/>
                <a:cs typeface="Arial" pitchFamily="34" charset="0"/>
              </a:rPr>
              <a:t>culturally </a:t>
            </a:r>
            <a:r>
              <a:rPr lang="en-US" sz="2000" dirty="0">
                <a:latin typeface="Arial" pitchFamily="34" charset="0"/>
                <a:cs typeface="Arial" pitchFamily="34" charset="0"/>
              </a:rPr>
              <a:t>competent </a:t>
            </a:r>
            <a:r>
              <a:rPr lang="en-US" sz="2000" dirty="0" smtClean="0">
                <a:latin typeface="Arial" pitchFamily="34" charset="0"/>
                <a:cs typeface="Arial" pitchFamily="34" charset="0"/>
              </a:rPr>
              <a:t>services and care.</a:t>
            </a:r>
          </a:p>
          <a:p>
            <a:pPr marL="164592" indent="-164592">
              <a:spcBef>
                <a:spcPts val="1200"/>
              </a:spcBef>
              <a:defRPr/>
            </a:pPr>
            <a:r>
              <a:rPr lang="en-US" sz="2000" dirty="0" smtClean="0">
                <a:latin typeface="Arial" pitchFamily="34" charset="0"/>
                <a:cs typeface="Arial" pitchFamily="34" charset="0"/>
              </a:rPr>
              <a:t>Greater workforce diversity may help to reduce health disparities and improve health outcomes in diverse communities.</a:t>
            </a:r>
            <a:endParaRPr lang="en-US" sz="2000" dirty="0">
              <a:latin typeface="Arial" pitchFamily="34" charset="0"/>
              <a:cs typeface="Arial" pitchFamily="34" charset="0"/>
            </a:endParaRPr>
          </a:p>
          <a:p>
            <a:pPr marL="164592" indent="-164592" fontAlgn="auto">
              <a:spcBef>
                <a:spcPts val="0"/>
              </a:spcBef>
              <a:spcAft>
                <a:spcPts val="0"/>
              </a:spcAft>
              <a:buNone/>
              <a:defRPr/>
            </a:pPr>
            <a:endParaRPr lang="en-US" dirty="0">
              <a:latin typeface="Arial" pitchFamily="34" charset="0"/>
              <a:cs typeface="Arial" pitchFamily="34"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517" y="3627631"/>
            <a:ext cx="2319454" cy="108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60" y="5150808"/>
            <a:ext cx="3395569" cy="949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3717" y="3337563"/>
            <a:ext cx="1828800"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5424" y="3876132"/>
            <a:ext cx="2054225"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321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Interprofessional Collaboration</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374" y="1149189"/>
            <a:ext cx="4904477" cy="4904477"/>
          </a:xfrm>
          <a:prstGeom prst="rect">
            <a:avLst/>
          </a:prstGeom>
        </p:spPr>
      </p:pic>
    </p:spTree>
    <p:extLst>
      <p:ext uri="{BB962C8B-B14F-4D97-AF65-F5344CB8AC3E}">
        <p14:creationId xmlns:p14="http://schemas.microsoft.com/office/powerpoint/2010/main" val="130080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 Need Your Support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228" y="2022948"/>
            <a:ext cx="7471469" cy="3378139"/>
          </a:xfrm>
          <a:prstGeom prst="rect">
            <a:avLst/>
          </a:prstGeom>
        </p:spPr>
      </p:pic>
    </p:spTree>
    <p:extLst>
      <p:ext uri="{BB962C8B-B14F-4D97-AF65-F5344CB8AC3E}">
        <p14:creationId xmlns:p14="http://schemas.microsoft.com/office/powerpoint/2010/main" val="81638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14516" y="5181599"/>
            <a:ext cx="8123973" cy="1209097"/>
          </a:xfrm>
          <a:prstGeom prst="rect">
            <a:avLst/>
          </a:prstGeom>
          <a:solidFill>
            <a:srgbClr val="0065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Content Placeholder 2"/>
          <p:cNvSpPr txBox="1">
            <a:spLocks/>
          </p:cNvSpPr>
          <p:nvPr/>
        </p:nvSpPr>
        <p:spPr>
          <a:xfrm>
            <a:off x="944336" y="5740557"/>
            <a:ext cx="8203026" cy="6588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defRPr/>
            </a:pPr>
            <a:r>
              <a:rPr lang="en-US" sz="1600" dirty="0" smtClean="0">
                <a:solidFill>
                  <a:srgbClr val="FFFFFF"/>
                </a:solidFill>
              </a:rPr>
              <a:t>http://facebook.com/campaignforaction		 www.twitter.com/campaign4action</a:t>
            </a:r>
            <a:endParaRPr lang="en-US" sz="1600" dirty="0">
              <a:solidFill>
                <a:srgbClr val="FFFFFF"/>
              </a:solidFill>
            </a:endParaRPr>
          </a:p>
          <a:p>
            <a:pPr marL="0" indent="0">
              <a:spcBef>
                <a:spcPts val="0"/>
              </a:spcBef>
              <a:buNone/>
              <a:defRPr/>
            </a:pPr>
            <a:endParaRPr lang="en-US" sz="1600" dirty="0" smtClean="0"/>
          </a:p>
          <a:p>
            <a:pPr marL="0" indent="0">
              <a:lnSpc>
                <a:spcPct val="60000"/>
              </a:lnSpc>
              <a:buNone/>
              <a:defRPr/>
            </a:pPr>
            <a:endParaRPr lang="en-US" dirty="0" smtClean="0"/>
          </a:p>
          <a:p>
            <a:endParaRPr lang="en-US" dirty="0"/>
          </a:p>
        </p:txBody>
      </p:sp>
      <p:sp>
        <p:nvSpPr>
          <p:cNvPr id="2" name="Title 1"/>
          <p:cNvSpPr>
            <a:spLocks noGrp="1"/>
          </p:cNvSpPr>
          <p:nvPr>
            <p:ph type="title"/>
          </p:nvPr>
        </p:nvSpPr>
        <p:spPr/>
        <p:txBody>
          <a:bodyPr>
            <a:normAutofit/>
          </a:bodyPr>
          <a:lstStyle/>
          <a:p>
            <a:r>
              <a:rPr lang="en-US" dirty="0" smtClean="0"/>
              <a:t>Help Shape the Future of Health Care</a:t>
            </a:r>
            <a:endParaRPr lang="en-US" dirty="0"/>
          </a:p>
        </p:txBody>
      </p:sp>
      <p:pic>
        <p:nvPicPr>
          <p:cNvPr id="7" name="Picture 6" descr="f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975" y="5740557"/>
            <a:ext cx="361043" cy="361043"/>
          </a:xfrm>
          <a:prstGeom prst="rect">
            <a:avLst/>
          </a:prstGeom>
        </p:spPr>
      </p:pic>
      <p:sp>
        <p:nvSpPr>
          <p:cNvPr id="3" name="Content Placeholder 2"/>
          <p:cNvSpPr>
            <a:spLocks noGrp="1"/>
          </p:cNvSpPr>
          <p:nvPr>
            <p:ph idx="1"/>
          </p:nvPr>
        </p:nvSpPr>
        <p:spPr>
          <a:xfrm>
            <a:off x="628976" y="5358707"/>
            <a:ext cx="7638724" cy="381850"/>
          </a:xfrm>
        </p:spPr>
        <p:txBody>
          <a:bodyPr>
            <a:normAutofit fontScale="25000" lnSpcReduction="20000"/>
          </a:bodyPr>
          <a:lstStyle/>
          <a:p>
            <a:pPr marL="0" indent="0" algn="ctr">
              <a:spcBef>
                <a:spcPts val="0"/>
              </a:spcBef>
              <a:buNone/>
              <a:defRPr/>
            </a:pPr>
            <a:r>
              <a:rPr lang="en-US" sz="6400" dirty="0">
                <a:solidFill>
                  <a:srgbClr val="FFFFFF"/>
                </a:solidFill>
              </a:rPr>
              <a:t>www.campaignforaction.org</a:t>
            </a:r>
          </a:p>
          <a:p>
            <a:pPr marL="0" indent="0">
              <a:lnSpc>
                <a:spcPct val="80000"/>
              </a:lnSpc>
              <a:buNone/>
              <a:defRPr/>
            </a:pPr>
            <a:endParaRPr lang="en-US" dirty="0"/>
          </a:p>
          <a:p>
            <a:pPr marL="0" indent="0">
              <a:lnSpc>
                <a:spcPct val="80000"/>
              </a:lnSpc>
              <a:buNone/>
              <a:defRPr/>
            </a:pPr>
            <a:r>
              <a:rPr lang="en-US" dirty="0" smtClean="0"/>
              <a:t>			</a:t>
            </a:r>
            <a:endParaRPr lang="en-US" dirty="0"/>
          </a:p>
          <a:p>
            <a:pPr>
              <a:lnSpc>
                <a:spcPct val="60000"/>
              </a:lnSpc>
              <a:defRPr/>
            </a:pPr>
            <a:endParaRPr lang="en-US" dirty="0"/>
          </a:p>
          <a:p>
            <a:endParaRPr lang="en-US" dirty="0"/>
          </a:p>
        </p:txBody>
      </p:sp>
      <p:pic>
        <p:nvPicPr>
          <p:cNvPr id="4" name="Picture 3" descr="twitter-bird-dark-bg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8361" y="5602672"/>
            <a:ext cx="664708" cy="66470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516" y="973667"/>
            <a:ext cx="8137736" cy="2059550"/>
          </a:xfrm>
          <a:prstGeom prst="rect">
            <a:avLst/>
          </a:prstGeom>
        </p:spPr>
      </p:pic>
      <p:sp>
        <p:nvSpPr>
          <p:cNvPr id="8" name="TextBox 7"/>
          <p:cNvSpPr txBox="1"/>
          <p:nvPr/>
        </p:nvSpPr>
        <p:spPr>
          <a:xfrm>
            <a:off x="705176" y="3323167"/>
            <a:ext cx="7803824" cy="1738938"/>
          </a:xfrm>
          <a:prstGeom prst="rect">
            <a:avLst/>
          </a:prstGeom>
          <a:noFill/>
        </p:spPr>
        <p:txBody>
          <a:bodyPr wrap="square" rtlCol="0">
            <a:spAutoFit/>
          </a:bodyPr>
          <a:lstStyle/>
          <a:p>
            <a:pPr marL="164592" indent="-164592">
              <a:spcBef>
                <a:spcPts val="600"/>
              </a:spcBef>
              <a:buFont typeface="Arial"/>
              <a:buChar char="•"/>
            </a:pPr>
            <a:r>
              <a:rPr lang="en-US" dirty="0">
                <a:solidFill>
                  <a:srgbClr val="0065A4"/>
                </a:solidFill>
                <a:latin typeface="Arial"/>
                <a:cs typeface="Arial"/>
              </a:rPr>
              <a:t>Join </a:t>
            </a:r>
            <a:r>
              <a:rPr lang="en-US" dirty="0" smtClean="0">
                <a:solidFill>
                  <a:srgbClr val="0065A4"/>
                </a:solidFill>
                <a:latin typeface="Arial"/>
                <a:cs typeface="Arial"/>
              </a:rPr>
              <a:t>or support an </a:t>
            </a:r>
            <a:r>
              <a:rPr lang="en-US" dirty="0">
                <a:solidFill>
                  <a:srgbClr val="0065A4"/>
                </a:solidFill>
                <a:latin typeface="Arial"/>
                <a:cs typeface="Arial"/>
              </a:rPr>
              <a:t>Action </a:t>
            </a:r>
            <a:r>
              <a:rPr lang="en-US" dirty="0" smtClean="0">
                <a:solidFill>
                  <a:srgbClr val="0065A4"/>
                </a:solidFill>
                <a:latin typeface="Arial"/>
                <a:cs typeface="Arial"/>
              </a:rPr>
              <a:t>Coalition.</a:t>
            </a:r>
          </a:p>
          <a:p>
            <a:pPr marL="164592" indent="-164592">
              <a:spcBef>
                <a:spcPts val="600"/>
              </a:spcBef>
              <a:buFont typeface="Arial"/>
              <a:buChar char="•"/>
            </a:pPr>
            <a:r>
              <a:rPr lang="en-US" dirty="0" smtClean="0">
                <a:solidFill>
                  <a:srgbClr val="0065A4"/>
                </a:solidFill>
                <a:latin typeface="Arial"/>
                <a:cs typeface="Arial"/>
              </a:rPr>
              <a:t>Sign </a:t>
            </a:r>
            <a:r>
              <a:rPr lang="en-US" dirty="0">
                <a:solidFill>
                  <a:srgbClr val="0065A4"/>
                </a:solidFill>
                <a:latin typeface="Arial"/>
                <a:cs typeface="Arial"/>
              </a:rPr>
              <a:t>up for our </a:t>
            </a:r>
            <a:r>
              <a:rPr lang="en-US" dirty="0" smtClean="0">
                <a:solidFill>
                  <a:srgbClr val="0065A4"/>
                </a:solidFill>
                <a:latin typeface="Arial"/>
                <a:cs typeface="Arial"/>
              </a:rPr>
              <a:t>email </a:t>
            </a:r>
            <a:r>
              <a:rPr lang="en-US" dirty="0">
                <a:solidFill>
                  <a:srgbClr val="0065A4"/>
                </a:solidFill>
                <a:latin typeface="Arial"/>
                <a:cs typeface="Arial"/>
              </a:rPr>
              <a:t>alerts and </a:t>
            </a:r>
            <a:r>
              <a:rPr lang="en-US" dirty="0" smtClean="0">
                <a:solidFill>
                  <a:srgbClr val="0065A4"/>
                </a:solidFill>
                <a:latin typeface="Arial"/>
                <a:cs typeface="Arial"/>
              </a:rPr>
              <a:t>newsletters.</a:t>
            </a:r>
            <a:endParaRPr lang="en-US" dirty="0">
              <a:solidFill>
                <a:srgbClr val="0065A4"/>
              </a:solidFill>
              <a:latin typeface="Arial"/>
              <a:cs typeface="Arial"/>
            </a:endParaRPr>
          </a:p>
          <a:p>
            <a:pPr marL="164592" indent="-164592">
              <a:spcBef>
                <a:spcPts val="600"/>
              </a:spcBef>
              <a:buFont typeface="Arial"/>
              <a:buChar char="•"/>
            </a:pPr>
            <a:r>
              <a:rPr lang="en-US" dirty="0">
                <a:solidFill>
                  <a:srgbClr val="0065A4"/>
                </a:solidFill>
                <a:latin typeface="Arial"/>
                <a:cs typeface="Arial"/>
              </a:rPr>
              <a:t>Visit our website and participate in our online </a:t>
            </a:r>
            <a:r>
              <a:rPr lang="en-US" dirty="0" smtClean="0">
                <a:solidFill>
                  <a:srgbClr val="0065A4"/>
                </a:solidFill>
                <a:latin typeface="Arial"/>
                <a:cs typeface="Arial"/>
              </a:rPr>
              <a:t>community.</a:t>
            </a:r>
          </a:p>
          <a:p>
            <a:pPr marL="164592" indent="-164592">
              <a:spcBef>
                <a:spcPts val="600"/>
              </a:spcBef>
              <a:buFont typeface="Arial"/>
              <a:buChar char="•"/>
            </a:pPr>
            <a:r>
              <a:rPr lang="en-US" dirty="0" smtClean="0">
                <a:solidFill>
                  <a:srgbClr val="0065A4"/>
                </a:solidFill>
                <a:latin typeface="Arial"/>
                <a:cs typeface="Arial"/>
              </a:rPr>
              <a:t>Educate your organization about the </a:t>
            </a:r>
            <a:r>
              <a:rPr lang="en-US" i="1" dirty="0" smtClean="0">
                <a:solidFill>
                  <a:srgbClr val="0065A4"/>
                </a:solidFill>
                <a:latin typeface="Arial"/>
                <a:cs typeface="Arial"/>
              </a:rPr>
              <a:t>Campaign</a:t>
            </a:r>
            <a:r>
              <a:rPr lang="en-US" dirty="0" smtClean="0">
                <a:solidFill>
                  <a:srgbClr val="0065A4"/>
                </a:solidFill>
                <a:latin typeface="Arial"/>
                <a:cs typeface="Arial"/>
              </a:rPr>
              <a:t>.</a:t>
            </a:r>
            <a:endParaRPr lang="en-US" dirty="0">
              <a:solidFill>
                <a:srgbClr val="0065A4"/>
              </a:solidFill>
              <a:latin typeface="Arial"/>
              <a:cs typeface="Arial"/>
            </a:endParaRPr>
          </a:p>
          <a:p>
            <a:endParaRPr lang="en-US" sz="2000" dirty="0">
              <a:solidFill>
                <a:srgbClr val="0065A4"/>
              </a:solidFill>
              <a:latin typeface="Arial"/>
              <a:cs typeface="Arial"/>
            </a:endParaRPr>
          </a:p>
        </p:txBody>
      </p:sp>
    </p:spTree>
    <p:extLst>
      <p:ext uri="{BB962C8B-B14F-4D97-AF65-F5344CB8AC3E}">
        <p14:creationId xmlns:p14="http://schemas.microsoft.com/office/powerpoint/2010/main" val="345282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ack.png"/>
          <p:cNvPicPr>
            <a:picLocks noChangeAspect="1"/>
          </p:cNvPicPr>
          <p:nvPr/>
        </p:nvPicPr>
        <p:blipFill rotWithShape="1">
          <a:blip r:embed="rId3">
            <a:extLst>
              <a:ext uri="{28A0092B-C50C-407E-A947-70E740481C1C}">
                <a14:useLocalDpi xmlns:a14="http://schemas.microsoft.com/office/drawing/2010/main" val="0"/>
              </a:ext>
            </a:extLst>
          </a:blip>
          <a:srcRect l="32461" t="30785" r="34465" b="51848"/>
          <a:stretch/>
        </p:blipFill>
        <p:spPr>
          <a:xfrm>
            <a:off x="3107875" y="2439886"/>
            <a:ext cx="2673440" cy="1052827"/>
          </a:xfrm>
          <a:prstGeom prst="rect">
            <a:avLst/>
          </a:prstGeom>
        </p:spPr>
      </p:pic>
      <p:pic>
        <p:nvPicPr>
          <p:cNvPr id="9" name="Picture 8" descr="Millions.png"/>
          <p:cNvPicPr>
            <a:picLocks noChangeAspect="1"/>
          </p:cNvPicPr>
          <p:nvPr/>
        </p:nvPicPr>
        <p:blipFill rotWithShape="1">
          <a:blip r:embed="rId4">
            <a:extLst>
              <a:ext uri="{28A0092B-C50C-407E-A947-70E740481C1C}">
                <a14:useLocalDpi xmlns:a14="http://schemas.microsoft.com/office/drawing/2010/main" val="0"/>
              </a:ext>
            </a:extLst>
          </a:blip>
          <a:srcRect l="41549" t="10386" r="14629" b="43579"/>
          <a:stretch/>
        </p:blipFill>
        <p:spPr>
          <a:xfrm>
            <a:off x="3859779" y="1224341"/>
            <a:ext cx="3542309" cy="2790828"/>
          </a:xfrm>
          <a:prstGeom prst="rect">
            <a:avLst/>
          </a:prstGeom>
        </p:spPr>
      </p:pic>
      <p:pic>
        <p:nvPicPr>
          <p:cNvPr id="6" name="Picture 5" descr="HealthCareSystemWhole.png"/>
          <p:cNvPicPr>
            <a:picLocks noChangeAspect="1"/>
          </p:cNvPicPr>
          <p:nvPr/>
        </p:nvPicPr>
        <p:blipFill rotWithShape="1">
          <a:blip r:embed="rId5">
            <a:extLst>
              <a:ext uri="{28A0092B-C50C-407E-A947-70E740481C1C}">
                <a14:useLocalDpi xmlns:a14="http://schemas.microsoft.com/office/drawing/2010/main" val="0"/>
              </a:ext>
            </a:extLst>
          </a:blip>
          <a:srcRect t="72607" b="14162"/>
          <a:stretch/>
        </p:blipFill>
        <p:spPr>
          <a:xfrm>
            <a:off x="484005" y="4812926"/>
            <a:ext cx="8083295" cy="802155"/>
          </a:xfrm>
          <a:prstGeom prst="rect">
            <a:avLst/>
          </a:prstGeom>
        </p:spPr>
      </p:pic>
      <p:pic>
        <p:nvPicPr>
          <p:cNvPr id="8" name="Picture 7" descr="PrimaryCare.png"/>
          <p:cNvPicPr>
            <a:picLocks noChangeAspect="1"/>
          </p:cNvPicPr>
          <p:nvPr/>
        </p:nvPicPr>
        <p:blipFill rotWithShape="1">
          <a:blip r:embed="rId6">
            <a:extLst>
              <a:ext uri="{28A0092B-C50C-407E-A947-70E740481C1C}">
                <a14:useLocalDpi xmlns:a14="http://schemas.microsoft.com/office/drawing/2010/main" val="0"/>
              </a:ext>
            </a:extLst>
          </a:blip>
          <a:srcRect l="17363" t="32086" r="36334" b="30425"/>
          <a:stretch/>
        </p:blipFill>
        <p:spPr>
          <a:xfrm>
            <a:off x="1553937" y="2439886"/>
            <a:ext cx="3742816" cy="2272770"/>
          </a:xfrm>
          <a:prstGeom prst="rect">
            <a:avLst/>
          </a:prstGeom>
        </p:spPr>
      </p:pic>
      <p:pic>
        <p:nvPicPr>
          <p:cNvPr id="7" name="Picture 6" descr="HighCost.png"/>
          <p:cNvPicPr>
            <a:picLocks noChangeAspect="1"/>
          </p:cNvPicPr>
          <p:nvPr/>
        </p:nvPicPr>
        <p:blipFill rotWithShape="1">
          <a:blip r:embed="rId7">
            <a:extLst>
              <a:ext uri="{28A0092B-C50C-407E-A947-70E740481C1C}">
                <a14:useLocalDpi xmlns:a14="http://schemas.microsoft.com/office/drawing/2010/main" val="0"/>
              </a:ext>
            </a:extLst>
          </a:blip>
          <a:srcRect l="41762" t="45318" r="16688" b="19674"/>
          <a:stretch/>
        </p:blipFill>
        <p:spPr>
          <a:xfrm>
            <a:off x="3859779" y="3242040"/>
            <a:ext cx="3358509" cy="2122366"/>
          </a:xfrm>
          <a:prstGeom prst="rect">
            <a:avLst/>
          </a:prstGeom>
        </p:spPr>
      </p:pic>
      <p:sp>
        <p:nvSpPr>
          <p:cNvPr id="2" name="Title 1"/>
          <p:cNvSpPr>
            <a:spLocks noGrp="1"/>
          </p:cNvSpPr>
          <p:nvPr>
            <p:ph type="title"/>
          </p:nvPr>
        </p:nvSpPr>
        <p:spPr>
          <a:xfrm>
            <a:off x="750474" y="351878"/>
            <a:ext cx="7936326" cy="655213"/>
          </a:xfrm>
        </p:spPr>
        <p:txBody>
          <a:bodyPr/>
          <a:lstStyle/>
          <a:p>
            <a:r>
              <a:rPr lang="en-US" dirty="0" smtClean="0"/>
              <a:t>Health System Challenges</a:t>
            </a:r>
            <a:endParaRPr lang="en-US" dirty="0"/>
          </a:p>
        </p:txBody>
      </p:sp>
      <p:pic>
        <p:nvPicPr>
          <p:cNvPr id="11" name="Picture 10" descr="Aging.png"/>
          <p:cNvPicPr>
            <a:picLocks noChangeAspect="1"/>
          </p:cNvPicPr>
          <p:nvPr/>
        </p:nvPicPr>
        <p:blipFill rotWithShape="1">
          <a:blip r:embed="rId8">
            <a:extLst>
              <a:ext uri="{28A0092B-C50C-407E-A947-70E740481C1C}">
                <a14:useLocalDpi xmlns:a14="http://schemas.microsoft.com/office/drawing/2010/main" val="0"/>
              </a:ext>
            </a:extLst>
          </a:blip>
          <a:srcRect l="27913" t="6876" r="37773" b="60669"/>
          <a:stretch/>
        </p:blipFill>
        <p:spPr>
          <a:xfrm>
            <a:off x="2523059" y="1090651"/>
            <a:ext cx="2773694" cy="1967564"/>
          </a:xfrm>
          <a:prstGeom prst="rect">
            <a:avLst/>
          </a:prstGeom>
        </p:spPr>
      </p:pic>
      <p:pic>
        <p:nvPicPr>
          <p:cNvPr id="12" name="Picture 11" descr="HealthCareSystemBroken.png"/>
          <p:cNvPicPr>
            <a:picLocks noChangeAspect="1"/>
          </p:cNvPicPr>
          <p:nvPr/>
        </p:nvPicPr>
        <p:blipFill rotWithShape="1">
          <a:blip r:embed="rId9">
            <a:extLst>
              <a:ext uri="{28A0092B-C50C-407E-A947-70E740481C1C}">
                <a14:useLocalDpi xmlns:a14="http://schemas.microsoft.com/office/drawing/2010/main" val="0"/>
              </a:ext>
            </a:extLst>
          </a:blip>
          <a:srcRect t="64067" b="8540"/>
          <a:stretch/>
        </p:blipFill>
        <p:spPr>
          <a:xfrm>
            <a:off x="484005" y="4417073"/>
            <a:ext cx="8083296" cy="1660703"/>
          </a:xfrm>
          <a:prstGeom prst="rect">
            <a:avLst/>
          </a:prstGeom>
        </p:spPr>
      </p:pic>
    </p:spTree>
    <p:extLst>
      <p:ext uri="{BB962C8B-B14F-4D97-AF65-F5344CB8AC3E}">
        <p14:creationId xmlns:p14="http://schemas.microsoft.com/office/powerpoint/2010/main" val="145407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uterRing.png"/>
          <p:cNvPicPr>
            <a:picLocks noChangeAspect="1"/>
          </p:cNvPicPr>
          <p:nvPr/>
        </p:nvPicPr>
        <p:blipFill rotWithShape="1">
          <a:blip r:embed="rId3">
            <a:extLst>
              <a:ext uri="{28A0092B-C50C-407E-A947-70E740481C1C}">
                <a14:useLocalDpi xmlns:a14="http://schemas.microsoft.com/office/drawing/2010/main" val="0"/>
              </a:ext>
            </a:extLst>
          </a:blip>
          <a:srcRect l="10078" t="14666" r="9722" b="18512"/>
          <a:stretch/>
        </p:blipFill>
        <p:spPr>
          <a:xfrm>
            <a:off x="1286593" y="1488104"/>
            <a:ext cx="6600056" cy="3910502"/>
          </a:xfrm>
          <a:prstGeom prst="rect">
            <a:avLst/>
          </a:prstGeom>
        </p:spPr>
      </p:pic>
      <p:sp>
        <p:nvSpPr>
          <p:cNvPr id="2" name="Title 1"/>
          <p:cNvSpPr>
            <a:spLocks noGrp="1"/>
          </p:cNvSpPr>
          <p:nvPr>
            <p:ph type="title"/>
          </p:nvPr>
        </p:nvSpPr>
        <p:spPr>
          <a:xfrm>
            <a:off x="750474" y="350735"/>
            <a:ext cx="7936326" cy="655213"/>
          </a:xfrm>
        </p:spPr>
        <p:txBody>
          <a:bodyPr>
            <a:noAutofit/>
          </a:bodyPr>
          <a:lstStyle/>
          <a:p>
            <a:r>
              <a:rPr lang="en-US" dirty="0"/>
              <a:t>A New Era in Health </a:t>
            </a:r>
            <a:r>
              <a:rPr lang="en-US" dirty="0" smtClean="0"/>
              <a:t>Care</a:t>
            </a:r>
            <a:endParaRPr lang="en-US" dirty="0"/>
          </a:p>
        </p:txBody>
      </p:sp>
      <p:sp>
        <p:nvSpPr>
          <p:cNvPr id="3" name="TextBox 2"/>
          <p:cNvSpPr txBox="1"/>
          <p:nvPr/>
        </p:nvSpPr>
        <p:spPr>
          <a:xfrm>
            <a:off x="1002540" y="5764450"/>
            <a:ext cx="7619304" cy="430887"/>
          </a:xfrm>
          <a:prstGeom prst="rect">
            <a:avLst/>
          </a:prstGeom>
          <a:noFill/>
        </p:spPr>
        <p:txBody>
          <a:bodyPr wrap="square" rtlCol="0">
            <a:spAutoFit/>
          </a:bodyPr>
          <a:lstStyle/>
          <a:p>
            <a:pPr algn="ctr"/>
            <a:r>
              <a:rPr lang="en-US" sz="2200" b="1" dirty="0">
                <a:solidFill>
                  <a:srgbClr val="0065A4"/>
                </a:solidFill>
                <a:latin typeface="Arial"/>
                <a:ea typeface="+mj-ea"/>
                <a:cs typeface="Arial"/>
              </a:rPr>
              <a:t>Person- and Family-Centered </a:t>
            </a:r>
            <a:r>
              <a:rPr lang="en-US" sz="2200" b="1" dirty="0" smtClean="0">
                <a:solidFill>
                  <a:srgbClr val="0065A4"/>
                </a:solidFill>
                <a:latin typeface="Arial"/>
                <a:ea typeface="+mj-ea"/>
                <a:cs typeface="Arial"/>
              </a:rPr>
              <a:t>Care</a:t>
            </a:r>
            <a:endParaRPr lang="en-US" sz="2200" b="1" dirty="0">
              <a:solidFill>
                <a:srgbClr val="0065A4"/>
              </a:solidFill>
              <a:latin typeface="Arial"/>
              <a:ea typeface="+mj-ea"/>
              <a:cs typeface="Arial"/>
            </a:endParaRPr>
          </a:p>
        </p:txBody>
      </p:sp>
      <p:pic>
        <p:nvPicPr>
          <p:cNvPr id="4" name="Picture 3" descr="Image.png"/>
          <p:cNvPicPr>
            <a:picLocks noChangeAspect="1"/>
          </p:cNvPicPr>
          <p:nvPr/>
        </p:nvPicPr>
        <p:blipFill rotWithShape="1">
          <a:blip r:embed="rId4">
            <a:extLst>
              <a:ext uri="{28A0092B-C50C-407E-A947-70E740481C1C}">
                <a14:useLocalDpi xmlns:a14="http://schemas.microsoft.com/office/drawing/2010/main" val="0"/>
              </a:ext>
            </a:extLst>
          </a:blip>
          <a:srcRect l="26524" t="28374" r="27184" b="26507"/>
          <a:stretch/>
        </p:blipFill>
        <p:spPr>
          <a:xfrm>
            <a:off x="2681795" y="2123143"/>
            <a:ext cx="3809652" cy="264042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0532" y="1151291"/>
            <a:ext cx="3035468" cy="112822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2584" y="3143332"/>
            <a:ext cx="2404216" cy="750448"/>
          </a:xfrm>
          <a:prstGeom prst="rect">
            <a:avLst/>
          </a:prstGeom>
        </p:spPr>
      </p:pic>
      <p:pic>
        <p:nvPicPr>
          <p:cNvPr id="8" name="Picture 7" descr="BetterPopHealth.png"/>
          <p:cNvPicPr>
            <a:picLocks noChangeAspect="1"/>
          </p:cNvPicPr>
          <p:nvPr/>
        </p:nvPicPr>
        <p:blipFill rotWithShape="1">
          <a:blip r:embed="rId7">
            <a:extLst>
              <a:ext uri="{28A0092B-C50C-407E-A947-70E740481C1C}">
                <a14:useLocalDpi xmlns:a14="http://schemas.microsoft.com/office/drawing/2010/main" val="0"/>
              </a:ext>
            </a:extLst>
          </a:blip>
          <a:srcRect l="52919" t="62927" r="17844" b="15214"/>
          <a:stretch/>
        </p:blipFill>
        <p:spPr>
          <a:xfrm>
            <a:off x="4812192" y="4185355"/>
            <a:ext cx="2406096" cy="1279227"/>
          </a:xfrm>
          <a:prstGeom prst="rect">
            <a:avLst/>
          </a:prstGeom>
        </p:spPr>
      </p:pic>
      <p:pic>
        <p:nvPicPr>
          <p:cNvPr id="9" name="Picture 8" descr="LowerCost.png"/>
          <p:cNvPicPr>
            <a:picLocks noChangeAspect="1"/>
          </p:cNvPicPr>
          <p:nvPr/>
        </p:nvPicPr>
        <p:blipFill rotWithShape="1">
          <a:blip r:embed="rId8">
            <a:extLst>
              <a:ext uri="{28A0092B-C50C-407E-A947-70E740481C1C}">
                <a14:useLocalDpi xmlns:a14="http://schemas.microsoft.com/office/drawing/2010/main" val="0"/>
              </a:ext>
            </a:extLst>
          </a:blip>
          <a:srcRect l="22260" t="62927" r="53376" b="12260"/>
          <a:stretch/>
        </p:blipFill>
        <p:spPr>
          <a:xfrm>
            <a:off x="2289132" y="4185355"/>
            <a:ext cx="2005081" cy="1452095"/>
          </a:xfrm>
          <a:prstGeom prst="rect">
            <a:avLst/>
          </a:prstGeom>
        </p:spPr>
      </p:pic>
      <p:pic>
        <p:nvPicPr>
          <p:cNvPr id="10" name="Picture 9" descr="ImporvedQuality.png"/>
          <p:cNvPicPr>
            <a:picLocks noChangeAspect="1"/>
          </p:cNvPicPr>
          <p:nvPr/>
        </p:nvPicPr>
        <p:blipFill rotWithShape="1">
          <a:blip r:embed="rId9">
            <a:extLst>
              <a:ext uri="{28A0092B-C50C-407E-A947-70E740481C1C}">
                <a14:useLocalDpi xmlns:a14="http://schemas.microsoft.com/office/drawing/2010/main" val="0"/>
              </a:ext>
            </a:extLst>
          </a:blip>
          <a:srcRect t="40368" r="70430" b="41641"/>
          <a:stretch/>
        </p:blipFill>
        <p:spPr>
          <a:xfrm>
            <a:off x="457200" y="2992143"/>
            <a:ext cx="2433457" cy="1052827"/>
          </a:xfrm>
          <a:prstGeom prst="rect">
            <a:avLst/>
          </a:prstGeom>
        </p:spPr>
      </p:pic>
    </p:spTree>
    <p:extLst>
      <p:ext uri="{BB962C8B-B14F-4D97-AF65-F5344CB8AC3E}">
        <p14:creationId xmlns:p14="http://schemas.microsoft.com/office/powerpoint/2010/main" val="290273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Culture of Health</a:t>
            </a:r>
            <a:endParaRPr lang="en-US" dirty="0"/>
          </a:p>
        </p:txBody>
      </p:sp>
      <p:sp>
        <p:nvSpPr>
          <p:cNvPr id="4" name="Slide Number Placeholder 3"/>
          <p:cNvSpPr>
            <a:spLocks noGrp="1"/>
          </p:cNvSpPr>
          <p:nvPr>
            <p:ph type="sldNum" sz="quarter" idx="12"/>
          </p:nvPr>
        </p:nvSpPr>
        <p:spPr/>
        <p:txBody>
          <a:bodyPr/>
          <a:lstStyle/>
          <a:p>
            <a:r>
              <a:rPr lang="en-US" dirty="0" smtClean="0"/>
              <a:t>			</a:t>
            </a:r>
            <a:endParaRPr lang="en-US" dirty="0"/>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7871" r="23187"/>
          <a:stretch/>
        </p:blipFill>
        <p:spPr bwMode="auto">
          <a:xfrm>
            <a:off x="750474" y="1327408"/>
            <a:ext cx="2374109" cy="323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2842" y="1327408"/>
            <a:ext cx="2130552" cy="325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070" y="1306144"/>
            <a:ext cx="2130552" cy="3254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71873" y="4805919"/>
            <a:ext cx="7125749" cy="1015663"/>
          </a:xfrm>
          <a:prstGeom prst="rect">
            <a:avLst/>
          </a:prstGeom>
          <a:noFill/>
        </p:spPr>
        <p:txBody>
          <a:bodyPr wrap="square" rtlCol="0">
            <a:spAutoFit/>
          </a:bodyPr>
          <a:lstStyle/>
          <a:p>
            <a:r>
              <a:rPr lang="en-US" sz="2000" dirty="0" smtClean="0">
                <a:solidFill>
                  <a:schemeClr val="tx2"/>
                </a:solidFill>
                <a:latin typeface="Arial" panose="020B0604020202020204" pitchFamily="34" charset="0"/>
                <a:cs typeface="Arial" panose="020B0604020202020204" pitchFamily="34" charset="0"/>
              </a:rPr>
              <a:t>RWJF Goal: We, as a nation, will strive to create a culture of health enabling all in our society to lead healthy lives, now and for generations to come. </a:t>
            </a:r>
            <a:endParaRPr lang="en-US" sz="20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037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Nurses Can Help</a:t>
            </a:r>
            <a:endParaRPr lang="en-US" dirty="0"/>
          </a:p>
        </p:txBody>
      </p:sp>
      <p:sp>
        <p:nvSpPr>
          <p:cNvPr id="3" name="Content Placeholder 2"/>
          <p:cNvSpPr>
            <a:spLocks noGrp="1"/>
          </p:cNvSpPr>
          <p:nvPr>
            <p:ph idx="1"/>
          </p:nvPr>
        </p:nvSpPr>
        <p:spPr>
          <a:xfrm>
            <a:off x="1123950" y="2063751"/>
            <a:ext cx="3733800" cy="3879850"/>
          </a:xfrm>
        </p:spPr>
        <p:txBody>
          <a:bodyPr>
            <a:normAutofit/>
          </a:bodyPr>
          <a:lstStyle/>
          <a:p>
            <a:pPr marL="164592" indent="-164592" fontAlgn="auto">
              <a:spcBef>
                <a:spcPts val="1200"/>
              </a:spcBef>
              <a:spcAft>
                <a:spcPts val="0"/>
              </a:spcAft>
              <a:defRPr/>
            </a:pPr>
            <a:r>
              <a:rPr lang="en-US" sz="2000" dirty="0" smtClean="0">
                <a:latin typeface="Arial" pitchFamily="34" charset="0"/>
                <a:cs typeface="Arial" pitchFamily="34" charset="0"/>
              </a:rPr>
              <a:t>Manage influx of older, sicker, patients, more chronic illness.</a:t>
            </a:r>
          </a:p>
          <a:p>
            <a:pPr marL="164592" indent="-164592">
              <a:spcBef>
                <a:spcPts val="1200"/>
              </a:spcBef>
              <a:defRPr/>
            </a:pPr>
            <a:r>
              <a:rPr lang="en-US" sz="2000" dirty="0" smtClean="0">
                <a:latin typeface="Arial" pitchFamily="34" charset="0"/>
                <a:cs typeface="Arial" pitchFamily="34" charset="0"/>
              </a:rPr>
              <a:t>Develop and implement new models of care.</a:t>
            </a:r>
          </a:p>
          <a:p>
            <a:pPr marL="164592" indent="-164592">
              <a:spcBef>
                <a:spcPts val="1200"/>
              </a:spcBef>
              <a:defRPr/>
            </a:pPr>
            <a:r>
              <a:rPr lang="en-US" sz="2000" dirty="0" smtClean="0">
                <a:latin typeface="Arial" pitchFamily="34" charset="0"/>
                <a:ea typeface="ＭＳ Ｐゴシック" pitchFamily="34" charset="-128"/>
                <a:cs typeface="Arial" pitchFamily="34" charset="0"/>
              </a:rPr>
              <a:t>Provide transitional and coordinated care.</a:t>
            </a:r>
          </a:p>
          <a:p>
            <a:pPr marL="164592" indent="-164592">
              <a:spcBef>
                <a:spcPts val="1200"/>
              </a:spcBef>
              <a:defRPr/>
            </a:pPr>
            <a:r>
              <a:rPr lang="en-US" sz="2000" dirty="0" smtClean="0">
                <a:latin typeface="Arial" pitchFamily="34" charset="0"/>
                <a:ea typeface="ＭＳ Ｐゴシック" pitchFamily="34" charset="-128"/>
                <a:cs typeface="Arial" pitchFamily="34" charset="0"/>
              </a:rPr>
              <a:t>Reduce medical errors and rehospitalizations.</a:t>
            </a:r>
          </a:p>
          <a:p>
            <a:pPr marL="164592" indent="-164592">
              <a:spcBef>
                <a:spcPts val="1200"/>
              </a:spcBef>
              <a:defRPr/>
            </a:pPr>
            <a:r>
              <a:rPr lang="en-US" sz="2000" dirty="0" smtClean="0">
                <a:ln w="12700">
                  <a:noFill/>
                  <a:prstDash val="solid"/>
                </a:ln>
                <a:latin typeface="Arial" pitchFamily="34" charset="0"/>
                <a:ea typeface="ＭＳ Ｐゴシック" pitchFamily="34" charset="-128"/>
                <a:cs typeface="Arial" pitchFamily="34" charset="0"/>
              </a:rPr>
              <a:t>Improve prevention, wellness, population health outcomes.</a:t>
            </a:r>
          </a:p>
          <a:p>
            <a:pPr marL="0" indent="0">
              <a:spcBef>
                <a:spcPts val="0"/>
              </a:spcBef>
              <a:buNone/>
              <a:defRPr/>
            </a:pPr>
            <a:endParaRPr lang="en-US" dirty="0">
              <a:ln w="12700">
                <a:noFill/>
                <a:prstDash val="solid"/>
              </a:ln>
              <a:effectLst>
                <a:outerShdw blurRad="41275" dist="20320" dir="1800000" algn="tl" rotWithShape="0">
                  <a:srgbClr val="000000">
                    <a:alpha val="40000"/>
                  </a:srgbClr>
                </a:outerShdw>
              </a:effectLst>
              <a:latin typeface="Arial" pitchFamily="34" charset="0"/>
              <a:ea typeface="ＭＳ Ｐゴシック" pitchFamily="34" charset="-128"/>
              <a:cs typeface="Arial" pitchFamily="34" charset="0"/>
            </a:endParaRPr>
          </a:p>
          <a:p>
            <a:pPr fontAlgn="auto">
              <a:spcBef>
                <a:spcPts val="0"/>
              </a:spcBef>
              <a:spcAft>
                <a:spcPts val="0"/>
              </a:spcAft>
              <a:defRPr/>
            </a:pPr>
            <a:endParaRPr lang="en-US" dirty="0">
              <a:ln w="12700">
                <a:noFill/>
                <a:prstDash val="solid"/>
              </a:ln>
              <a:effectLst>
                <a:outerShdw blurRad="41275" dist="20320" dir="1800000" algn="tl" rotWithShape="0">
                  <a:srgbClr val="000000">
                    <a:alpha val="40000"/>
                  </a:srgbClr>
                </a:outerShdw>
              </a:effectLst>
              <a:latin typeface="Arial" pitchFamily="34" charset="0"/>
              <a:cs typeface="Arial" pitchFamily="34" charset="0"/>
            </a:endParaRPr>
          </a:p>
        </p:txBody>
      </p:sp>
      <p:sp>
        <p:nvSpPr>
          <p:cNvPr id="4" name="TextBox 3"/>
          <p:cNvSpPr txBox="1"/>
          <p:nvPr/>
        </p:nvSpPr>
        <p:spPr>
          <a:xfrm>
            <a:off x="813973" y="1217083"/>
            <a:ext cx="7699405" cy="707886"/>
          </a:xfrm>
          <a:prstGeom prst="rect">
            <a:avLst/>
          </a:prstGeom>
          <a:noFill/>
        </p:spPr>
        <p:txBody>
          <a:bodyPr wrap="square" rtlCol="0">
            <a:spAutoFit/>
          </a:bodyPr>
          <a:lstStyle/>
          <a:p>
            <a:pPr>
              <a:spcBef>
                <a:spcPct val="20000"/>
              </a:spcBef>
            </a:pPr>
            <a:r>
              <a:rPr lang="en-US" sz="2000" b="1" dirty="0" smtClean="0">
                <a:solidFill>
                  <a:srgbClr val="C00000"/>
                </a:solidFill>
                <a:latin typeface="Arial"/>
                <a:cs typeface="Arial"/>
              </a:rPr>
              <a:t>Nurses are the largest segment of the health care workforce and spend most time with individuals and families.</a:t>
            </a:r>
            <a:endParaRPr lang="en-US" sz="2000" b="1" dirty="0">
              <a:solidFill>
                <a:srgbClr val="C00000"/>
              </a:solidFill>
              <a:latin typeface="Arial"/>
              <a:cs typeface="Arial"/>
            </a:endParaRPr>
          </a:p>
        </p:txBody>
      </p:sp>
      <p:pic>
        <p:nvPicPr>
          <p:cNvPr id="5" name="Picture 2" descr="C:\Users\mmacmillan\Pictures\Web photos\iStock Photos\iStock_000018942803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305" y="2103121"/>
            <a:ext cx="3542395" cy="3840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19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penedRep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589" y="1113937"/>
            <a:ext cx="6401014" cy="4797712"/>
          </a:xfrm>
          <a:prstGeom prst="rect">
            <a:avLst/>
          </a:prstGeom>
        </p:spPr>
      </p:pic>
      <p:sp>
        <p:nvSpPr>
          <p:cNvPr id="5" name="Content Placeholder 2"/>
          <p:cNvSpPr txBox="1">
            <a:spLocks/>
          </p:cNvSpPr>
          <p:nvPr/>
        </p:nvSpPr>
        <p:spPr bwMode="auto">
          <a:xfrm>
            <a:off x="2404953" y="2296858"/>
            <a:ext cx="4608287" cy="1524726"/>
          </a:xfrm>
          <a:prstGeom prst="rect">
            <a:avLst/>
          </a:prstGeom>
          <a:solidFill>
            <a:schemeClr val="bg1"/>
          </a:solidFill>
          <a:ln>
            <a:solidFill>
              <a:srgbClr val="0065A4"/>
            </a:solidFill>
          </a:ln>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1" latinLnBrk="0" hangingPunct="1">
              <a:spcBef>
                <a:spcPct val="20000"/>
              </a:spcBef>
              <a:buFont typeface="Arial"/>
              <a:buChar char="•"/>
              <a:defRPr sz="3200" kern="1200">
                <a:solidFill>
                  <a:srgbClr val="0065A4"/>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65A4"/>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65A4"/>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65A4"/>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65A4"/>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2300" dirty="0" smtClean="0">
                <a:solidFill>
                  <a:srgbClr val="C03F21"/>
                </a:solidFill>
                <a:latin typeface="Arial" panose="020B0604020202020204" pitchFamily="34" charset="0"/>
                <a:cs typeface="Arial" panose="020B0604020202020204" pitchFamily="34" charset="0"/>
              </a:rPr>
              <a:t>High-quality, patient-centered health care for all will require a transformation of the health care delivery system.</a:t>
            </a:r>
          </a:p>
          <a:p>
            <a:pPr marL="0" indent="0">
              <a:buFont typeface="Arial" charset="0"/>
              <a:buNone/>
            </a:pPr>
            <a:endParaRPr lang="en-US" sz="2400" dirty="0">
              <a:latin typeface="HelveticaNeue Condensed" charset="0"/>
            </a:endParaRPr>
          </a:p>
        </p:txBody>
      </p:sp>
      <p:sp>
        <p:nvSpPr>
          <p:cNvPr id="2" name="Title 1"/>
          <p:cNvSpPr>
            <a:spLocks noGrp="1"/>
          </p:cNvSpPr>
          <p:nvPr>
            <p:ph type="title"/>
          </p:nvPr>
        </p:nvSpPr>
        <p:spPr/>
        <p:txBody>
          <a:bodyPr/>
          <a:lstStyle/>
          <a:p>
            <a:r>
              <a:rPr lang="en-US" dirty="0" smtClean="0"/>
              <a:t>Institute of Medicine Report</a:t>
            </a:r>
            <a:endParaRPr lang="en-US" dirty="0"/>
          </a:p>
        </p:txBody>
      </p:sp>
      <p:pic>
        <p:nvPicPr>
          <p:cNvPr id="6" name="Content Placeholder 5" descr="IOM_Report_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4747" y="1529211"/>
            <a:ext cx="2599266" cy="3967163"/>
          </a:xfrm>
          <a:prstGeom prst="rect">
            <a:avLst/>
          </a:prstGeom>
          <a:noFill/>
          <a:ln>
            <a:noFill/>
          </a:ln>
          <a:effectLst>
            <a:outerShdw blurRad="635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925874" y="1113937"/>
            <a:ext cx="184666" cy="369332"/>
          </a:xfrm>
          <a:prstGeom prst="rect">
            <a:avLst/>
          </a:prstGeom>
          <a:noFill/>
        </p:spPr>
        <p:txBody>
          <a:bodyPr wrap="none" rtlCol="0">
            <a:spAutoFit/>
          </a:bodyPr>
          <a:lstStyle/>
          <a:p>
            <a:endParaRPr lang="en-US" dirty="0"/>
          </a:p>
        </p:txBody>
      </p:sp>
      <p:sp>
        <p:nvSpPr>
          <p:cNvPr id="3" name="TextBox 2"/>
          <p:cNvSpPr txBox="1"/>
          <p:nvPr/>
        </p:nvSpPr>
        <p:spPr>
          <a:xfrm>
            <a:off x="8563429" y="284842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8763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xit" presetSubtype="0" fill="hold" nodeType="withEffect">
                                  <p:stCondLst>
                                    <p:cond delay="0"/>
                                  </p:stCondLst>
                                  <p:childTnLst>
                                    <p:anim calcmode="lin" valueType="num">
                                      <p:cBhvr>
                                        <p:cTn id="6" dur="1000"/>
                                        <p:tgtEl>
                                          <p:spTgt spid="6"/>
                                        </p:tgtEl>
                                        <p:attrNameLst>
                                          <p:attrName>ppt_w</p:attrName>
                                        </p:attrNameLst>
                                      </p:cBhvr>
                                      <p:tavLst>
                                        <p:tav tm="0">
                                          <p:val>
                                            <p:strVal val="ppt_w"/>
                                          </p:val>
                                        </p:tav>
                                        <p:tav tm="100000">
                                          <p:val>
                                            <p:strVal val="ppt_w*0.70"/>
                                          </p:val>
                                        </p:tav>
                                      </p:tavLst>
                                    </p:anim>
                                    <p:anim calcmode="lin" valueType="num">
                                      <p:cBhvr>
                                        <p:cTn id="7" dur="1000"/>
                                        <p:tgtEl>
                                          <p:spTgt spid="6"/>
                                        </p:tgtEl>
                                        <p:attrNameLst>
                                          <p:attrName>ppt_h</p:attrName>
                                        </p:attrNameLst>
                                      </p:cBhvr>
                                      <p:tavLst>
                                        <p:tav tm="0">
                                          <p:val>
                                            <p:strVal val="ppt_h"/>
                                          </p:val>
                                        </p:tav>
                                        <p:tav tm="100000">
                                          <p:val>
                                            <p:strVal val="ppt_h"/>
                                          </p:val>
                                        </p:tav>
                                      </p:tavLst>
                                    </p:anim>
                                    <p:animEffect transition="out" filter="fade">
                                      <p:cBhvr>
                                        <p:cTn id="8" dur="1000"/>
                                        <p:tgtEl>
                                          <p:spTgt spid="6"/>
                                        </p:tgtEl>
                                      </p:cBhvr>
                                    </p:animEffect>
                                    <p:set>
                                      <p:cBhvr>
                                        <p:cTn id="9" dur="1" fill="hold">
                                          <p:stCondLst>
                                            <p:cond delay="999"/>
                                          </p:stCondLst>
                                        </p:cTn>
                                        <p:tgtEl>
                                          <p:spTgt spid="6"/>
                                        </p:tgtEl>
                                        <p:attrNameLst>
                                          <p:attrName>style.visibility</p:attrName>
                                        </p:attrNameLst>
                                      </p:cBhvr>
                                      <p:to>
                                        <p:strVal val="hidden"/>
                                      </p:to>
                                    </p:set>
                                  </p:childTnLst>
                                </p:cTn>
                              </p:par>
                            </p:childTnLst>
                          </p:cTn>
                        </p:par>
                        <p:par>
                          <p:cTn id="10" fill="hold">
                            <p:stCondLst>
                              <p:cond delay="1000"/>
                            </p:stCondLst>
                            <p:childTnLst>
                              <p:par>
                                <p:cTn id="11" presetID="10" presetClass="entr" presetSubtype="0" fill="hold" nodeType="afterEffect">
                                  <p:stCondLst>
                                    <p:cond delay="10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Campaign</a:t>
            </a:r>
            <a:r>
              <a:rPr lang="en-US" dirty="0" smtClean="0"/>
              <a:t> Vision</a:t>
            </a:r>
            <a:endParaRPr lang="en-US" dirty="0"/>
          </a:p>
        </p:txBody>
      </p:sp>
      <p:sp>
        <p:nvSpPr>
          <p:cNvPr id="3" name="Content Placeholder 2"/>
          <p:cNvSpPr>
            <a:spLocks noGrp="1"/>
          </p:cNvSpPr>
          <p:nvPr>
            <p:ph idx="1"/>
          </p:nvPr>
        </p:nvSpPr>
        <p:spPr>
          <a:xfrm>
            <a:off x="825993" y="1391920"/>
            <a:ext cx="7324779" cy="4734244"/>
          </a:xfrm>
        </p:spPr>
        <p:txBody>
          <a:bodyPr/>
          <a:lstStyle/>
          <a:p>
            <a:pPr marL="0" indent="0">
              <a:buNone/>
            </a:pPr>
            <a:r>
              <a:rPr lang="en-US" dirty="0" smtClean="0">
                <a:latin typeface="Arial" pitchFamily="34" charset="0"/>
                <a:ea typeface="ＭＳ Ｐゴシック" pitchFamily="34" charset="-128"/>
                <a:cs typeface="Arial" pitchFamily="34" charset="0"/>
              </a:rPr>
              <a:t>Everyone </a:t>
            </a:r>
            <a:r>
              <a:rPr lang="en-US" dirty="0">
                <a:latin typeface="Arial" pitchFamily="34" charset="0"/>
                <a:ea typeface="ＭＳ Ｐゴシック" pitchFamily="34" charset="-128"/>
                <a:cs typeface="Arial" pitchFamily="34" charset="0"/>
              </a:rPr>
              <a:t>in America can live a healthier life, supported by a system in which nurses are essential partners in providing care and </a:t>
            </a:r>
            <a:r>
              <a:rPr lang="en-US" dirty="0" smtClean="0">
                <a:latin typeface="Arial" pitchFamily="34" charset="0"/>
                <a:ea typeface="ＭＳ Ｐゴシック" pitchFamily="34" charset="-128"/>
                <a:cs typeface="Arial" pitchFamily="34" charset="0"/>
              </a:rPr>
              <a:t>promoting </a:t>
            </a:r>
            <a:r>
              <a:rPr lang="en-US" dirty="0">
                <a:latin typeface="Arial" pitchFamily="34" charset="0"/>
                <a:ea typeface="ＭＳ Ｐゴシック" pitchFamily="34" charset="-128"/>
                <a:cs typeface="Arial" pitchFamily="34" charset="0"/>
              </a:rPr>
              <a:t>health.</a:t>
            </a:r>
          </a:p>
          <a:p>
            <a:pPr marL="0" indent="0">
              <a:buNone/>
            </a:pPr>
            <a:r>
              <a:rPr lang="en-US" dirty="0">
                <a:latin typeface="Arial" pitchFamily="34" charset="0"/>
                <a:ea typeface="ＭＳ Ｐゴシック" pitchFamily="34" charset="-128"/>
                <a:cs typeface="Arial" pitchFamily="34" charset="0"/>
              </a:rPr>
              <a:t> </a:t>
            </a:r>
          </a:p>
          <a:p>
            <a:pPr marL="0" indent="0">
              <a:buNone/>
            </a:pPr>
            <a:endParaRPr lang="en-US" dirty="0">
              <a:latin typeface="Arial" pitchFamily="34" charset="0"/>
              <a:ea typeface="ＭＳ Ｐゴシック" pitchFamily="34" charset="-128"/>
              <a:cs typeface="Arial" pitchFamily="34" charset="0"/>
            </a:endParaRPr>
          </a:p>
          <a:p>
            <a:pPr marL="0" indent="0">
              <a:buNone/>
            </a:pPr>
            <a:endParaRPr lang="en-US"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5066" y="3899885"/>
            <a:ext cx="4399053" cy="1613409"/>
          </a:xfrm>
          <a:prstGeom prst="rect">
            <a:avLst/>
          </a:prstGeom>
          <a:noFill/>
          <a:ln w="9525">
            <a:noFill/>
            <a:miter lim="800000"/>
            <a:headEnd/>
            <a:tailEnd/>
          </a:ln>
        </p:spPr>
      </p:pic>
      <p:pic>
        <p:nvPicPr>
          <p:cNvPr id="8"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607178" y="4484637"/>
            <a:ext cx="2865559" cy="731520"/>
          </a:xfrm>
          <a:prstGeom prst="rect">
            <a:avLst/>
          </a:prstGeom>
          <a:noFill/>
          <a:ln w="9525">
            <a:noFill/>
            <a:miter lim="800000"/>
            <a:headEnd/>
            <a:tailEnd/>
          </a:ln>
        </p:spPr>
      </p:pic>
    </p:spTree>
    <p:extLst>
      <p:ext uri="{BB962C8B-B14F-4D97-AF65-F5344CB8AC3E}">
        <p14:creationId xmlns:p14="http://schemas.microsoft.com/office/powerpoint/2010/main" val="206841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Areas </a:t>
            </a:r>
            <a:r>
              <a:rPr lang="en-US" dirty="0"/>
              <a:t>of Focus</a:t>
            </a:r>
          </a:p>
        </p:txBody>
      </p:sp>
      <p:sp>
        <p:nvSpPr>
          <p:cNvPr id="11" name="TextBox 10"/>
          <p:cNvSpPr txBox="1"/>
          <p:nvPr/>
        </p:nvSpPr>
        <p:spPr>
          <a:xfrm>
            <a:off x="6221577" y="3392511"/>
            <a:ext cx="2465223" cy="369332"/>
          </a:xfrm>
          <a:prstGeom prst="rect">
            <a:avLst/>
          </a:prstGeom>
          <a:noFill/>
        </p:spPr>
        <p:txBody>
          <a:bodyPr wrap="square" rtlCol="0">
            <a:spAutoFit/>
          </a:bodyPr>
          <a:lstStyle/>
          <a:p>
            <a:pPr algn="ctr"/>
            <a:r>
              <a:rPr lang="en-US" b="1" dirty="0" smtClean="0">
                <a:solidFill>
                  <a:srgbClr val="0065A4"/>
                </a:solidFill>
                <a:latin typeface="Arial"/>
                <a:cs typeface="Arial"/>
              </a:rPr>
              <a:t>Leadership</a:t>
            </a:r>
          </a:p>
        </p:txBody>
      </p:sp>
      <p:sp>
        <p:nvSpPr>
          <p:cNvPr id="12" name="TextBox 11"/>
          <p:cNvSpPr txBox="1"/>
          <p:nvPr/>
        </p:nvSpPr>
        <p:spPr>
          <a:xfrm>
            <a:off x="3402618" y="3422197"/>
            <a:ext cx="2328163" cy="369332"/>
          </a:xfrm>
          <a:prstGeom prst="rect">
            <a:avLst/>
          </a:prstGeom>
          <a:noFill/>
        </p:spPr>
        <p:txBody>
          <a:bodyPr wrap="square" rtlCol="0">
            <a:spAutoFit/>
          </a:bodyPr>
          <a:lstStyle/>
          <a:p>
            <a:pPr algn="ctr"/>
            <a:r>
              <a:rPr lang="en-US" b="1" dirty="0" smtClean="0">
                <a:solidFill>
                  <a:srgbClr val="0065A4"/>
                </a:solidFill>
                <a:latin typeface="Arial"/>
                <a:cs typeface="Arial"/>
              </a:rPr>
              <a:t> Practice &amp; Care</a:t>
            </a:r>
          </a:p>
        </p:txBody>
      </p:sp>
      <p:sp>
        <p:nvSpPr>
          <p:cNvPr id="13" name="TextBox 12"/>
          <p:cNvSpPr txBox="1"/>
          <p:nvPr/>
        </p:nvSpPr>
        <p:spPr>
          <a:xfrm>
            <a:off x="549230" y="3394242"/>
            <a:ext cx="2833660" cy="377028"/>
          </a:xfrm>
          <a:prstGeom prst="rect">
            <a:avLst/>
          </a:prstGeom>
          <a:noFill/>
        </p:spPr>
        <p:txBody>
          <a:bodyPr wrap="square" rtlCol="0">
            <a:spAutoFit/>
          </a:bodyPr>
          <a:lstStyle/>
          <a:p>
            <a:pPr algn="ctr"/>
            <a:r>
              <a:rPr lang="en-US" b="1" dirty="0" smtClean="0">
                <a:solidFill>
                  <a:srgbClr val="0065A4"/>
                </a:solidFill>
                <a:latin typeface="Arial"/>
                <a:cs typeface="Arial"/>
              </a:rPr>
              <a:t>Education </a:t>
            </a:r>
          </a:p>
        </p:txBody>
      </p:sp>
      <p:sp>
        <p:nvSpPr>
          <p:cNvPr id="14" name="TextBox 13"/>
          <p:cNvSpPr txBox="1"/>
          <p:nvPr/>
        </p:nvSpPr>
        <p:spPr>
          <a:xfrm>
            <a:off x="4605781" y="5782790"/>
            <a:ext cx="2866572" cy="646331"/>
          </a:xfrm>
          <a:prstGeom prst="rect">
            <a:avLst/>
          </a:prstGeom>
          <a:noFill/>
        </p:spPr>
        <p:txBody>
          <a:bodyPr wrap="square" rtlCol="0">
            <a:spAutoFit/>
          </a:bodyPr>
          <a:lstStyle/>
          <a:p>
            <a:pPr algn="ctr"/>
            <a:r>
              <a:rPr lang="en-US" b="1" dirty="0" smtClean="0">
                <a:solidFill>
                  <a:srgbClr val="0065A4"/>
                </a:solidFill>
                <a:latin typeface="Arial"/>
                <a:cs typeface="Arial"/>
              </a:rPr>
              <a:t>Interprofessional Collaboration</a:t>
            </a:r>
          </a:p>
        </p:txBody>
      </p:sp>
      <p:sp>
        <p:nvSpPr>
          <p:cNvPr id="15" name="TextBox 14"/>
          <p:cNvSpPr txBox="1"/>
          <p:nvPr/>
        </p:nvSpPr>
        <p:spPr>
          <a:xfrm>
            <a:off x="1684799" y="5826961"/>
            <a:ext cx="2682876" cy="369332"/>
          </a:xfrm>
          <a:prstGeom prst="rect">
            <a:avLst/>
          </a:prstGeom>
          <a:noFill/>
        </p:spPr>
        <p:txBody>
          <a:bodyPr wrap="square" rtlCol="0">
            <a:spAutoFit/>
          </a:bodyPr>
          <a:lstStyle/>
          <a:p>
            <a:pPr algn="ctr"/>
            <a:r>
              <a:rPr lang="en-US" b="1" dirty="0" smtClean="0">
                <a:solidFill>
                  <a:srgbClr val="0065A4"/>
                </a:solidFill>
                <a:latin typeface="Arial"/>
                <a:cs typeface="Arial"/>
              </a:rPr>
              <a:t>Diversity</a:t>
            </a:r>
          </a:p>
        </p:txBody>
      </p:sp>
      <p:pic>
        <p:nvPicPr>
          <p:cNvPr id="3" name="Picture 2" descr="shutterstock_463892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1577" y="1139473"/>
            <a:ext cx="2465223" cy="2282614"/>
          </a:xfrm>
          <a:prstGeom prst="rect">
            <a:avLst/>
          </a:prstGeom>
          <a:effectLst>
            <a:outerShdw blurRad="50800" dist="38100" dir="5400000" algn="t" rotWithShape="0">
              <a:prstClr val="black">
                <a:alpha val="40000"/>
              </a:prstClr>
            </a:outerShdw>
          </a:effectLst>
        </p:spPr>
      </p:pic>
      <p:pic>
        <p:nvPicPr>
          <p:cNvPr id="8" name="Picture 7" descr="BonnierRWJFJune2011-2355.JPG"/>
          <p:cNvPicPr>
            <a:picLocks noChangeAspect="1"/>
          </p:cNvPicPr>
          <p:nvPr/>
        </p:nvPicPr>
        <p:blipFill rotWithShape="1">
          <a:blip r:embed="rId4">
            <a:extLst>
              <a:ext uri="{28A0092B-C50C-407E-A947-70E740481C1C}">
                <a14:useLocalDpi xmlns:a14="http://schemas.microsoft.com/office/drawing/2010/main" val="0"/>
              </a:ext>
            </a:extLst>
          </a:blip>
          <a:srcRect l="11459" t="8682" r="10198" b="8447"/>
          <a:stretch/>
        </p:blipFill>
        <p:spPr>
          <a:xfrm>
            <a:off x="1695674" y="3811192"/>
            <a:ext cx="2851775" cy="2011680"/>
          </a:xfrm>
          <a:prstGeom prst="rect">
            <a:avLst/>
          </a:prstGeom>
          <a:effectLst>
            <a:outerShdw blurRad="50800" dist="38100" dir="5400000" algn="t" rotWithShape="0">
              <a:prstClr val="black">
                <a:alpha val="40000"/>
              </a:prstClr>
            </a:outerShdw>
          </a:effec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68" r="7172"/>
          <a:stretch/>
        </p:blipFill>
        <p:spPr>
          <a:xfrm>
            <a:off x="3460113" y="1136087"/>
            <a:ext cx="2468880" cy="2286000"/>
          </a:xfrm>
          <a:prstGeom prst="rect">
            <a:avLst/>
          </a:prstGeom>
          <a:effectLst>
            <a:outerShdw blurRad="50800" dist="38100" dir="5400000" algn="t" rotWithShape="0">
              <a:prstClr val="black">
                <a:alpha val="40000"/>
              </a:prstClr>
            </a:outerShdw>
          </a:effectLst>
        </p:spPr>
      </p:pic>
      <p:pic>
        <p:nvPicPr>
          <p:cNvPr id="307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4929" r="14036"/>
          <a:stretch/>
        </p:blipFill>
        <p:spPr bwMode="auto">
          <a:xfrm flipH="1">
            <a:off x="750474" y="1135977"/>
            <a:ext cx="2417055" cy="228611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5" name="Picture 3" descr="C:\Users\mmacmillan\Pictures\Web photos\iStock Photos\iStock_000030086112Large.jpg"/>
          <p:cNvPicPr>
            <a:picLocks noChangeAspect="1" noChangeArrowheads="1"/>
          </p:cNvPicPr>
          <p:nvPr/>
        </p:nvPicPr>
        <p:blipFill rotWithShape="1">
          <a:blip r:embed="rId7">
            <a:extLst>
              <a:ext uri="{28A0092B-C50C-407E-A947-70E740481C1C}">
                <a14:useLocalDpi xmlns:a14="http://schemas.microsoft.com/office/drawing/2010/main" val="0"/>
              </a:ext>
            </a:extLst>
          </a:blip>
          <a:srcRect l="6904" r="-5281"/>
          <a:stretch/>
        </p:blipFill>
        <p:spPr bwMode="auto">
          <a:xfrm>
            <a:off x="4731999" y="3820057"/>
            <a:ext cx="2969623" cy="20116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68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Strengthen Nursing Education</a:t>
            </a:r>
            <a:endParaRPr lang="en-US" dirty="0"/>
          </a:p>
        </p:txBody>
      </p:sp>
      <p:sp>
        <p:nvSpPr>
          <p:cNvPr id="3" name="Content Placeholder 2"/>
          <p:cNvSpPr>
            <a:spLocks noGrp="1"/>
          </p:cNvSpPr>
          <p:nvPr>
            <p:ph idx="1"/>
          </p:nvPr>
        </p:nvSpPr>
        <p:spPr>
          <a:xfrm>
            <a:off x="961697" y="2051824"/>
            <a:ext cx="4146331" cy="4304527"/>
          </a:xfrm>
        </p:spPr>
        <p:txBody>
          <a:bodyPr lIns="0">
            <a:noAutofit/>
          </a:bodyPr>
          <a:lstStyle/>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Better </a:t>
            </a:r>
            <a:r>
              <a:rPr lang="en-US" sz="1800" dirty="0">
                <a:latin typeface="Arial" pitchFamily="34" charset="0"/>
                <a:cs typeface="Arial" pitchFamily="34" charset="0"/>
              </a:rPr>
              <a:t>prepared and </a:t>
            </a:r>
            <a:r>
              <a:rPr lang="en-US" sz="1800" dirty="0" smtClean="0">
                <a:latin typeface="Arial" pitchFamily="34" charset="0"/>
                <a:cs typeface="Arial" pitchFamily="34" charset="0"/>
              </a:rPr>
              <a:t>educated and more </a:t>
            </a:r>
            <a:r>
              <a:rPr lang="en-US" sz="1800" dirty="0">
                <a:latin typeface="Arial" pitchFamily="34" charset="0"/>
                <a:cs typeface="Arial" pitchFamily="34" charset="0"/>
              </a:rPr>
              <a:t>adept with </a:t>
            </a:r>
            <a:r>
              <a:rPr lang="en-US" sz="1800" dirty="0" smtClean="0">
                <a:latin typeface="Arial" pitchFamily="34" charset="0"/>
                <a:cs typeface="Arial" pitchFamily="34" charset="0"/>
              </a:rPr>
              <a:t>complex care and technology</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Prepared to lead and replace retiring leaders and to reduce primary care and faculty shortages</a:t>
            </a: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Able to develop and implement new models of interdisciplinary care </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Able to promote wellness and reduce chronic disease</a:t>
            </a:r>
          </a:p>
          <a:p>
            <a:pPr marL="0" lvl="1" indent="0">
              <a:spcBef>
                <a:spcPts val="1200"/>
              </a:spcBef>
              <a:buNone/>
              <a:defRPr/>
            </a:pPr>
            <a:r>
              <a:rPr lang="en-US" sz="1800" dirty="0" smtClean="0">
                <a:latin typeface="Arial" pitchFamily="34" charset="0"/>
                <a:cs typeface="Arial" pitchFamily="34" charset="0"/>
              </a:rPr>
              <a:t>Higher educated nurses are linked to lower patient mortality and improved outcomes.</a:t>
            </a:r>
          </a:p>
        </p:txBody>
      </p:sp>
      <p:sp>
        <p:nvSpPr>
          <p:cNvPr id="4" name="Slide Number Placeholder 3"/>
          <p:cNvSpPr>
            <a:spLocks noGrp="1"/>
          </p:cNvSpPr>
          <p:nvPr>
            <p:ph type="sldNum" sz="quarter" idx="12"/>
          </p:nvPr>
        </p:nvSpPr>
        <p:spPr/>
        <p:txBody>
          <a:bodyPr/>
          <a:lstStyle/>
          <a:p>
            <a:r>
              <a:rPr lang="en-US" dirty="0" smtClean="0"/>
              <a:t>			</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8028" y="2141034"/>
            <a:ext cx="3233100" cy="3200399"/>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50474" y="1205802"/>
            <a:ext cx="7791068" cy="707886"/>
          </a:xfrm>
          <a:prstGeom prst="rect">
            <a:avLst/>
          </a:prstGeom>
          <a:noFill/>
        </p:spPr>
        <p:txBody>
          <a:bodyPr wrap="square" rtlCol="0">
            <a:spAutoFit/>
          </a:bodyPr>
          <a:lstStyle/>
          <a:p>
            <a:r>
              <a:rPr lang="en-US" sz="2000" b="1" dirty="0" smtClean="0">
                <a:solidFill>
                  <a:srgbClr val="C00000"/>
                </a:solidFill>
                <a:latin typeface="Arial" pitchFamily="34" charset="0"/>
                <a:cs typeface="Arial" pitchFamily="34" charset="0"/>
              </a:rPr>
              <a:t>IOM: Increase the proportion of nurses with BSN degrees and higher so that nurses can be:</a:t>
            </a:r>
            <a:endParaRPr lang="en-US" sz="20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13625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20369</TotalTime>
  <Words>2579</Words>
  <Application>Microsoft Office PowerPoint</Application>
  <PresentationFormat>On-screen Show (4:3)</PresentationFormat>
  <Paragraphs>176</Paragraphs>
  <Slides>16</Slides>
  <Notes>16</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Health System Challenges</vt:lpstr>
      <vt:lpstr>A New Era in Health Care</vt:lpstr>
      <vt:lpstr>A Culture of Health</vt:lpstr>
      <vt:lpstr>How Nurses Can Help</vt:lpstr>
      <vt:lpstr>Institute of Medicine Report</vt:lpstr>
      <vt:lpstr>Campaign Vision</vt:lpstr>
      <vt:lpstr>Areas of Focus</vt:lpstr>
      <vt:lpstr>Strengthen Nursing Education</vt:lpstr>
      <vt:lpstr>Remove Barriers to Practice and Care</vt:lpstr>
      <vt:lpstr> State Progress in Removing Barriers  </vt:lpstr>
      <vt:lpstr>Promote Nurse Leadership</vt:lpstr>
      <vt:lpstr>Improve Workforce Diversity</vt:lpstr>
      <vt:lpstr>Interprofessional Collaboration</vt:lpstr>
      <vt:lpstr>We Need Your Support</vt:lpstr>
      <vt:lpstr>Help Shape the Future of Health Care</vt:lpstr>
    </vt:vector>
  </TitlesOfParts>
  <Company>IQ Solutions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Koman</dc:creator>
  <cp:lastModifiedBy>Meredith Courville</cp:lastModifiedBy>
  <cp:revision>440</cp:revision>
  <cp:lastPrinted>2014-08-27T17:38:32Z</cp:lastPrinted>
  <dcterms:created xsi:type="dcterms:W3CDTF">2012-11-19T19:53:57Z</dcterms:created>
  <dcterms:modified xsi:type="dcterms:W3CDTF">2016-06-07T18:05:52Z</dcterms:modified>
</cp:coreProperties>
</file>