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59"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31">
          <p15:clr>
            <a:srgbClr val="A4A3A4"/>
          </p15:clr>
        </p15:guide>
        <p15:guide id="2" pos="304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0" autoAdjust="0"/>
    <p:restoredTop sz="75383" autoAdjust="0"/>
  </p:normalViewPr>
  <p:slideViewPr>
    <p:cSldViewPr snapToGrid="0" snapToObjects="1">
      <p:cViewPr>
        <p:scale>
          <a:sx n="73" d="100"/>
          <a:sy n="73" d="100"/>
        </p:scale>
        <p:origin x="-1248" y="-282"/>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8/4/2016</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8/4/2016</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millions of newly insured Americans seek care,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21 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Maryland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May 2015). This is significantly improved from a few years ago, as you can see by this map, which shows the progress made in removing barriers to practice and care. 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eight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states have modernized their practice laws.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1" dirty="0" smtClean="0"/>
              <a:t>44 </a:t>
            </a:r>
            <a:r>
              <a:rPr lang="en-US" dirty="0" smtClean="0"/>
              <a:t>Action Coalitions are working to remove barriers to practice and care. And eight states—Maryland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helping to increase consumers’ access to care.</a:t>
            </a:r>
            <a:r>
              <a:rPr lang="en-US" baseline="0" dirty="0" smtClean="0"/>
              <a:t> </a:t>
            </a:r>
            <a:br>
              <a:rPr lang="en-US" baseline="0" dirty="0" smtClean="0"/>
            </a:br>
            <a:endParaRPr lang="en-US" dirty="0" smtClean="0"/>
          </a:p>
          <a:p>
            <a:pPr>
              <a:spcBef>
                <a:spcPct val="0"/>
              </a:spcBef>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Map, </a:t>
            </a:r>
            <a:r>
              <a:rPr lang="en-US" dirty="0" smtClean="0"/>
              <a:t>April</a:t>
            </a:r>
            <a:r>
              <a:rPr lang="en-US" baseline="0" dirty="0" smtClean="0"/>
              <a:t> 7, 2015, </a:t>
            </a:r>
            <a:r>
              <a:rPr lang="en-US"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Robert Wood Johnson Foundation has long invested in nursing and believes that strengthening the nursing field is crucial to improving health in our country. But the Foundation needed evidence. So, </a:t>
            </a:r>
            <a:r>
              <a:rPr lang="en-US" sz="1200" kern="1200" dirty="0" smtClean="0">
                <a:solidFill>
                  <a:schemeClr val="tx1"/>
                </a:solidFill>
                <a:effectLst/>
                <a:latin typeface="Calibri" charset="0"/>
                <a:ea typeface="+mn-ea"/>
                <a:cs typeface="+mn-cs"/>
              </a:rPr>
              <a:t>i</a:t>
            </a:r>
            <a:r>
              <a:rPr lang="en-US" dirty="0" smtClean="0">
                <a:latin typeface="Calibri" charset="0"/>
              </a:rPr>
              <a:t>n</a:t>
            </a:r>
            <a:r>
              <a:rPr lang="en-US" baseline="0" dirty="0" smtClean="0">
                <a:latin typeface="Calibri" charset="0"/>
              </a:rPr>
              <a:t> 2008, they </a:t>
            </a:r>
            <a:r>
              <a:rPr lang="en-US" sz="1200" kern="1200" dirty="0" smtClean="0">
                <a:solidFill>
                  <a:schemeClr val="tx1"/>
                </a:solidFill>
                <a:effectLst/>
                <a:latin typeface="+mn-lt"/>
                <a:ea typeface="+mn-ea"/>
                <a:cs typeface="+mn-cs"/>
              </a:rPr>
              <a:t>partnered with the Institute of Medicine (IOM) to produce a report on the future of nursing.</a:t>
            </a:r>
            <a:r>
              <a:rPr lang="en-US" sz="1200" kern="1200" baseline="0" dirty="0" smtClean="0">
                <a:solidFill>
                  <a:schemeClr val="tx1"/>
                </a:solidFill>
                <a:effectLst/>
                <a:latin typeface="+mn-lt"/>
                <a:ea typeface="+mn-ea"/>
                <a:cs typeface="+mn-cs"/>
              </a:rPr>
              <a:t> </a:t>
            </a:r>
          </a:p>
          <a:p>
            <a:endParaRPr lang="en-US" dirty="0"/>
          </a:p>
          <a:p>
            <a:r>
              <a:rPr lang="en-US" sz="1200" kern="1200" dirty="0" smtClean="0">
                <a:solidFill>
                  <a:schemeClr val="tx1"/>
                </a:solidFill>
                <a:effectLst/>
                <a:latin typeface="+mn-lt"/>
                <a:ea typeface="+mn-ea"/>
                <a:cs typeface="+mn-cs"/>
              </a:rPr>
              <a:t>In 2010,</a:t>
            </a:r>
            <a:r>
              <a:rPr lang="en-US" sz="1200" kern="1200" baseline="0" dirty="0" smtClean="0">
                <a:solidFill>
                  <a:schemeClr val="tx1"/>
                </a:solidFill>
                <a:effectLst/>
                <a:latin typeface="+mn-lt"/>
                <a:ea typeface="+mn-ea"/>
                <a:cs typeface="+mn-cs"/>
              </a:rPr>
              <a:t> the IOM </a:t>
            </a:r>
            <a:r>
              <a:rPr lang="en-US" sz="1200" kern="1200" dirty="0" smtClean="0">
                <a:solidFill>
                  <a:schemeClr val="tx1"/>
                </a:solidFill>
                <a:effectLst/>
                <a:latin typeface="+mn-lt"/>
                <a:ea typeface="+mn-ea"/>
                <a:cs typeface="+mn-cs"/>
              </a:rPr>
              <a:t>released </a:t>
            </a:r>
            <a:r>
              <a:rPr lang="en-US" sz="1200" i="1" kern="1200" dirty="0" smtClean="0">
                <a:solidFill>
                  <a:schemeClr val="tx1"/>
                </a:solidFill>
                <a:effectLst/>
                <a:latin typeface="+mn-lt"/>
                <a:ea typeface="+mn-ea"/>
                <a:cs typeface="+mn-cs"/>
              </a:rPr>
              <a:t>The Future of Nursing: Leading Change, Advancing Health</a:t>
            </a:r>
            <a:r>
              <a:rPr lang="en-US" sz="1200" kern="1200" dirty="0" smtClean="0">
                <a:solidFill>
                  <a:schemeClr val="tx1"/>
                </a:solidFill>
                <a:effectLst/>
                <a:latin typeface="+mn-lt"/>
                <a:ea typeface="+mn-ea"/>
                <a:cs typeface="+mn-cs"/>
              </a:rPr>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and 2015.</a:t>
            </a:r>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Robert Wood Johnson Foundation, </a:t>
            </a:r>
            <a:r>
              <a:rPr lang="en-US" dirty="0" smtClean="0"/>
              <a:t>the nation’s largest health care philanthropy, and AARP, the nation’s largest consumer organization,</a:t>
            </a:r>
            <a:r>
              <a:rPr lang="en-US" baseline="0" dirty="0" smtClean="0"/>
              <a:t> believed the recommendations in the IOM report were too important to sit on a shelf, so together in 2010 they launched a nationwide initiative improve health through nursing called the Future of Nursing: </a:t>
            </a:r>
            <a:r>
              <a:rPr lang="en-US" i="1" baseline="0" dirty="0" smtClean="0"/>
              <a:t>Campaign for Action</a:t>
            </a:r>
            <a:r>
              <a:rPr lang="en-US" baseline="0" dirty="0" smtClean="0"/>
              <a:t>. </a:t>
            </a: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is working on both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a nearly $20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a:t>
            </a:r>
            <a:r>
              <a:rPr lang="en-US" sz="1200" kern="1200" baseline="0" dirty="0" smtClean="0">
                <a:solidFill>
                  <a:schemeClr val="tx1"/>
                </a:solidFill>
                <a:effectLst/>
                <a:latin typeface="+mn-lt"/>
                <a:ea typeface="+mn-ea"/>
                <a:cs typeface="+mn-cs"/>
              </a:rPr>
              <a:t> a healthier life, supported by a system in which nurses are essential partners in providing care and promoting health</a:t>
            </a:r>
            <a:r>
              <a:rPr lang="en-US" sz="1200" kern="1200" dirty="0" smtClean="0">
                <a:solidFill>
                  <a:schemeClr val="tx1"/>
                </a:solidFill>
                <a:effectLst/>
                <a:latin typeface="+mn-lt"/>
                <a:ea typeface="+mn-ea"/>
                <a:cs typeface="+mn-cs"/>
              </a:rPr>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 In 2014, the US had more than 12 million newly insured people, and these numbers will increase in the upcoming years. Our workforce is already struggling to provide primary care.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2014-2015 academic year, nursing schools turned away more than</a:t>
            </a:r>
            <a:r>
              <a:rPr lang="en-US" sz="1200" kern="1200" baseline="0" dirty="0" smtClean="0">
                <a:solidFill>
                  <a:schemeClr val="tx1"/>
                </a:solidFill>
                <a:effectLst/>
                <a:latin typeface="+mn-lt"/>
                <a:ea typeface="+mn-ea"/>
                <a:cs typeface="+mn-cs"/>
              </a:rPr>
              <a:t> 68,000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2015. New AACN Data Confirm Enrollment Surge in Schools of Nursing, http://www.aacn.nche.edu/faculty/news/2015/enrollment</a:t>
            </a:r>
            <a:r>
              <a:rPr lang="en-US" dirty="0" smtClean="0"/>
              <a:t>. </a:t>
            </a:r>
            <a:r>
              <a:rPr lang="en-US" baseline="0" dirty="0" smtClean="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8/4/2016</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8/4/2016</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466" y="1025919"/>
            <a:ext cx="6863379"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20373</TotalTime>
  <Words>2573</Words>
  <Application>Microsoft Office PowerPoint</Application>
  <PresentationFormat>On-screen Show (4:3)</PresentationFormat>
  <Paragraphs>176</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Health System Challenges</vt:lpstr>
      <vt:lpstr>A New Era in Health Care</vt:lpstr>
      <vt:lpstr>A Culture of Health</vt:lpstr>
      <vt:lpstr>How Nurses Can Help</vt:lpstr>
      <vt:lpstr>Institute of Medicine Report</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Aidan McCallion</cp:lastModifiedBy>
  <cp:revision>441</cp:revision>
  <cp:lastPrinted>2014-08-27T17:38:32Z</cp:lastPrinted>
  <dcterms:created xsi:type="dcterms:W3CDTF">2012-11-19T19:53:57Z</dcterms:created>
  <dcterms:modified xsi:type="dcterms:W3CDTF">2016-08-04T20:22:31Z</dcterms:modified>
</cp:coreProperties>
</file>