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1.xml" ContentType="application/vnd.openxmlformats-officedocument.drawingml.chart+xml"/>
  <Override PartName="/ppt/notesSlides/notesSlide11.xml" ContentType="application/vnd.openxmlformats-officedocument.presentationml.notesSlide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drawings/drawing1.xml" ContentType="application/vnd.openxmlformats-officedocument.drawingml.chartshapes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256" r:id="rId2"/>
    <p:sldId id="296" r:id="rId3"/>
    <p:sldId id="298" r:id="rId4"/>
    <p:sldId id="286" r:id="rId5"/>
    <p:sldId id="297" r:id="rId6"/>
    <p:sldId id="318" r:id="rId7"/>
    <p:sldId id="319" r:id="rId8"/>
    <p:sldId id="315" r:id="rId9"/>
    <p:sldId id="283" r:id="rId10"/>
    <p:sldId id="320" r:id="rId11"/>
    <p:sldId id="335" r:id="rId12"/>
    <p:sldId id="323" r:id="rId13"/>
    <p:sldId id="325" r:id="rId14"/>
    <p:sldId id="339" r:id="rId15"/>
    <p:sldId id="345" r:id="rId16"/>
    <p:sldId id="327" r:id="rId17"/>
    <p:sldId id="328" r:id="rId18"/>
    <p:sldId id="343" r:id="rId19"/>
    <p:sldId id="344" r:id="rId20"/>
    <p:sldId id="331" r:id="rId21"/>
    <p:sldId id="332" r:id="rId22"/>
    <p:sldId id="333" r:id="rId23"/>
    <p:sldId id="334" r:id="rId24"/>
    <p:sldId id="330" r:id="rId25"/>
    <p:sldId id="290" r:id="rId26"/>
    <p:sldId id="342" r:id="rId27"/>
    <p:sldId id="346" r:id="rId28"/>
    <p:sldId id="351" r:id="rId29"/>
    <p:sldId id="352" r:id="rId30"/>
    <p:sldId id="347" r:id="rId31"/>
    <p:sldId id="353" r:id="rId32"/>
    <p:sldId id="348" r:id="rId33"/>
    <p:sldId id="349" r:id="rId34"/>
    <p:sldId id="350" r:id="rId35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2928">
          <p15:clr>
            <a:srgbClr val="A4A3A4"/>
          </p15:clr>
        </p15:guide>
        <p15:guide id="4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atalia Barolin" initials="NB" lastIdx="2" clrIdx="0"/>
  <p:cmAuthor id="1" name="Jessica Koman" initials="JRK" lastIdx="0" clrIdx="1"/>
  <p:cmAuthor id="2" name="susan lala" initials="sl" lastIdx="3" clrIdx="2"/>
  <p:cmAuthor id="3" name="Paola Sanmartin" initials="PS" lastIdx="0" clrIdx="3"/>
  <p:cmAuthor id="4" name="JAGold" initials="jag" lastIdx="15" clrIdx="4"/>
  <p:cmAuthor id="5" name="Fraher, Erin P" initials="EPF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4B22"/>
    <a:srgbClr val="0065A4"/>
    <a:srgbClr val="5565A4"/>
    <a:srgbClr val="C03F21"/>
    <a:srgbClr val="AD4D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0" autoAdjust="0"/>
    <p:restoredTop sz="85235" autoAdjust="0"/>
  </p:normalViewPr>
  <p:slideViewPr>
    <p:cSldViewPr snapToGrid="0" snapToObjects="1">
      <p:cViewPr varScale="1">
        <p:scale>
          <a:sx n="93" d="100"/>
          <a:sy n="93" d="100"/>
        </p:scale>
        <p:origin x="-33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52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302"/>
    </p:cViewPr>
  </p:sorterViewPr>
  <p:notesViewPr>
    <p:cSldViewPr snapToGrid="0" snapToObjects="1">
      <p:cViewPr varScale="1">
        <p:scale>
          <a:sx n="67" d="100"/>
          <a:sy n="67" d="100"/>
        </p:scale>
        <p:origin x="-2994" y="-114"/>
      </p:cViewPr>
      <p:guideLst>
        <p:guide orient="horz" pos="2880"/>
        <p:guide orient="horz" pos="2928"/>
        <p:guide pos="2160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Sheet1!$C$4</c:f>
              <c:strCache>
                <c:ptCount val="1"/>
                <c:pt idx="0">
                  <c:v>1982</c:v>
                </c:pt>
              </c:strCache>
            </c:strRef>
          </c:tx>
          <c:spPr>
            <a:solidFill>
              <a:schemeClr val="accent1">
                <a:tint val="46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Sheet1!$B$5:$B$11</c:f>
              <c:strCache>
                <c:ptCount val="7"/>
                <c:pt idx="0">
                  <c:v>Diploma</c:v>
                </c:pt>
                <c:pt idx="1">
                  <c:v>Associate</c:v>
                </c:pt>
                <c:pt idx="2">
                  <c:v>Bacc Nursing</c:v>
                </c:pt>
                <c:pt idx="3">
                  <c:v>Bacc Other</c:v>
                </c:pt>
                <c:pt idx="4">
                  <c:v>Masters Nursing</c:v>
                </c:pt>
                <c:pt idx="5">
                  <c:v>Masters Other</c:v>
                </c:pt>
                <c:pt idx="6">
                  <c:v>Doctorate</c:v>
                </c:pt>
              </c:strCache>
            </c:strRef>
          </c:cat>
          <c:val>
            <c:numRef>
              <c:f>Sheet1!$C$5:$C$11</c:f>
              <c:numCache>
                <c:formatCode>0%</c:formatCode>
                <c:ptCount val="7"/>
                <c:pt idx="0">
                  <c:v>0.4713</c:v>
                </c:pt>
                <c:pt idx="1">
                  <c:v>0.24970000000000001</c:v>
                </c:pt>
                <c:pt idx="2">
                  <c:v>0.21190000000000001</c:v>
                </c:pt>
                <c:pt idx="3">
                  <c:v>2.6700000000000002E-2</c:v>
                </c:pt>
                <c:pt idx="4">
                  <c:v>2.3800000000000002E-2</c:v>
                </c:pt>
                <c:pt idx="5">
                  <c:v>1.43E-2</c:v>
                </c:pt>
                <c:pt idx="6">
                  <c:v>2.3E-3</c:v>
                </c:pt>
              </c:numCache>
            </c:numRef>
          </c:val>
        </c:ser>
        <c:ser>
          <c:idx val="1"/>
          <c:order val="1"/>
          <c:tx>
            <c:strRef>
              <c:f>Sheet1!$D$4</c:f>
              <c:strCache>
                <c:ptCount val="1"/>
                <c:pt idx="0">
                  <c:v>1987</c:v>
                </c:pt>
              </c:strCache>
            </c:strRef>
          </c:tx>
          <c:spPr>
            <a:solidFill>
              <a:schemeClr val="accent1">
                <a:tint val="62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Sheet1!$B$5:$B$11</c:f>
              <c:strCache>
                <c:ptCount val="7"/>
                <c:pt idx="0">
                  <c:v>Diploma</c:v>
                </c:pt>
                <c:pt idx="1">
                  <c:v>Associate</c:v>
                </c:pt>
                <c:pt idx="2">
                  <c:v>Bacc Nursing</c:v>
                </c:pt>
                <c:pt idx="3">
                  <c:v>Bacc Other</c:v>
                </c:pt>
                <c:pt idx="4">
                  <c:v>Masters Nursing</c:v>
                </c:pt>
                <c:pt idx="5">
                  <c:v>Masters Other</c:v>
                </c:pt>
                <c:pt idx="6">
                  <c:v>Doctorate</c:v>
                </c:pt>
              </c:strCache>
            </c:strRef>
          </c:cat>
          <c:val>
            <c:numRef>
              <c:f>Sheet1!$D$5:$D$11</c:f>
              <c:numCache>
                <c:formatCode>0%</c:formatCode>
                <c:ptCount val="7"/>
                <c:pt idx="0">
                  <c:v>0.35780000000000001</c:v>
                </c:pt>
                <c:pt idx="1">
                  <c:v>0.31309999999999999</c:v>
                </c:pt>
                <c:pt idx="2">
                  <c:v>0.24970000000000001</c:v>
                </c:pt>
                <c:pt idx="3">
                  <c:v>3.2000000000000001E-2</c:v>
                </c:pt>
                <c:pt idx="4">
                  <c:v>2.86E-2</c:v>
                </c:pt>
                <c:pt idx="5">
                  <c:v>1.5699999999999999E-2</c:v>
                </c:pt>
                <c:pt idx="6">
                  <c:v>3.3E-3</c:v>
                </c:pt>
              </c:numCache>
            </c:numRef>
          </c:val>
        </c:ser>
        <c:ser>
          <c:idx val="2"/>
          <c:order val="2"/>
          <c:tx>
            <c:strRef>
              <c:f>Sheet1!$E$4</c:f>
              <c:strCache>
                <c:ptCount val="1"/>
                <c:pt idx="0">
                  <c:v>1992</c:v>
                </c:pt>
              </c:strCache>
            </c:strRef>
          </c:tx>
          <c:spPr>
            <a:solidFill>
              <a:schemeClr val="accent1">
                <a:tint val="77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Sheet1!$B$5:$B$11</c:f>
              <c:strCache>
                <c:ptCount val="7"/>
                <c:pt idx="0">
                  <c:v>Diploma</c:v>
                </c:pt>
                <c:pt idx="1">
                  <c:v>Associate</c:v>
                </c:pt>
                <c:pt idx="2">
                  <c:v>Bacc Nursing</c:v>
                </c:pt>
                <c:pt idx="3">
                  <c:v>Bacc Other</c:v>
                </c:pt>
                <c:pt idx="4">
                  <c:v>Masters Nursing</c:v>
                </c:pt>
                <c:pt idx="5">
                  <c:v>Masters Other</c:v>
                </c:pt>
                <c:pt idx="6">
                  <c:v>Doctorate</c:v>
                </c:pt>
              </c:strCache>
            </c:strRef>
          </c:cat>
          <c:val>
            <c:numRef>
              <c:f>Sheet1!$E$5:$E$11</c:f>
              <c:numCache>
                <c:formatCode>0%</c:formatCode>
                <c:ptCount val="7"/>
                <c:pt idx="0">
                  <c:v>0.27779999999999999</c:v>
                </c:pt>
                <c:pt idx="1">
                  <c:v>0.36049999999999999</c:v>
                </c:pt>
                <c:pt idx="2">
                  <c:v>0.2581</c:v>
                </c:pt>
                <c:pt idx="3">
                  <c:v>4.2799999999999998E-2</c:v>
                </c:pt>
                <c:pt idx="4">
                  <c:v>3.4700000000000002E-2</c:v>
                </c:pt>
                <c:pt idx="5">
                  <c:v>2.1299999999999999E-2</c:v>
                </c:pt>
                <c:pt idx="6">
                  <c:v>4.7000000000000002E-3</c:v>
                </c:pt>
              </c:numCache>
            </c:numRef>
          </c:val>
        </c:ser>
        <c:ser>
          <c:idx val="3"/>
          <c:order val="3"/>
          <c:tx>
            <c:strRef>
              <c:f>Sheet1!$F$4</c:f>
              <c:strCache>
                <c:ptCount val="1"/>
                <c:pt idx="0">
                  <c:v>1997</c:v>
                </c:pt>
              </c:strCache>
            </c:strRef>
          </c:tx>
          <c:spPr>
            <a:solidFill>
              <a:schemeClr val="accent1">
                <a:tint val="93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Sheet1!$B$5:$B$11</c:f>
              <c:strCache>
                <c:ptCount val="7"/>
                <c:pt idx="0">
                  <c:v>Diploma</c:v>
                </c:pt>
                <c:pt idx="1">
                  <c:v>Associate</c:v>
                </c:pt>
                <c:pt idx="2">
                  <c:v>Bacc Nursing</c:v>
                </c:pt>
                <c:pt idx="3">
                  <c:v>Bacc Other</c:v>
                </c:pt>
                <c:pt idx="4">
                  <c:v>Masters Nursing</c:v>
                </c:pt>
                <c:pt idx="5">
                  <c:v>Masters Other</c:v>
                </c:pt>
                <c:pt idx="6">
                  <c:v>Doctorate</c:v>
                </c:pt>
              </c:strCache>
            </c:strRef>
          </c:cat>
          <c:val>
            <c:numRef>
              <c:f>Sheet1!$F$5:$F$11</c:f>
              <c:numCache>
                <c:formatCode>0%</c:formatCode>
                <c:ptCount val="7"/>
                <c:pt idx="0">
                  <c:v>0.20899999999999999</c:v>
                </c:pt>
                <c:pt idx="1">
                  <c:v>0.3926</c:v>
                </c:pt>
                <c:pt idx="2">
                  <c:v>0.26779999999999998</c:v>
                </c:pt>
                <c:pt idx="3">
                  <c:v>5.7200000000000001E-2</c:v>
                </c:pt>
                <c:pt idx="4">
                  <c:v>4.4699999999999997E-2</c:v>
                </c:pt>
                <c:pt idx="5">
                  <c:v>2.35E-2</c:v>
                </c:pt>
                <c:pt idx="6">
                  <c:v>5.1999999999999998E-3</c:v>
                </c:pt>
              </c:numCache>
            </c:numRef>
          </c:val>
        </c:ser>
        <c:ser>
          <c:idx val="4"/>
          <c:order val="4"/>
          <c:tx>
            <c:strRef>
              <c:f>Sheet1!$G$4</c:f>
              <c:strCache>
                <c:ptCount val="1"/>
                <c:pt idx="0">
                  <c:v>2002</c:v>
                </c:pt>
              </c:strCache>
            </c:strRef>
          </c:tx>
          <c:spPr>
            <a:solidFill>
              <a:schemeClr val="accent1">
                <a:shade val="92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Sheet1!$B$5:$B$11</c:f>
              <c:strCache>
                <c:ptCount val="7"/>
                <c:pt idx="0">
                  <c:v>Diploma</c:v>
                </c:pt>
                <c:pt idx="1">
                  <c:v>Associate</c:v>
                </c:pt>
                <c:pt idx="2">
                  <c:v>Bacc Nursing</c:v>
                </c:pt>
                <c:pt idx="3">
                  <c:v>Bacc Other</c:v>
                </c:pt>
                <c:pt idx="4">
                  <c:v>Masters Nursing</c:v>
                </c:pt>
                <c:pt idx="5">
                  <c:v>Masters Other</c:v>
                </c:pt>
                <c:pt idx="6">
                  <c:v>Doctorate</c:v>
                </c:pt>
              </c:strCache>
            </c:strRef>
          </c:cat>
          <c:val>
            <c:numRef>
              <c:f>Sheet1!$G$5:$G$11</c:f>
              <c:numCache>
                <c:formatCode>0%</c:formatCode>
                <c:ptCount val="7"/>
                <c:pt idx="0">
                  <c:v>0.15010000000000001</c:v>
                </c:pt>
                <c:pt idx="1">
                  <c:v>0.4078</c:v>
                </c:pt>
                <c:pt idx="2">
                  <c:v>0.29809999999999998</c:v>
                </c:pt>
                <c:pt idx="3">
                  <c:v>5.1299999999999998E-2</c:v>
                </c:pt>
                <c:pt idx="4">
                  <c:v>6.1800000000000001E-2</c:v>
                </c:pt>
                <c:pt idx="5">
                  <c:v>2.4899999999999999E-2</c:v>
                </c:pt>
                <c:pt idx="6">
                  <c:v>5.9999999999999995E-4</c:v>
                </c:pt>
              </c:numCache>
            </c:numRef>
          </c:val>
        </c:ser>
        <c:ser>
          <c:idx val="5"/>
          <c:order val="5"/>
          <c:tx>
            <c:strRef>
              <c:f>Sheet1!$H$4</c:f>
              <c:strCache>
                <c:ptCount val="1"/>
                <c:pt idx="0">
                  <c:v>2007</c:v>
                </c:pt>
              </c:strCache>
            </c:strRef>
          </c:tx>
          <c:spPr>
            <a:solidFill>
              <a:schemeClr val="accent1">
                <a:shade val="76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Sheet1!$B$5:$B$11</c:f>
              <c:strCache>
                <c:ptCount val="7"/>
                <c:pt idx="0">
                  <c:v>Diploma</c:v>
                </c:pt>
                <c:pt idx="1">
                  <c:v>Associate</c:v>
                </c:pt>
                <c:pt idx="2">
                  <c:v>Bacc Nursing</c:v>
                </c:pt>
                <c:pt idx="3">
                  <c:v>Bacc Other</c:v>
                </c:pt>
                <c:pt idx="4">
                  <c:v>Masters Nursing</c:v>
                </c:pt>
                <c:pt idx="5">
                  <c:v>Masters Other</c:v>
                </c:pt>
                <c:pt idx="6">
                  <c:v>Doctorate</c:v>
                </c:pt>
              </c:strCache>
            </c:strRef>
          </c:cat>
          <c:val>
            <c:numRef>
              <c:f>Sheet1!$H$5:$H$11</c:f>
              <c:numCache>
                <c:formatCode>0%</c:formatCode>
                <c:ptCount val="7"/>
                <c:pt idx="0">
                  <c:v>0.1147</c:v>
                </c:pt>
                <c:pt idx="1">
                  <c:v>0.40960000000000002</c:v>
                </c:pt>
                <c:pt idx="2">
                  <c:v>0.31369999999999998</c:v>
                </c:pt>
                <c:pt idx="3">
                  <c:v>5.0299999999999997E-2</c:v>
                </c:pt>
                <c:pt idx="4">
                  <c:v>7.7100000000000002E-2</c:v>
                </c:pt>
                <c:pt idx="5">
                  <c:v>2.8400000000000002E-2</c:v>
                </c:pt>
                <c:pt idx="6">
                  <c:v>6.3E-3</c:v>
                </c:pt>
              </c:numCache>
            </c:numRef>
          </c:val>
        </c:ser>
        <c:ser>
          <c:idx val="6"/>
          <c:order val="6"/>
          <c:tx>
            <c:strRef>
              <c:f>Sheet1!$I$4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cat>
            <c:strRef>
              <c:f>Sheet1!$B$5:$B$11</c:f>
              <c:strCache>
                <c:ptCount val="7"/>
                <c:pt idx="0">
                  <c:v>Diploma</c:v>
                </c:pt>
                <c:pt idx="1">
                  <c:v>Associate</c:v>
                </c:pt>
                <c:pt idx="2">
                  <c:v>Bacc Nursing</c:v>
                </c:pt>
                <c:pt idx="3">
                  <c:v>Bacc Other</c:v>
                </c:pt>
                <c:pt idx="4">
                  <c:v>Masters Nursing</c:v>
                </c:pt>
                <c:pt idx="5">
                  <c:v>Masters Other</c:v>
                </c:pt>
                <c:pt idx="6">
                  <c:v>Doctorate</c:v>
                </c:pt>
              </c:strCache>
            </c:strRef>
          </c:cat>
          <c:val>
            <c:numRef>
              <c:f>Sheet1!$I$5:$I$11</c:f>
              <c:numCache>
                <c:formatCode>0%</c:formatCode>
                <c:ptCount val="7"/>
                <c:pt idx="0">
                  <c:v>7.6399999999999996E-2</c:v>
                </c:pt>
                <c:pt idx="1">
                  <c:v>0.39660000000000001</c:v>
                </c:pt>
                <c:pt idx="2">
                  <c:v>0.33700000000000002</c:v>
                </c:pt>
                <c:pt idx="3">
                  <c:v>5.4699999999999999E-2</c:v>
                </c:pt>
                <c:pt idx="4">
                  <c:v>9.6299999999999997E-2</c:v>
                </c:pt>
                <c:pt idx="5">
                  <c:v>3.09E-2</c:v>
                </c:pt>
                <c:pt idx="6">
                  <c:v>8.0999999999999996E-3</c:v>
                </c:pt>
              </c:numCache>
            </c:numRef>
          </c:val>
        </c:ser>
        <c:ser>
          <c:idx val="7"/>
          <c:order val="7"/>
          <c:tx>
            <c:strRef>
              <c:f>Sheet1!$J$4</c:f>
              <c:strCache>
                <c:ptCount val="1"/>
                <c:pt idx="0">
                  <c:v>2013</c:v>
                </c:pt>
              </c:strCache>
            </c:strRef>
          </c:tx>
          <c:spPr>
            <a:solidFill>
              <a:schemeClr val="tx2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Sheet1!$B$5:$B$11</c:f>
              <c:strCache>
                <c:ptCount val="7"/>
                <c:pt idx="0">
                  <c:v>Diploma</c:v>
                </c:pt>
                <c:pt idx="1">
                  <c:v>Associate</c:v>
                </c:pt>
                <c:pt idx="2">
                  <c:v>Bacc Nursing</c:v>
                </c:pt>
                <c:pt idx="3">
                  <c:v>Bacc Other</c:v>
                </c:pt>
                <c:pt idx="4">
                  <c:v>Masters Nursing</c:v>
                </c:pt>
                <c:pt idx="5">
                  <c:v>Masters Other</c:v>
                </c:pt>
                <c:pt idx="6">
                  <c:v>Doctorate</c:v>
                </c:pt>
              </c:strCache>
            </c:strRef>
          </c:cat>
          <c:val>
            <c:numRef>
              <c:f>Sheet1!$J$5:$J$11</c:f>
              <c:numCache>
                <c:formatCode>0%</c:formatCode>
                <c:ptCount val="7"/>
                <c:pt idx="0">
                  <c:v>6.88E-2</c:v>
                </c:pt>
                <c:pt idx="1">
                  <c:v>0.3911</c:v>
                </c:pt>
                <c:pt idx="2">
                  <c:v>0.34399999999999997</c:v>
                </c:pt>
                <c:pt idx="3">
                  <c:v>5.6099999999999997E-2</c:v>
                </c:pt>
                <c:pt idx="4">
                  <c:v>0.10009999999999999</c:v>
                </c:pt>
                <c:pt idx="5">
                  <c:v>3.1199999999999999E-2</c:v>
                </c:pt>
                <c:pt idx="6">
                  <c:v>8.7999999999999988E-3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1474304"/>
        <c:axId val="61475840"/>
      </c:barChart>
      <c:catAx>
        <c:axId val="61474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61475840"/>
        <c:crosses val="autoZero"/>
        <c:auto val="1"/>
        <c:lblAlgn val="ctr"/>
        <c:lblOffset val="100"/>
        <c:noMultiLvlLbl val="0"/>
      </c:catAx>
      <c:valAx>
        <c:axId val="614758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olid"/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 w="9525" cap="flat" cmpd="sng" algn="ctr">
            <a:noFill/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61474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  <a:round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1089550240349483E-2"/>
          <c:y val="3.4722222222222224E-2"/>
          <c:w val="0.74753176871297411"/>
          <c:h val="0.81220348166706435"/>
        </c:manualLayout>
      </c:layout>
      <c:lineChart>
        <c:grouping val="standard"/>
        <c:varyColors val="0"/>
        <c:ser>
          <c:idx val="0"/>
          <c:order val="0"/>
          <c:tx>
            <c:strRef>
              <c:f>Sheet2!$B$6</c:f>
              <c:strCache>
                <c:ptCount val="1"/>
                <c:pt idx="0">
                  <c:v>Bacc nursing</c:v>
                </c:pt>
              </c:strCache>
            </c:strRef>
          </c:tx>
          <c:spPr>
            <a:ln w="28575" cap="rnd">
              <a:solidFill>
                <a:srgbClr val="0065A4"/>
              </a:solidFill>
              <a:round/>
            </a:ln>
            <a:effectLst/>
          </c:spPr>
          <c:marker>
            <c:symbol val="none"/>
          </c:marker>
          <c:dPt>
            <c:idx val="6"/>
            <c:marker>
              <c:symbol val="circle"/>
              <c:size val="7"/>
              <c:spPr>
                <a:solidFill>
                  <a:srgbClr val="0065A4"/>
                </a:solidFill>
                <a:ln>
                  <a:noFill/>
                </a:ln>
              </c:spPr>
            </c:marker>
            <c:bubble3D val="0"/>
          </c:dPt>
          <c:dPt>
            <c:idx val="7"/>
            <c:marker>
              <c:symbol val="circle"/>
              <c:size val="7"/>
              <c:spPr>
                <a:solidFill>
                  <a:srgbClr val="0065A4"/>
                </a:solidFill>
                <a:ln>
                  <a:noFill/>
                </a:ln>
              </c:spPr>
            </c:marker>
            <c:bubble3D val="0"/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3.3619868307342024E-2"/>
                  <c:y val="-4.75659550422136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2.4984388625906907E-3"/>
                  <c:y val="-4.77496420901932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b="1">
                    <a:solidFill>
                      <a:schemeClr val="tx1">
                        <a:lumMod val="65000"/>
                        <a:lumOff val="35000"/>
                      </a:schemeClr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Sheet2!$C$3:$J$3</c:f>
              <c:numCache>
                <c:formatCode>General</c:formatCode>
                <c:ptCount val="8"/>
                <c:pt idx="0">
                  <c:v>1982</c:v>
                </c:pt>
                <c:pt idx="1">
                  <c:v>1987</c:v>
                </c:pt>
                <c:pt idx="2">
                  <c:v>1992</c:v>
                </c:pt>
                <c:pt idx="3">
                  <c:v>1997</c:v>
                </c:pt>
                <c:pt idx="4">
                  <c:v>2002</c:v>
                </c:pt>
                <c:pt idx="5">
                  <c:v>2007</c:v>
                </c:pt>
                <c:pt idx="6">
                  <c:v>2012</c:v>
                </c:pt>
                <c:pt idx="7">
                  <c:v>2013</c:v>
                </c:pt>
              </c:numCache>
            </c:numRef>
          </c:cat>
          <c:val>
            <c:numRef>
              <c:f>Sheet2!$C$6:$J$6</c:f>
              <c:numCache>
                <c:formatCode>General</c:formatCode>
                <c:ptCount val="8"/>
                <c:pt idx="0">
                  <c:v>207</c:v>
                </c:pt>
                <c:pt idx="1">
                  <c:v>489</c:v>
                </c:pt>
                <c:pt idx="2">
                  <c:v>756</c:v>
                </c:pt>
                <c:pt idx="3" formatCode="#,##0">
                  <c:v>2014</c:v>
                </c:pt>
                <c:pt idx="4" formatCode="#,##0">
                  <c:v>3537</c:v>
                </c:pt>
                <c:pt idx="5" formatCode="#,##0">
                  <c:v>4763</c:v>
                </c:pt>
                <c:pt idx="6" formatCode="#,##0">
                  <c:v>7102</c:v>
                </c:pt>
                <c:pt idx="7" formatCode="#,##0">
                  <c:v>7683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Sheet2!$B$7</c:f>
              <c:strCache>
                <c:ptCount val="1"/>
                <c:pt idx="0">
                  <c:v>Bacc other</c:v>
                </c:pt>
              </c:strCache>
            </c:strRef>
          </c:tx>
          <c:spPr>
            <a:ln w="28575" cap="rnd">
              <a:solidFill>
                <a:srgbClr val="0065A4"/>
              </a:solidFill>
              <a:prstDash val="dash"/>
              <a:round/>
            </a:ln>
            <a:effectLst/>
          </c:spPr>
          <c:marker>
            <c:symbol val="none"/>
          </c:marker>
          <c:dPt>
            <c:idx val="6"/>
            <c:marker>
              <c:symbol val="circle"/>
              <c:size val="7"/>
              <c:spPr>
                <a:solidFill>
                  <a:srgbClr val="0065A4"/>
                </a:solidFill>
                <a:ln>
                  <a:noFill/>
                  <a:prstDash val="dash"/>
                </a:ln>
              </c:spPr>
            </c:marker>
            <c:bubble3D val="0"/>
          </c:dPt>
          <c:dPt>
            <c:idx val="7"/>
            <c:marker>
              <c:symbol val="circle"/>
              <c:size val="7"/>
              <c:spPr>
                <a:solidFill>
                  <a:srgbClr val="0065A4"/>
                </a:solidFill>
                <a:ln>
                  <a:noFill/>
                  <a:prstDash val="dash"/>
                </a:ln>
              </c:spPr>
            </c:marker>
            <c:bubble3D val="0"/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3.3619868307342024E-2"/>
                  <c:y val="-4.16202106619369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5.4511055725054774E-3"/>
                  <c:y val="-6.24304064264694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b="1">
                    <a:solidFill>
                      <a:schemeClr val="tx1">
                        <a:lumMod val="65000"/>
                        <a:lumOff val="35000"/>
                      </a:schemeClr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Sheet2!$C$3:$J$3</c:f>
              <c:numCache>
                <c:formatCode>General</c:formatCode>
                <c:ptCount val="8"/>
                <c:pt idx="0">
                  <c:v>1982</c:v>
                </c:pt>
                <c:pt idx="1">
                  <c:v>1987</c:v>
                </c:pt>
                <c:pt idx="2">
                  <c:v>1992</c:v>
                </c:pt>
                <c:pt idx="3">
                  <c:v>1997</c:v>
                </c:pt>
                <c:pt idx="4">
                  <c:v>2002</c:v>
                </c:pt>
                <c:pt idx="5">
                  <c:v>2007</c:v>
                </c:pt>
                <c:pt idx="6">
                  <c:v>2012</c:v>
                </c:pt>
                <c:pt idx="7">
                  <c:v>2013</c:v>
                </c:pt>
              </c:numCache>
            </c:numRef>
          </c:cat>
          <c:val>
            <c:numRef>
              <c:f>Sheet2!$C$7:$J$7</c:f>
              <c:numCache>
                <c:formatCode>General</c:formatCode>
                <c:ptCount val="8"/>
                <c:pt idx="0">
                  <c:v>169</c:v>
                </c:pt>
                <c:pt idx="1">
                  <c:v>283</c:v>
                </c:pt>
                <c:pt idx="2">
                  <c:v>518</c:v>
                </c:pt>
                <c:pt idx="3" formatCode="#,##0">
                  <c:v>1812</c:v>
                </c:pt>
                <c:pt idx="4" formatCode="#,##0">
                  <c:v>2330</c:v>
                </c:pt>
                <c:pt idx="5" formatCode="#,##0">
                  <c:v>2762</c:v>
                </c:pt>
                <c:pt idx="6" formatCode="#,##0">
                  <c:v>3762</c:v>
                </c:pt>
                <c:pt idx="7" formatCode="#,##0">
                  <c:v>3983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Sheet2!$B$8</c:f>
              <c:strCache>
                <c:ptCount val="1"/>
                <c:pt idx="0">
                  <c:v>Masters nursing</c:v>
                </c:pt>
              </c:strCache>
            </c:strRef>
          </c:tx>
          <c:spPr>
            <a:ln w="28575" cap="rnd">
              <a:solidFill>
                <a:srgbClr val="FFC000"/>
              </a:solidFill>
              <a:round/>
            </a:ln>
            <a:effectLst/>
          </c:spPr>
          <c:marker>
            <c:symbol val="none"/>
          </c:marker>
          <c:dPt>
            <c:idx val="6"/>
            <c:marker>
              <c:symbol val="circle"/>
              <c:size val="7"/>
              <c:spPr>
                <a:solidFill>
                  <a:srgbClr val="FFC000"/>
                </a:solidFill>
                <a:ln>
                  <a:noFill/>
                </a:ln>
              </c:spPr>
            </c:marker>
            <c:bubble3D val="0"/>
          </c:dPt>
          <c:dPt>
            <c:idx val="7"/>
            <c:marker>
              <c:symbol val="circle"/>
              <c:size val="7"/>
              <c:spPr>
                <a:solidFill>
                  <a:srgbClr val="FFC000"/>
                </a:solidFill>
                <a:ln>
                  <a:noFill/>
                </a:ln>
              </c:spPr>
            </c:marker>
            <c:bubble3D val="0"/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2.9035340810886306E-2"/>
                  <c:y val="-3.56744662816602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5.4511055725054774E-3"/>
                  <c:y val="-3.56744114372067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b="1">
                    <a:solidFill>
                      <a:schemeClr val="tx1">
                        <a:lumMod val="65000"/>
                        <a:lumOff val="35000"/>
                      </a:schemeClr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Sheet2!$C$3:$J$3</c:f>
              <c:numCache>
                <c:formatCode>General</c:formatCode>
                <c:ptCount val="8"/>
                <c:pt idx="0">
                  <c:v>1982</c:v>
                </c:pt>
                <c:pt idx="1">
                  <c:v>1987</c:v>
                </c:pt>
                <c:pt idx="2">
                  <c:v>1992</c:v>
                </c:pt>
                <c:pt idx="3">
                  <c:v>1997</c:v>
                </c:pt>
                <c:pt idx="4">
                  <c:v>2002</c:v>
                </c:pt>
                <c:pt idx="5">
                  <c:v>2007</c:v>
                </c:pt>
                <c:pt idx="6">
                  <c:v>2012</c:v>
                </c:pt>
                <c:pt idx="7">
                  <c:v>2013</c:v>
                </c:pt>
              </c:numCache>
            </c:numRef>
          </c:cat>
          <c:val>
            <c:numRef>
              <c:f>Sheet2!$C$8:$J$8</c:f>
              <c:numCache>
                <c:formatCode>General</c:formatCode>
                <c:ptCount val="8"/>
                <c:pt idx="0">
                  <c:v>13</c:v>
                </c:pt>
                <c:pt idx="1">
                  <c:v>54</c:v>
                </c:pt>
                <c:pt idx="2">
                  <c:v>107</c:v>
                </c:pt>
                <c:pt idx="3">
                  <c:v>401</c:v>
                </c:pt>
                <c:pt idx="4">
                  <c:v>828</c:v>
                </c:pt>
                <c:pt idx="5" formatCode="#,##0">
                  <c:v>1414</c:v>
                </c:pt>
                <c:pt idx="6" formatCode="#,##0">
                  <c:v>2344</c:v>
                </c:pt>
                <c:pt idx="7" formatCode="#,##0">
                  <c:v>2526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Sheet2!$B$9</c:f>
              <c:strCache>
                <c:ptCount val="1"/>
                <c:pt idx="0">
                  <c:v>Masters other</c:v>
                </c:pt>
              </c:strCache>
            </c:strRef>
          </c:tx>
          <c:spPr>
            <a:ln w="28575" cap="rnd">
              <a:solidFill>
                <a:srgbClr val="FFC000"/>
              </a:solidFill>
              <a:prstDash val="sysDash"/>
              <a:round/>
            </a:ln>
            <a:effectLst/>
          </c:spPr>
          <c:marker>
            <c:symbol val="none"/>
          </c:marker>
          <c:dPt>
            <c:idx val="6"/>
            <c:marker>
              <c:symbol val="circle"/>
              <c:size val="7"/>
              <c:spPr>
                <a:solidFill>
                  <a:srgbClr val="FFC000"/>
                </a:solidFill>
                <a:ln>
                  <a:noFill/>
                  <a:prstDash val="sysDash"/>
                </a:ln>
              </c:spPr>
            </c:marker>
            <c:bubble3D val="0"/>
          </c:dPt>
          <c:dPt>
            <c:idx val="7"/>
            <c:marker>
              <c:symbol val="circle"/>
              <c:size val="7"/>
              <c:spPr>
                <a:solidFill>
                  <a:srgbClr val="FFC000"/>
                </a:solidFill>
                <a:ln>
                  <a:noFill/>
                  <a:prstDash val="sysDash"/>
                </a:ln>
              </c:spPr>
            </c:marker>
            <c:bubble3D val="0"/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2.2922637482278688E-2"/>
                  <c:y val="-4.45930828520752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2.2624731288759165E-3"/>
                  <c:y val="-3.15994591585142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b="1">
                    <a:solidFill>
                      <a:schemeClr val="tx1">
                        <a:lumMod val="65000"/>
                        <a:lumOff val="35000"/>
                      </a:schemeClr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Sheet2!$C$3:$J$3</c:f>
              <c:numCache>
                <c:formatCode>General</c:formatCode>
                <c:ptCount val="8"/>
                <c:pt idx="0">
                  <c:v>1982</c:v>
                </c:pt>
                <c:pt idx="1">
                  <c:v>1987</c:v>
                </c:pt>
                <c:pt idx="2">
                  <c:v>1992</c:v>
                </c:pt>
                <c:pt idx="3">
                  <c:v>1997</c:v>
                </c:pt>
                <c:pt idx="4">
                  <c:v>2002</c:v>
                </c:pt>
                <c:pt idx="5">
                  <c:v>2007</c:v>
                </c:pt>
                <c:pt idx="6">
                  <c:v>2012</c:v>
                </c:pt>
                <c:pt idx="7">
                  <c:v>2013</c:v>
                </c:pt>
              </c:numCache>
            </c:numRef>
          </c:cat>
          <c:val>
            <c:numRef>
              <c:f>Sheet2!$C$9:$J$9</c:f>
              <c:numCache>
                <c:formatCode>General</c:formatCode>
                <c:ptCount val="8"/>
                <c:pt idx="0">
                  <c:v>15</c:v>
                </c:pt>
                <c:pt idx="1">
                  <c:v>40</c:v>
                </c:pt>
                <c:pt idx="2">
                  <c:v>98</c:v>
                </c:pt>
                <c:pt idx="3">
                  <c:v>291</c:v>
                </c:pt>
                <c:pt idx="4">
                  <c:v>476</c:v>
                </c:pt>
                <c:pt idx="5">
                  <c:v>677</c:v>
                </c:pt>
                <c:pt idx="6">
                  <c:v>940</c:v>
                </c:pt>
                <c:pt idx="7">
                  <c:v>979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Sheet2!$B$10</c:f>
              <c:strCache>
                <c:ptCount val="1"/>
                <c:pt idx="0">
                  <c:v>Doctorate (total)</c:v>
                </c:pt>
              </c:strCache>
            </c:strRef>
          </c:tx>
          <c:spPr>
            <a:ln w="28575" cap="rnd">
              <a:solidFill>
                <a:srgbClr val="A74B22"/>
              </a:solidFill>
              <a:round/>
            </a:ln>
            <a:effectLst/>
          </c:spPr>
          <c:marker>
            <c:symbol val="none"/>
          </c:marker>
          <c:dPt>
            <c:idx val="6"/>
            <c:marker>
              <c:symbol val="circle"/>
              <c:size val="7"/>
              <c:spPr>
                <a:solidFill>
                  <a:srgbClr val="A74B22"/>
                </a:solidFill>
                <a:ln>
                  <a:noFill/>
                </a:ln>
              </c:spPr>
            </c:marker>
            <c:bubble3D val="0"/>
          </c:dPt>
          <c:dPt>
            <c:idx val="7"/>
            <c:marker>
              <c:symbol val="circle"/>
              <c:size val="7"/>
              <c:spPr>
                <a:solidFill>
                  <a:srgbClr val="A74B22"/>
                </a:solidFill>
                <a:ln>
                  <a:noFill/>
                </a:ln>
              </c:spPr>
            </c:marker>
            <c:bubble3D val="0"/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1.3753582489367257E-2"/>
                  <c:y val="-2.67558497112452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1.7046233932417234E-3"/>
                  <c:y val="-2.67557464407858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b="1">
                    <a:solidFill>
                      <a:schemeClr val="tx1">
                        <a:lumMod val="65000"/>
                        <a:lumOff val="35000"/>
                      </a:schemeClr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Sheet2!$C$3:$J$3</c:f>
              <c:numCache>
                <c:formatCode>General</c:formatCode>
                <c:ptCount val="8"/>
                <c:pt idx="0">
                  <c:v>1982</c:v>
                </c:pt>
                <c:pt idx="1">
                  <c:v>1987</c:v>
                </c:pt>
                <c:pt idx="2">
                  <c:v>1992</c:v>
                </c:pt>
                <c:pt idx="3">
                  <c:v>1997</c:v>
                </c:pt>
                <c:pt idx="4">
                  <c:v>2002</c:v>
                </c:pt>
                <c:pt idx="5">
                  <c:v>2007</c:v>
                </c:pt>
                <c:pt idx="6">
                  <c:v>2012</c:v>
                </c:pt>
                <c:pt idx="7">
                  <c:v>2013</c:v>
                </c:pt>
              </c:numCache>
            </c:numRef>
          </c:cat>
          <c:val>
            <c:numRef>
              <c:f>Sheet2!$C$10:$J$10</c:f>
              <c:numCache>
                <c:formatCode>General</c:formatCode>
                <c:ptCount val="8"/>
                <c:pt idx="0">
                  <c:v>0</c:v>
                </c:pt>
                <c:pt idx="1">
                  <c:v>3</c:v>
                </c:pt>
                <c:pt idx="2">
                  <c:v>9</c:v>
                </c:pt>
                <c:pt idx="3">
                  <c:v>29</c:v>
                </c:pt>
                <c:pt idx="4">
                  <c:v>67</c:v>
                </c:pt>
                <c:pt idx="5">
                  <c:v>90</c:v>
                </c:pt>
                <c:pt idx="6">
                  <c:v>152</c:v>
                </c:pt>
                <c:pt idx="7">
                  <c:v>183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1808000"/>
        <c:axId val="61822080"/>
      </c:lineChart>
      <c:catAx>
        <c:axId val="61808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pPr>
            <a:endParaRPr lang="en-US"/>
          </a:p>
        </c:txPr>
        <c:crossAx val="61822080"/>
        <c:crosses val="autoZero"/>
        <c:auto val="1"/>
        <c:lblAlgn val="ctr"/>
        <c:lblOffset val="100"/>
        <c:noMultiLvlLbl val="0"/>
      </c:catAx>
      <c:valAx>
        <c:axId val="618220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pPr>
            <a:endParaRPr lang="en-US"/>
          </a:p>
        </c:txPr>
        <c:crossAx val="61808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82059224708110545"/>
          <c:y val="0.246733078819693"/>
          <c:w val="0.17662965431172556"/>
          <c:h val="0.42057136323868605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>
              <a:solidFill>
                <a:schemeClr val="tx1">
                  <a:lumMod val="65000"/>
                  <a:lumOff val="35000"/>
                </a:schemeClr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0881057569254063E-2"/>
          <c:y val="1.4085821027381479E-2"/>
          <c:w val="0.92313375375872642"/>
          <c:h val="0.84058961948392852"/>
        </c:manualLayout>
      </c:layout>
      <c:barChart>
        <c:barDir val="col"/>
        <c:grouping val="stacked"/>
        <c:varyColors val="0"/>
        <c:ser>
          <c:idx val="3"/>
          <c:order val="0"/>
          <c:tx>
            <c:strRef>
              <c:f>'2014 profs diversity_upd11Dec'!$A$4</c:f>
              <c:strCache>
                <c:ptCount val="1"/>
                <c:pt idx="0">
                  <c:v>Black/African-American</c:v>
                </c:pt>
              </c:strCache>
            </c:strRef>
          </c:tx>
          <c:spPr>
            <a:solidFill>
              <a:srgbClr val="75A4DD"/>
            </a:solidFill>
            <a:ln>
              <a:noFill/>
            </a:ln>
            <a:effectLst/>
          </c:spPr>
          <c:invertIfNegative val="0"/>
          <c:cat>
            <c:strRef>
              <c:f>'2014 profs diversity_upd11Dec'!$B$1:$I$1</c:f>
              <c:strCache>
                <c:ptCount val="8"/>
                <c:pt idx="0">
                  <c:v>NC POPULATION
(n=9,943,964)
64% White</c:v>
                </c:pt>
                <c:pt idx="1">
                  <c:v>Physicians
(n=23,063)
75% White</c:v>
                </c:pt>
                <c:pt idx="2">
                  <c:v>Dentists 
(n=4,681)
82% White</c:v>
                </c:pt>
                <c:pt idx="3">
                  <c:v>RNs
(n=104,996)
83% White</c:v>
                </c:pt>
                <c:pt idx="4">
                  <c:v>Pharmacists
(n=10,546)
85% White</c:v>
                </c:pt>
                <c:pt idx="5">
                  <c:v>Physical Therapists
(n= 5,827)
86% White</c:v>
                </c:pt>
                <c:pt idx="6">
                  <c:v>Occupational Therapists
(n=2,997)
87% White</c:v>
                </c:pt>
                <c:pt idx="7">
                  <c:v>Optometrists 
(n=1,150)
90% White</c:v>
                </c:pt>
              </c:strCache>
            </c:strRef>
          </c:cat>
          <c:val>
            <c:numRef>
              <c:f>'2014 profs diversity_upd11Dec'!$B$4:$I$4</c:f>
              <c:numCache>
                <c:formatCode>0%</c:formatCode>
                <c:ptCount val="8"/>
                <c:pt idx="0">
                  <c:v>0.22</c:v>
                </c:pt>
                <c:pt idx="1">
                  <c:v>7.7585029367572736E-2</c:v>
                </c:pt>
                <c:pt idx="2">
                  <c:v>8.7347463070006418E-2</c:v>
                </c:pt>
                <c:pt idx="3">
                  <c:v>0.10767450976642796</c:v>
                </c:pt>
                <c:pt idx="4">
                  <c:v>6.0709542781255926E-2</c:v>
                </c:pt>
                <c:pt idx="5">
                  <c:v>4.0079079798705966E-2</c:v>
                </c:pt>
                <c:pt idx="6">
                  <c:v>7.6105587932807681E-2</c:v>
                </c:pt>
                <c:pt idx="7">
                  <c:v>2.4582967515364356E-2</c:v>
                </c:pt>
              </c:numCache>
            </c:numRef>
          </c:val>
        </c:ser>
        <c:ser>
          <c:idx val="4"/>
          <c:order val="1"/>
          <c:tx>
            <c:strRef>
              <c:f>'2014 profs diversity_upd11Dec'!$A$5</c:f>
              <c:strCache>
                <c:ptCount val="1"/>
                <c:pt idx="0">
                  <c:v>Hispanic</c:v>
                </c:pt>
              </c:strCache>
            </c:strRef>
          </c:tx>
          <c:spPr>
            <a:solidFill>
              <a:srgbClr val="9BBB59"/>
            </a:solidFill>
            <a:ln>
              <a:noFill/>
            </a:ln>
            <a:effectLst/>
          </c:spPr>
          <c:invertIfNegative val="0"/>
          <c:cat>
            <c:strRef>
              <c:f>'2014 profs diversity_upd11Dec'!$B$1:$I$1</c:f>
              <c:strCache>
                <c:ptCount val="8"/>
                <c:pt idx="0">
                  <c:v>NC POPULATION
(n=9,943,964)
64% White</c:v>
                </c:pt>
                <c:pt idx="1">
                  <c:v>Physicians
(n=23,063)
75% White</c:v>
                </c:pt>
                <c:pt idx="2">
                  <c:v>Dentists 
(n=4,681)
82% White</c:v>
                </c:pt>
                <c:pt idx="3">
                  <c:v>RNs
(n=104,996)
83% White</c:v>
                </c:pt>
                <c:pt idx="4">
                  <c:v>Pharmacists
(n=10,546)
85% White</c:v>
                </c:pt>
                <c:pt idx="5">
                  <c:v>Physical Therapists
(n= 5,827)
86% White</c:v>
                </c:pt>
                <c:pt idx="6">
                  <c:v>Occupational Therapists
(n=2,997)
87% White</c:v>
                </c:pt>
                <c:pt idx="7">
                  <c:v>Optometrists 
(n=1,150)
90% White</c:v>
                </c:pt>
              </c:strCache>
            </c:strRef>
          </c:cat>
          <c:val>
            <c:numRef>
              <c:f>'2014 profs diversity_upd11Dec'!$B$5:$I$5</c:f>
              <c:numCache>
                <c:formatCode>0%</c:formatCode>
                <c:ptCount val="8"/>
                <c:pt idx="0">
                  <c:v>0.09</c:v>
                </c:pt>
                <c:pt idx="1">
                  <c:v>2.9276510494923282E-2</c:v>
                </c:pt>
                <c:pt idx="2">
                  <c:v>1.7983301220295438E-2</c:v>
                </c:pt>
                <c:pt idx="3">
                  <c:v>1.2123182239729236E-2</c:v>
                </c:pt>
                <c:pt idx="4">
                  <c:v>5.6915196357427431E-3</c:v>
                </c:pt>
                <c:pt idx="5">
                  <c:v>1.2221423436376708E-2</c:v>
                </c:pt>
                <c:pt idx="6">
                  <c:v>7.5419952005485085E-3</c:v>
                </c:pt>
                <c:pt idx="7">
                  <c:v>9.6575943810359964E-3</c:v>
                </c:pt>
              </c:numCache>
            </c:numRef>
          </c:val>
        </c:ser>
        <c:ser>
          <c:idx val="1"/>
          <c:order val="2"/>
          <c:tx>
            <c:strRef>
              <c:f>'2014 profs diversity_upd11Dec'!$A$6</c:f>
              <c:strCache>
                <c:ptCount val="1"/>
                <c:pt idx="0">
                  <c:v>American Indian/Alaskan Native</c:v>
                </c:pt>
              </c:strCache>
            </c:strRef>
          </c:tx>
          <c:spPr>
            <a:solidFill>
              <a:srgbClr val="F79646"/>
            </a:solidFill>
            <a:ln>
              <a:noFill/>
            </a:ln>
            <a:effectLst/>
          </c:spPr>
          <c:invertIfNegative val="0"/>
          <c:cat>
            <c:strRef>
              <c:f>'2014 profs diversity_upd11Dec'!$B$1:$I$1</c:f>
              <c:strCache>
                <c:ptCount val="8"/>
                <c:pt idx="0">
                  <c:v>NC POPULATION
(n=9,943,964)
64% White</c:v>
                </c:pt>
                <c:pt idx="1">
                  <c:v>Physicians
(n=23,063)
75% White</c:v>
                </c:pt>
                <c:pt idx="2">
                  <c:v>Dentists 
(n=4,681)
82% White</c:v>
                </c:pt>
                <c:pt idx="3">
                  <c:v>RNs
(n=104,996)
83% White</c:v>
                </c:pt>
                <c:pt idx="4">
                  <c:v>Pharmacists
(n=10,546)
85% White</c:v>
                </c:pt>
                <c:pt idx="5">
                  <c:v>Physical Therapists
(n= 5,827)
86% White</c:v>
                </c:pt>
                <c:pt idx="6">
                  <c:v>Occupational Therapists
(n=2,997)
87% White</c:v>
                </c:pt>
                <c:pt idx="7">
                  <c:v>Optometrists 
(n=1,150)
90% White</c:v>
                </c:pt>
              </c:strCache>
            </c:strRef>
          </c:cat>
          <c:val>
            <c:numRef>
              <c:f>'2014 profs diversity_upd11Dec'!$B$6:$I$6</c:f>
              <c:numCache>
                <c:formatCode>0%</c:formatCode>
                <c:ptCount val="8"/>
                <c:pt idx="0">
                  <c:v>1.6E-2</c:v>
                </c:pt>
                <c:pt idx="1">
                  <c:v>4.6897054136502301E-3</c:v>
                </c:pt>
                <c:pt idx="2">
                  <c:v>0</c:v>
                </c:pt>
                <c:pt idx="3">
                  <c:v>8.394443222777815E-3</c:v>
                </c:pt>
                <c:pt idx="4">
                  <c:v>6.5452475811041549E-3</c:v>
                </c:pt>
                <c:pt idx="5">
                  <c:v>3.2350826743350108E-3</c:v>
                </c:pt>
                <c:pt idx="6">
                  <c:v>1.7140898183064792E-3</c:v>
                </c:pt>
                <c:pt idx="7">
                  <c:v>8.7796312554872698E-3</c:v>
                </c:pt>
              </c:numCache>
            </c:numRef>
          </c:val>
        </c:ser>
        <c:ser>
          <c:idx val="5"/>
          <c:order val="3"/>
          <c:tx>
            <c:strRef>
              <c:f>'2014 profs diversity_upd11Dec'!$A$7</c:f>
              <c:strCache>
                <c:ptCount val="1"/>
                <c:pt idx="0">
                  <c:v>Other/Multiracial</c:v>
                </c:pt>
              </c:strCache>
            </c:strRef>
          </c:tx>
          <c:spPr>
            <a:solidFill>
              <a:srgbClr val="C0504D"/>
            </a:solidFill>
            <a:ln>
              <a:noFill/>
            </a:ln>
            <a:effectLst/>
          </c:spPr>
          <c:invertIfNegative val="0"/>
          <c:cat>
            <c:strRef>
              <c:f>'2014 profs diversity_upd11Dec'!$B$1:$I$1</c:f>
              <c:strCache>
                <c:ptCount val="8"/>
                <c:pt idx="0">
                  <c:v>NC POPULATION
(n=9,943,964)
64% White</c:v>
                </c:pt>
                <c:pt idx="1">
                  <c:v>Physicians
(n=23,063)
75% White</c:v>
                </c:pt>
                <c:pt idx="2">
                  <c:v>Dentists 
(n=4,681)
82% White</c:v>
                </c:pt>
                <c:pt idx="3">
                  <c:v>RNs
(n=104,996)
83% White</c:v>
                </c:pt>
                <c:pt idx="4">
                  <c:v>Pharmacists
(n=10,546)
85% White</c:v>
                </c:pt>
                <c:pt idx="5">
                  <c:v>Physical Therapists
(n= 5,827)
86% White</c:v>
                </c:pt>
                <c:pt idx="6">
                  <c:v>Occupational Therapists
(n=2,997)
87% White</c:v>
                </c:pt>
                <c:pt idx="7">
                  <c:v>Optometrists 
(n=1,150)
90% White</c:v>
                </c:pt>
              </c:strCache>
            </c:strRef>
          </c:cat>
          <c:val>
            <c:numRef>
              <c:f>'2014 profs diversity_upd11Dec'!$B$7:$I$7</c:f>
              <c:numCache>
                <c:formatCode>0%</c:formatCode>
                <c:ptCount val="8"/>
                <c:pt idx="0">
                  <c:v>1.6E-2</c:v>
                </c:pt>
                <c:pt idx="1">
                  <c:v>3.651595865774257E-2</c:v>
                </c:pt>
                <c:pt idx="2">
                  <c:v>1.4343823592378506E-2</c:v>
                </c:pt>
                <c:pt idx="3">
                  <c:v>1.4742860420869466E-2</c:v>
                </c:pt>
                <c:pt idx="4">
                  <c:v>6.7349649022955798E-3</c:v>
                </c:pt>
                <c:pt idx="5">
                  <c:v>2.282530553558591E-2</c:v>
                </c:pt>
                <c:pt idx="6">
                  <c:v>1.5426808364758314E-2</c:v>
                </c:pt>
                <c:pt idx="7">
                  <c:v>2.6338893766461808E-3</c:v>
                </c:pt>
              </c:numCache>
            </c:numRef>
          </c:val>
        </c:ser>
        <c:ser>
          <c:idx val="2"/>
          <c:order val="4"/>
          <c:tx>
            <c:strRef>
              <c:f>'2014 profs diversity_upd11Dec'!$A$3</c:f>
              <c:strCache>
                <c:ptCount val="1"/>
                <c:pt idx="0">
                  <c:v>Asian/Pacific Islander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strRef>
              <c:f>'2014 profs diversity_upd11Dec'!$B$1:$I$1</c:f>
              <c:strCache>
                <c:ptCount val="8"/>
                <c:pt idx="0">
                  <c:v>NC POPULATION
(n=9,943,964)
64% White</c:v>
                </c:pt>
                <c:pt idx="1">
                  <c:v>Physicians
(n=23,063)
75% White</c:v>
                </c:pt>
                <c:pt idx="2">
                  <c:v>Dentists 
(n=4,681)
82% White</c:v>
                </c:pt>
                <c:pt idx="3">
                  <c:v>RNs
(n=104,996)
83% White</c:v>
                </c:pt>
                <c:pt idx="4">
                  <c:v>Pharmacists
(n=10,546)
85% White</c:v>
                </c:pt>
                <c:pt idx="5">
                  <c:v>Physical Therapists
(n= 5,827)
86% White</c:v>
                </c:pt>
                <c:pt idx="6">
                  <c:v>Occupational Therapists
(n=2,997)
87% White</c:v>
                </c:pt>
                <c:pt idx="7">
                  <c:v>Optometrists 
(n=1,150)
90% White</c:v>
                </c:pt>
              </c:strCache>
            </c:strRef>
          </c:cat>
          <c:val>
            <c:numRef>
              <c:f>'2014 profs diversity_upd11Dec'!$B$3:$I$3</c:f>
              <c:numCache>
                <c:formatCode>0%</c:formatCode>
                <c:ptCount val="8"/>
                <c:pt idx="0">
                  <c:v>2.7000000000000003E-2</c:v>
                </c:pt>
                <c:pt idx="1">
                  <c:v>9.7391066794153811E-2</c:v>
                </c:pt>
                <c:pt idx="2">
                  <c:v>6.5296510383215586E-2</c:v>
                </c:pt>
                <c:pt idx="3">
                  <c:v>2.7391890470681593E-2</c:v>
                </c:pt>
                <c:pt idx="4">
                  <c:v>7.4179472585847089E-2</c:v>
                </c:pt>
                <c:pt idx="5">
                  <c:v>6.1826024442846871E-2</c:v>
                </c:pt>
                <c:pt idx="6">
                  <c:v>2.6054165238258483E-2</c:v>
                </c:pt>
                <c:pt idx="7">
                  <c:v>5.4433713784021072E-2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1718528"/>
        <c:axId val="61720064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'2014 profs diversity_upd11Dec'!$A$2</c15:sqref>
                        </c15:formulaRef>
                      </c:ext>
                    </c:extLst>
                    <c:strCache>
                      <c:ptCount val="1"/>
                      <c:pt idx="0">
                        <c:v>White</c:v>
                      </c:pt>
                    </c:strCache>
                  </c:strRef>
                </c:tx>
                <c:spPr>
                  <a:gradFill rotWithShape="1">
                    <a:gsLst>
                      <a:gs pos="0">
                        <a:schemeClr val="accent1">
                          <a:satMod val="103000"/>
                          <a:lumMod val="102000"/>
                          <a:tint val="94000"/>
                        </a:schemeClr>
                      </a:gs>
                      <a:gs pos="50000">
                        <a:schemeClr val="accent1">
                          <a:satMod val="110000"/>
                          <a:lumMod val="100000"/>
                          <a:shade val="100000"/>
                        </a:schemeClr>
                      </a:gs>
                      <a:gs pos="100000">
                        <a:schemeClr val="accent1">
                          <a:lumMod val="99000"/>
                          <a:satMod val="120000"/>
                          <a:shade val="78000"/>
                        </a:schemeClr>
                      </a:gs>
                    </a:gsLst>
                    <a:lin ang="5400000" scaled="0"/>
                  </a:gra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'2014 profs diversity_upd11Dec'!$B$1:$I$1</c15:sqref>
                        </c15:formulaRef>
                      </c:ext>
                    </c:extLst>
                    <c:strCache>
                      <c:ptCount val="8"/>
                      <c:pt idx="0">
                        <c:v>NC POPULATION
(n=9,943,964)
64% White</c:v>
                      </c:pt>
                      <c:pt idx="1">
                        <c:v>Physicians
(n=23,063)
75% White</c:v>
                      </c:pt>
                      <c:pt idx="2">
                        <c:v>Dentists 
(n=4,681)
82% White</c:v>
                      </c:pt>
                      <c:pt idx="3">
                        <c:v>RNs
(n=104,996)
83% White</c:v>
                      </c:pt>
                      <c:pt idx="4">
                        <c:v>Pharmacists
(n=10,546)
85% White</c:v>
                      </c:pt>
                      <c:pt idx="5">
                        <c:v>Physical Therapists
(n= 5,827)
86% White</c:v>
                      </c:pt>
                      <c:pt idx="6">
                        <c:v>Occupational Therapists
(n=2,997)
87% White</c:v>
                      </c:pt>
                      <c:pt idx="7">
                        <c:v>Optometrists 
(n=1,150)
90% White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'2014 profs diversity_upd11Dec'!$B$2:$I$2</c15:sqref>
                        </c15:formulaRef>
                      </c:ext>
                    </c:extLst>
                    <c:numCache>
                      <c:formatCode>0%</c:formatCode>
                      <c:ptCount val="8"/>
                      <c:pt idx="0">
                        <c:v>0.64400000000000002</c:v>
                      </c:pt>
                      <c:pt idx="1">
                        <c:v>0.7545417292719574</c:v>
                      </c:pt>
                      <c:pt idx="2">
                        <c:v>0.81502890173410403</c:v>
                      </c:pt>
                      <c:pt idx="3">
                        <c:v>0.82967311387951392</c:v>
                      </c:pt>
                      <c:pt idx="4">
                        <c:v>0.84613925251375455</c:v>
                      </c:pt>
                      <c:pt idx="5">
                        <c:v>0.85981308411214952</c:v>
                      </c:pt>
                      <c:pt idx="6">
                        <c:v>0.87315735344532053</c:v>
                      </c:pt>
                      <c:pt idx="7">
                        <c:v>0.89991220368744518</c:v>
                      </c:pt>
                    </c:numCache>
                  </c:numRef>
                </c:val>
              </c15:ser>
            </c15:filteredBarSeries>
          </c:ext>
        </c:extLst>
      </c:barChart>
      <c:catAx>
        <c:axId val="617185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pPr>
            <a:endParaRPr lang="en-US"/>
          </a:p>
        </c:txPr>
        <c:crossAx val="61720064"/>
        <c:crosses val="autoZero"/>
        <c:auto val="1"/>
        <c:lblAlgn val="ctr"/>
        <c:lblOffset val="100"/>
        <c:noMultiLvlLbl val="0"/>
      </c:catAx>
      <c:valAx>
        <c:axId val="617200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pPr>
            <a:endParaRPr lang="en-US"/>
          </a:p>
        </c:txPr>
        <c:crossAx val="61718528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9827559055118107"/>
          <c:y val="0.13010912649331816"/>
          <c:w val="0.31405025760668803"/>
          <c:h val="0.28583678236392696"/>
        </c:manualLayout>
      </c:layout>
      <c:overlay val="0"/>
      <c:spPr>
        <a:solidFill>
          <a:sysClr val="window" lastClr="FFFFFF"/>
        </a:solidFill>
        <a:ln>
          <a:solidFill>
            <a:sysClr val="windowText" lastClr="000000"/>
          </a:solidFill>
        </a:ln>
        <a:effectLst/>
      </c:spPr>
      <c:txPr>
        <a:bodyPr rot="0" vert="horz"/>
        <a:lstStyle/>
        <a:p>
          <a:pPr>
            <a:defRPr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2">
    <c:autoUpdate val="0"/>
  </c:externalData>
  <c:userShapes r:id="rId3"/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107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 mods="ignoreCSTransforms">
      <cs:styleClr val="0">
        <a:shade val="25000"/>
      </cs:styl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 mods="ignoreCSTransforms">
      <cs:styleClr val="0">
        <a:tint val="25000"/>
      </cs:styl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53B597-6840-475F-BB46-AF0236E22AA6}" type="doc">
      <dgm:prSet loTypeId="urn:microsoft.com/office/officeart/2005/8/layout/venn2" loCatId="relationship" qsTypeId="urn:microsoft.com/office/officeart/2005/8/quickstyle/simple2" qsCatId="simple" csTypeId="urn:microsoft.com/office/officeart/2005/8/colors/colorful1" csCatId="colorful" phldr="1"/>
      <dgm:spPr/>
    </dgm:pt>
    <dgm:pt modelId="{19869C69-0404-4DCD-8007-50EB798E6827}">
      <dgm:prSet phldrT="[Text]" custT="1"/>
      <dgm:spPr/>
      <dgm:t>
        <a:bodyPr/>
        <a:lstStyle/>
        <a:p>
          <a:pPr algn="ctr"/>
          <a:r>
            <a:rPr lang="en-US" sz="1800" i="1" dirty="0" smtClean="0">
              <a:latin typeface="+mj-lt"/>
            </a:rPr>
            <a:t>Scope of Practice</a:t>
          </a:r>
          <a:endParaRPr lang="en-US" sz="1800" i="1" dirty="0">
            <a:latin typeface="+mj-lt"/>
          </a:endParaRPr>
        </a:p>
      </dgm:t>
    </dgm:pt>
    <dgm:pt modelId="{B8AC1A36-F31F-46F5-85BE-92F388E29DB5}" type="parTrans" cxnId="{6A0DE64A-1A8E-44BC-AF4F-E5B22F3E7A7E}">
      <dgm:prSet/>
      <dgm:spPr/>
      <dgm:t>
        <a:bodyPr/>
        <a:lstStyle/>
        <a:p>
          <a:pPr algn="ctr"/>
          <a:endParaRPr lang="en-US" sz="1800" i="1">
            <a:latin typeface="+mj-lt"/>
          </a:endParaRPr>
        </a:p>
      </dgm:t>
    </dgm:pt>
    <dgm:pt modelId="{2F6B2BAA-9B1C-44CB-85C1-4D2191923161}" type="sibTrans" cxnId="{6A0DE64A-1A8E-44BC-AF4F-E5B22F3E7A7E}">
      <dgm:prSet/>
      <dgm:spPr/>
      <dgm:t>
        <a:bodyPr/>
        <a:lstStyle/>
        <a:p>
          <a:pPr algn="ctr"/>
          <a:endParaRPr lang="en-US" sz="1800" i="1">
            <a:latin typeface="+mj-lt"/>
          </a:endParaRPr>
        </a:p>
      </dgm:t>
    </dgm:pt>
    <dgm:pt modelId="{494E43CC-8E35-437C-86E1-3C6D9CF0844C}">
      <dgm:prSet phldrT="[Text]" custT="1"/>
      <dgm:spPr/>
      <dgm:t>
        <a:bodyPr/>
        <a:lstStyle/>
        <a:p>
          <a:pPr algn="ctr"/>
          <a:r>
            <a:rPr lang="en-US" sz="1800" i="1" dirty="0" smtClean="0">
              <a:latin typeface="+mj-lt"/>
            </a:rPr>
            <a:t>Nursing Education</a:t>
          </a:r>
          <a:endParaRPr lang="en-US" sz="1800" i="1" dirty="0">
            <a:latin typeface="+mj-lt"/>
          </a:endParaRPr>
        </a:p>
      </dgm:t>
    </dgm:pt>
    <dgm:pt modelId="{EC947E74-D279-43EA-919D-2CFBFA31624A}" type="parTrans" cxnId="{DE71E8AC-E41E-42E2-B077-37127A568096}">
      <dgm:prSet/>
      <dgm:spPr/>
      <dgm:t>
        <a:bodyPr/>
        <a:lstStyle/>
        <a:p>
          <a:pPr algn="ctr"/>
          <a:endParaRPr lang="en-US" sz="1800" i="1">
            <a:latin typeface="+mj-lt"/>
          </a:endParaRPr>
        </a:p>
      </dgm:t>
    </dgm:pt>
    <dgm:pt modelId="{E6AAED8E-2270-4B45-B257-AB4282AEA4D3}" type="sibTrans" cxnId="{DE71E8AC-E41E-42E2-B077-37127A568096}">
      <dgm:prSet/>
      <dgm:spPr/>
      <dgm:t>
        <a:bodyPr/>
        <a:lstStyle/>
        <a:p>
          <a:pPr algn="ctr"/>
          <a:endParaRPr lang="en-US" sz="1800" i="1">
            <a:latin typeface="+mj-lt"/>
          </a:endParaRPr>
        </a:p>
      </dgm:t>
    </dgm:pt>
    <dgm:pt modelId="{E9734B32-577C-46E4-8680-3C5B37418424}">
      <dgm:prSet phldrT="[Text]" custT="1"/>
      <dgm:spPr/>
      <dgm:t>
        <a:bodyPr/>
        <a:lstStyle/>
        <a:p>
          <a:pPr algn="ctr">
            <a:spcAft>
              <a:spcPts val="0"/>
            </a:spcAft>
          </a:pPr>
          <a:r>
            <a:rPr lang="en-US" sz="1800" i="1" dirty="0" smtClean="0">
              <a:latin typeface="+mj-lt"/>
            </a:rPr>
            <a:t>Partners in </a:t>
          </a:r>
        </a:p>
        <a:p>
          <a:pPr algn="ctr">
            <a:spcAft>
              <a:spcPts val="0"/>
            </a:spcAft>
          </a:pPr>
          <a:r>
            <a:rPr lang="en-US" sz="1800" i="1" dirty="0" smtClean="0">
              <a:latin typeface="+mj-lt"/>
            </a:rPr>
            <a:t>Redesigning Health Care</a:t>
          </a:r>
          <a:endParaRPr lang="en-US" sz="1800" i="1" dirty="0">
            <a:latin typeface="+mj-lt"/>
          </a:endParaRPr>
        </a:p>
      </dgm:t>
    </dgm:pt>
    <dgm:pt modelId="{D1738286-486D-4DCF-8C30-8EEBA9ABF64D}" type="parTrans" cxnId="{8BE974F4-E70F-4B1C-8962-7D3159910FF3}">
      <dgm:prSet/>
      <dgm:spPr/>
      <dgm:t>
        <a:bodyPr/>
        <a:lstStyle/>
        <a:p>
          <a:pPr algn="ctr"/>
          <a:endParaRPr lang="en-US" sz="1800" i="1">
            <a:latin typeface="+mj-lt"/>
          </a:endParaRPr>
        </a:p>
      </dgm:t>
    </dgm:pt>
    <dgm:pt modelId="{A4BEE657-3965-4D94-9167-BC442F723E40}" type="sibTrans" cxnId="{8BE974F4-E70F-4B1C-8962-7D3159910FF3}">
      <dgm:prSet/>
      <dgm:spPr/>
      <dgm:t>
        <a:bodyPr/>
        <a:lstStyle/>
        <a:p>
          <a:pPr algn="ctr"/>
          <a:endParaRPr lang="en-US" sz="1800" i="1">
            <a:latin typeface="+mj-lt"/>
          </a:endParaRPr>
        </a:p>
      </dgm:t>
    </dgm:pt>
    <dgm:pt modelId="{66273D80-1FE8-4D23-81EA-0A5E9F26D4DB}">
      <dgm:prSet phldrT="[Text]" custT="1"/>
      <dgm:spPr/>
      <dgm:t>
        <a:bodyPr/>
        <a:lstStyle/>
        <a:p>
          <a:pPr algn="ctr"/>
          <a:r>
            <a:rPr lang="en-US" sz="1800" i="1" dirty="0" smtClean="0">
              <a:latin typeface="+mj-lt"/>
            </a:rPr>
            <a:t>Workforce Planning</a:t>
          </a:r>
          <a:endParaRPr lang="en-US" sz="1800" i="1" dirty="0">
            <a:latin typeface="+mj-lt"/>
          </a:endParaRPr>
        </a:p>
      </dgm:t>
    </dgm:pt>
    <dgm:pt modelId="{93C430FD-0301-4DDC-9469-4CEBC7AE33C3}" type="parTrans" cxnId="{BE1F381C-F1B5-48CD-9B3D-9E7E5032C834}">
      <dgm:prSet/>
      <dgm:spPr/>
      <dgm:t>
        <a:bodyPr/>
        <a:lstStyle/>
        <a:p>
          <a:pPr algn="ctr"/>
          <a:endParaRPr lang="en-US" sz="1800" i="1">
            <a:latin typeface="+mj-lt"/>
          </a:endParaRPr>
        </a:p>
      </dgm:t>
    </dgm:pt>
    <dgm:pt modelId="{7822F02D-30EE-4B5E-885E-A58EB3D8294F}" type="sibTrans" cxnId="{BE1F381C-F1B5-48CD-9B3D-9E7E5032C834}">
      <dgm:prSet/>
      <dgm:spPr/>
      <dgm:t>
        <a:bodyPr/>
        <a:lstStyle/>
        <a:p>
          <a:pPr algn="ctr"/>
          <a:endParaRPr lang="en-US" sz="1800" i="1">
            <a:latin typeface="+mj-lt"/>
          </a:endParaRPr>
        </a:p>
      </dgm:t>
    </dgm:pt>
    <dgm:pt modelId="{8DDE83FE-E221-4FEC-8028-255B8FCC3FB2}">
      <dgm:prSet phldrT="[Text]" custT="1"/>
      <dgm:spPr/>
      <dgm:t>
        <a:bodyPr/>
        <a:lstStyle/>
        <a:p>
          <a:pPr algn="ctr"/>
          <a:r>
            <a:rPr lang="en-US" sz="1800" b="1" i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ADVANCING HEALTH</a:t>
          </a:r>
          <a:endParaRPr lang="en-US" sz="1800" b="1" i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</a:endParaRPr>
        </a:p>
      </dgm:t>
    </dgm:pt>
    <dgm:pt modelId="{54FF08D5-0EB8-40CF-AE91-63D30DEC73FB}" type="parTrans" cxnId="{8B690B20-4B01-4520-9847-95907B056556}">
      <dgm:prSet/>
      <dgm:spPr/>
      <dgm:t>
        <a:bodyPr/>
        <a:lstStyle/>
        <a:p>
          <a:pPr algn="ctr"/>
          <a:endParaRPr lang="en-US" sz="2800"/>
        </a:p>
      </dgm:t>
    </dgm:pt>
    <dgm:pt modelId="{79C357A4-C23F-441E-BB04-442E5E157B29}" type="sibTrans" cxnId="{8B690B20-4B01-4520-9847-95907B056556}">
      <dgm:prSet/>
      <dgm:spPr/>
      <dgm:t>
        <a:bodyPr/>
        <a:lstStyle/>
        <a:p>
          <a:pPr algn="ctr"/>
          <a:endParaRPr lang="en-US" sz="2800"/>
        </a:p>
      </dgm:t>
    </dgm:pt>
    <dgm:pt modelId="{513010DE-77AB-4F5C-9970-7020B311265B}" type="pres">
      <dgm:prSet presAssocID="{8353B597-6840-475F-BB46-AF0236E22AA6}" presName="Name0" presStyleCnt="0">
        <dgm:presLayoutVars>
          <dgm:chMax val="7"/>
          <dgm:resizeHandles val="exact"/>
        </dgm:presLayoutVars>
      </dgm:prSet>
      <dgm:spPr/>
    </dgm:pt>
    <dgm:pt modelId="{5DFF430E-6031-46D0-88F5-4B5C60000EE0}" type="pres">
      <dgm:prSet presAssocID="{8353B597-6840-475F-BB46-AF0236E22AA6}" presName="comp1" presStyleCnt="0"/>
      <dgm:spPr/>
    </dgm:pt>
    <dgm:pt modelId="{FB986859-4292-43C0-8D7C-957A7E2FEC4F}" type="pres">
      <dgm:prSet presAssocID="{8353B597-6840-475F-BB46-AF0236E22AA6}" presName="circle1" presStyleLbl="node1" presStyleIdx="0" presStyleCnt="5" custLinFactNeighborY="237"/>
      <dgm:spPr/>
      <dgm:t>
        <a:bodyPr/>
        <a:lstStyle/>
        <a:p>
          <a:endParaRPr lang="en-US"/>
        </a:p>
      </dgm:t>
    </dgm:pt>
    <dgm:pt modelId="{DCFF51DB-37BF-4136-B8ED-492245095D62}" type="pres">
      <dgm:prSet presAssocID="{8353B597-6840-475F-BB46-AF0236E22AA6}" presName="c1text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77FC85-F1B3-4788-B629-5AFF3F923257}" type="pres">
      <dgm:prSet presAssocID="{8353B597-6840-475F-BB46-AF0236E22AA6}" presName="comp2" presStyleCnt="0"/>
      <dgm:spPr/>
    </dgm:pt>
    <dgm:pt modelId="{3D70093A-F1B4-491B-BC15-E35B8BC15593}" type="pres">
      <dgm:prSet presAssocID="{8353B597-6840-475F-BB46-AF0236E22AA6}" presName="circle2" presStyleLbl="node1" presStyleIdx="1" presStyleCnt="5"/>
      <dgm:spPr/>
      <dgm:t>
        <a:bodyPr/>
        <a:lstStyle/>
        <a:p>
          <a:endParaRPr lang="en-US"/>
        </a:p>
      </dgm:t>
    </dgm:pt>
    <dgm:pt modelId="{B785AF0E-7BC4-4CAB-A4BB-BB60008EBE30}" type="pres">
      <dgm:prSet presAssocID="{8353B597-6840-475F-BB46-AF0236E22AA6}" presName="c2text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D6FD96-7D23-47A4-89B3-D9FED5B30E61}" type="pres">
      <dgm:prSet presAssocID="{8353B597-6840-475F-BB46-AF0236E22AA6}" presName="comp3" presStyleCnt="0"/>
      <dgm:spPr/>
    </dgm:pt>
    <dgm:pt modelId="{471797D7-85D2-4975-B090-3925177C967C}" type="pres">
      <dgm:prSet presAssocID="{8353B597-6840-475F-BB46-AF0236E22AA6}" presName="circle3" presStyleLbl="node1" presStyleIdx="2" presStyleCnt="5"/>
      <dgm:spPr/>
      <dgm:t>
        <a:bodyPr/>
        <a:lstStyle/>
        <a:p>
          <a:endParaRPr lang="en-US"/>
        </a:p>
      </dgm:t>
    </dgm:pt>
    <dgm:pt modelId="{B1B3C765-5638-402C-AA9C-B4C45272AFD6}" type="pres">
      <dgm:prSet presAssocID="{8353B597-6840-475F-BB46-AF0236E22AA6}" presName="c3text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FDFE97-8AD4-4890-8D7A-8DE79C2EBCF8}" type="pres">
      <dgm:prSet presAssocID="{8353B597-6840-475F-BB46-AF0236E22AA6}" presName="comp4" presStyleCnt="0"/>
      <dgm:spPr/>
    </dgm:pt>
    <dgm:pt modelId="{394F5DBD-D02D-4506-BA13-D8697304FB43}" type="pres">
      <dgm:prSet presAssocID="{8353B597-6840-475F-BB46-AF0236E22AA6}" presName="circle4" presStyleLbl="node1" presStyleIdx="3" presStyleCnt="5" custScaleY="89909"/>
      <dgm:spPr/>
      <dgm:t>
        <a:bodyPr/>
        <a:lstStyle/>
        <a:p>
          <a:endParaRPr lang="en-US"/>
        </a:p>
      </dgm:t>
    </dgm:pt>
    <dgm:pt modelId="{8AC9E570-341C-4D8A-9802-9098F967A8A4}" type="pres">
      <dgm:prSet presAssocID="{8353B597-6840-475F-BB46-AF0236E22AA6}" presName="c4text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FDC79A-68C0-4363-AEBA-784ED82D078C}" type="pres">
      <dgm:prSet presAssocID="{8353B597-6840-475F-BB46-AF0236E22AA6}" presName="comp5" presStyleCnt="0"/>
      <dgm:spPr/>
    </dgm:pt>
    <dgm:pt modelId="{BF041B52-6325-4457-991D-3367FABCE688}" type="pres">
      <dgm:prSet presAssocID="{8353B597-6840-475F-BB46-AF0236E22AA6}" presName="circle5" presStyleLbl="node1" presStyleIdx="4" presStyleCnt="5" custScaleX="94316" custScaleY="92294" custLinFactNeighborY="6401"/>
      <dgm:spPr/>
      <dgm:t>
        <a:bodyPr/>
        <a:lstStyle/>
        <a:p>
          <a:endParaRPr lang="en-US"/>
        </a:p>
      </dgm:t>
    </dgm:pt>
    <dgm:pt modelId="{51A5EE23-F69A-4F59-881E-FBC647FD5E37}" type="pres">
      <dgm:prSet presAssocID="{8353B597-6840-475F-BB46-AF0236E22AA6}" presName="c5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936574A-6FC3-4AED-8D75-C312AFAA33AF}" type="presOf" srcId="{19869C69-0404-4DCD-8007-50EB798E6827}" destId="{FB986859-4292-43C0-8D7C-957A7E2FEC4F}" srcOrd="0" destOrd="0" presId="urn:microsoft.com/office/officeart/2005/8/layout/venn2"/>
    <dgm:cxn modelId="{8BE974F4-E70F-4B1C-8962-7D3159910FF3}" srcId="{8353B597-6840-475F-BB46-AF0236E22AA6}" destId="{E9734B32-577C-46E4-8680-3C5B37418424}" srcOrd="2" destOrd="0" parTransId="{D1738286-486D-4DCF-8C30-8EEBA9ABF64D}" sibTransId="{A4BEE657-3965-4D94-9167-BC442F723E40}"/>
    <dgm:cxn modelId="{8B690B20-4B01-4520-9847-95907B056556}" srcId="{8353B597-6840-475F-BB46-AF0236E22AA6}" destId="{8DDE83FE-E221-4FEC-8028-255B8FCC3FB2}" srcOrd="4" destOrd="0" parTransId="{54FF08D5-0EB8-40CF-AE91-63D30DEC73FB}" sibTransId="{79C357A4-C23F-441E-BB04-442E5E157B29}"/>
    <dgm:cxn modelId="{16C93A62-5A2F-4FF5-90D5-C2C41BA5685E}" type="presOf" srcId="{8353B597-6840-475F-BB46-AF0236E22AA6}" destId="{513010DE-77AB-4F5C-9970-7020B311265B}" srcOrd="0" destOrd="0" presId="urn:microsoft.com/office/officeart/2005/8/layout/venn2"/>
    <dgm:cxn modelId="{EA46B245-9305-4965-8B54-5986605BDEE5}" type="presOf" srcId="{66273D80-1FE8-4D23-81EA-0A5E9F26D4DB}" destId="{8AC9E570-341C-4D8A-9802-9098F967A8A4}" srcOrd="1" destOrd="0" presId="urn:microsoft.com/office/officeart/2005/8/layout/venn2"/>
    <dgm:cxn modelId="{959674EC-9F33-4B3A-B105-38346B3DBDCF}" type="presOf" srcId="{494E43CC-8E35-437C-86E1-3C6D9CF0844C}" destId="{B785AF0E-7BC4-4CAB-A4BB-BB60008EBE30}" srcOrd="1" destOrd="0" presId="urn:microsoft.com/office/officeart/2005/8/layout/venn2"/>
    <dgm:cxn modelId="{DE71E8AC-E41E-42E2-B077-37127A568096}" srcId="{8353B597-6840-475F-BB46-AF0236E22AA6}" destId="{494E43CC-8E35-437C-86E1-3C6D9CF0844C}" srcOrd="1" destOrd="0" parTransId="{EC947E74-D279-43EA-919D-2CFBFA31624A}" sibTransId="{E6AAED8E-2270-4B45-B257-AB4282AEA4D3}"/>
    <dgm:cxn modelId="{6A0DE64A-1A8E-44BC-AF4F-E5B22F3E7A7E}" srcId="{8353B597-6840-475F-BB46-AF0236E22AA6}" destId="{19869C69-0404-4DCD-8007-50EB798E6827}" srcOrd="0" destOrd="0" parTransId="{B8AC1A36-F31F-46F5-85BE-92F388E29DB5}" sibTransId="{2F6B2BAA-9B1C-44CB-85C1-4D2191923161}"/>
    <dgm:cxn modelId="{E53E5996-5695-4455-9C48-09E894F8F5C7}" type="presOf" srcId="{E9734B32-577C-46E4-8680-3C5B37418424}" destId="{471797D7-85D2-4975-B090-3925177C967C}" srcOrd="0" destOrd="0" presId="urn:microsoft.com/office/officeart/2005/8/layout/venn2"/>
    <dgm:cxn modelId="{ABF80CD0-55B7-4942-82D8-E8D07A7A648E}" type="presOf" srcId="{19869C69-0404-4DCD-8007-50EB798E6827}" destId="{DCFF51DB-37BF-4136-B8ED-492245095D62}" srcOrd="1" destOrd="0" presId="urn:microsoft.com/office/officeart/2005/8/layout/venn2"/>
    <dgm:cxn modelId="{AB30D421-DF2F-4E70-94C2-6E5A16DDDD98}" type="presOf" srcId="{66273D80-1FE8-4D23-81EA-0A5E9F26D4DB}" destId="{394F5DBD-D02D-4506-BA13-D8697304FB43}" srcOrd="0" destOrd="0" presId="urn:microsoft.com/office/officeart/2005/8/layout/venn2"/>
    <dgm:cxn modelId="{BE1F381C-F1B5-48CD-9B3D-9E7E5032C834}" srcId="{8353B597-6840-475F-BB46-AF0236E22AA6}" destId="{66273D80-1FE8-4D23-81EA-0A5E9F26D4DB}" srcOrd="3" destOrd="0" parTransId="{93C430FD-0301-4DDC-9469-4CEBC7AE33C3}" sibTransId="{7822F02D-30EE-4B5E-885E-A58EB3D8294F}"/>
    <dgm:cxn modelId="{BB435FC4-D3A4-4FB9-A710-4985B06A42D2}" type="presOf" srcId="{494E43CC-8E35-437C-86E1-3C6D9CF0844C}" destId="{3D70093A-F1B4-491B-BC15-E35B8BC15593}" srcOrd="0" destOrd="0" presId="urn:microsoft.com/office/officeart/2005/8/layout/venn2"/>
    <dgm:cxn modelId="{13BCBF1B-B8AC-4DC6-B788-524FB7B5843F}" type="presOf" srcId="{8DDE83FE-E221-4FEC-8028-255B8FCC3FB2}" destId="{BF041B52-6325-4457-991D-3367FABCE688}" srcOrd="0" destOrd="0" presId="urn:microsoft.com/office/officeart/2005/8/layout/venn2"/>
    <dgm:cxn modelId="{6FC45860-6C3F-4300-B74E-4846B678B076}" type="presOf" srcId="{E9734B32-577C-46E4-8680-3C5B37418424}" destId="{B1B3C765-5638-402C-AA9C-B4C45272AFD6}" srcOrd="1" destOrd="0" presId="urn:microsoft.com/office/officeart/2005/8/layout/venn2"/>
    <dgm:cxn modelId="{A546947D-5D10-49F5-8C11-886B959D9F48}" type="presOf" srcId="{8DDE83FE-E221-4FEC-8028-255B8FCC3FB2}" destId="{51A5EE23-F69A-4F59-881E-FBC647FD5E37}" srcOrd="1" destOrd="0" presId="urn:microsoft.com/office/officeart/2005/8/layout/venn2"/>
    <dgm:cxn modelId="{5D162730-CB5A-4689-B481-65459A14C6B7}" type="presParOf" srcId="{513010DE-77AB-4F5C-9970-7020B311265B}" destId="{5DFF430E-6031-46D0-88F5-4B5C60000EE0}" srcOrd="0" destOrd="0" presId="urn:microsoft.com/office/officeart/2005/8/layout/venn2"/>
    <dgm:cxn modelId="{627BF9B9-6814-429D-8DB8-352422C4C0BF}" type="presParOf" srcId="{5DFF430E-6031-46D0-88F5-4B5C60000EE0}" destId="{FB986859-4292-43C0-8D7C-957A7E2FEC4F}" srcOrd="0" destOrd="0" presId="urn:microsoft.com/office/officeart/2005/8/layout/venn2"/>
    <dgm:cxn modelId="{0F1ACF03-5246-4D21-A254-F162811C129C}" type="presParOf" srcId="{5DFF430E-6031-46D0-88F5-4B5C60000EE0}" destId="{DCFF51DB-37BF-4136-B8ED-492245095D62}" srcOrd="1" destOrd="0" presId="urn:microsoft.com/office/officeart/2005/8/layout/venn2"/>
    <dgm:cxn modelId="{F1972788-28FD-4DDB-9479-AC7FE6019F68}" type="presParOf" srcId="{513010DE-77AB-4F5C-9970-7020B311265B}" destId="{CA77FC85-F1B3-4788-B629-5AFF3F923257}" srcOrd="1" destOrd="0" presId="urn:microsoft.com/office/officeart/2005/8/layout/venn2"/>
    <dgm:cxn modelId="{E25A1953-1537-4CC6-B4ED-8013D254745F}" type="presParOf" srcId="{CA77FC85-F1B3-4788-B629-5AFF3F923257}" destId="{3D70093A-F1B4-491B-BC15-E35B8BC15593}" srcOrd="0" destOrd="0" presId="urn:microsoft.com/office/officeart/2005/8/layout/venn2"/>
    <dgm:cxn modelId="{66F30572-FE99-4242-AB41-D5A996DF736C}" type="presParOf" srcId="{CA77FC85-F1B3-4788-B629-5AFF3F923257}" destId="{B785AF0E-7BC4-4CAB-A4BB-BB60008EBE30}" srcOrd="1" destOrd="0" presId="urn:microsoft.com/office/officeart/2005/8/layout/venn2"/>
    <dgm:cxn modelId="{29C4B4CE-9677-42C5-8E66-5F3A1A30743F}" type="presParOf" srcId="{513010DE-77AB-4F5C-9970-7020B311265B}" destId="{50D6FD96-7D23-47A4-89B3-D9FED5B30E61}" srcOrd="2" destOrd="0" presId="urn:microsoft.com/office/officeart/2005/8/layout/venn2"/>
    <dgm:cxn modelId="{538060E3-71A1-418B-8826-E2A50B81E2F6}" type="presParOf" srcId="{50D6FD96-7D23-47A4-89B3-D9FED5B30E61}" destId="{471797D7-85D2-4975-B090-3925177C967C}" srcOrd="0" destOrd="0" presId="urn:microsoft.com/office/officeart/2005/8/layout/venn2"/>
    <dgm:cxn modelId="{5EFF788F-CE52-40BC-A550-4F2EFB2C83B9}" type="presParOf" srcId="{50D6FD96-7D23-47A4-89B3-D9FED5B30E61}" destId="{B1B3C765-5638-402C-AA9C-B4C45272AFD6}" srcOrd="1" destOrd="0" presId="urn:microsoft.com/office/officeart/2005/8/layout/venn2"/>
    <dgm:cxn modelId="{8D2FB422-2C49-4BCA-9F59-6C714863DCC0}" type="presParOf" srcId="{513010DE-77AB-4F5C-9970-7020B311265B}" destId="{79FDFE97-8AD4-4890-8D7A-8DE79C2EBCF8}" srcOrd="3" destOrd="0" presId="urn:microsoft.com/office/officeart/2005/8/layout/venn2"/>
    <dgm:cxn modelId="{42A6BA94-7FE6-4354-9113-2CC98614DFF8}" type="presParOf" srcId="{79FDFE97-8AD4-4890-8D7A-8DE79C2EBCF8}" destId="{394F5DBD-D02D-4506-BA13-D8697304FB43}" srcOrd="0" destOrd="0" presId="urn:microsoft.com/office/officeart/2005/8/layout/venn2"/>
    <dgm:cxn modelId="{C5DE2476-1D83-4D05-837D-2AAD8F2A409C}" type="presParOf" srcId="{79FDFE97-8AD4-4890-8D7A-8DE79C2EBCF8}" destId="{8AC9E570-341C-4D8A-9802-9098F967A8A4}" srcOrd="1" destOrd="0" presId="urn:microsoft.com/office/officeart/2005/8/layout/venn2"/>
    <dgm:cxn modelId="{AC1C0E24-D946-4E68-92F4-4725F54E3248}" type="presParOf" srcId="{513010DE-77AB-4F5C-9970-7020B311265B}" destId="{A4FDC79A-68C0-4363-AEBA-784ED82D078C}" srcOrd="4" destOrd="0" presId="urn:microsoft.com/office/officeart/2005/8/layout/venn2"/>
    <dgm:cxn modelId="{7175ABE9-BE0D-477F-A1F3-EA7ADF0F8FFC}" type="presParOf" srcId="{A4FDC79A-68C0-4363-AEBA-784ED82D078C}" destId="{BF041B52-6325-4457-991D-3367FABCE688}" srcOrd="0" destOrd="0" presId="urn:microsoft.com/office/officeart/2005/8/layout/venn2"/>
    <dgm:cxn modelId="{CA11DADD-0CDA-4F4A-A1E6-94D768AF37AD}" type="presParOf" srcId="{A4FDC79A-68C0-4363-AEBA-784ED82D078C}" destId="{51A5EE23-F69A-4F59-881E-FBC647FD5E37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986859-4292-43C0-8D7C-957A7E2FEC4F}">
      <dsp:nvSpPr>
        <dsp:cNvPr id="0" name=""/>
        <dsp:cNvSpPr/>
      </dsp:nvSpPr>
      <dsp:spPr>
        <a:xfrm>
          <a:off x="1406387" y="0"/>
          <a:ext cx="5357191" cy="535719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i="1" kern="1200" dirty="0" smtClean="0">
              <a:latin typeface="+mj-lt"/>
            </a:rPr>
            <a:t>Scope of Practice</a:t>
          </a:r>
          <a:endParaRPr lang="en-US" sz="1800" i="1" kern="1200" dirty="0">
            <a:latin typeface="+mj-lt"/>
          </a:endParaRPr>
        </a:p>
      </dsp:txBody>
      <dsp:txXfrm>
        <a:off x="3080509" y="267859"/>
        <a:ext cx="2008946" cy="535719"/>
      </dsp:txXfrm>
    </dsp:sp>
    <dsp:sp modelId="{3D70093A-F1B4-491B-BC15-E35B8BC15593}">
      <dsp:nvSpPr>
        <dsp:cNvPr id="0" name=""/>
        <dsp:cNvSpPr/>
      </dsp:nvSpPr>
      <dsp:spPr>
        <a:xfrm>
          <a:off x="1808176" y="803578"/>
          <a:ext cx="4553612" cy="455361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i="1" kern="1200" dirty="0" smtClean="0">
              <a:latin typeface="+mj-lt"/>
            </a:rPr>
            <a:t>Nursing Education</a:t>
          </a:r>
          <a:endParaRPr lang="en-US" sz="1800" i="1" kern="1200" dirty="0">
            <a:latin typeface="+mj-lt"/>
          </a:endParaRPr>
        </a:p>
      </dsp:txBody>
      <dsp:txXfrm>
        <a:off x="3103109" y="1065411"/>
        <a:ext cx="1963745" cy="523665"/>
      </dsp:txXfrm>
    </dsp:sp>
    <dsp:sp modelId="{471797D7-85D2-4975-B090-3925177C967C}">
      <dsp:nvSpPr>
        <dsp:cNvPr id="0" name=""/>
        <dsp:cNvSpPr/>
      </dsp:nvSpPr>
      <dsp:spPr>
        <a:xfrm>
          <a:off x="2209965" y="1607157"/>
          <a:ext cx="3750033" cy="3750033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1800" i="1" kern="1200" dirty="0" smtClean="0">
              <a:latin typeface="+mj-lt"/>
            </a:rPr>
            <a:t>Partners in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1800" i="1" kern="1200" dirty="0" smtClean="0">
              <a:latin typeface="+mj-lt"/>
            </a:rPr>
            <a:t>Redesigning Health Care</a:t>
          </a:r>
          <a:endParaRPr lang="en-US" sz="1800" i="1" kern="1200" dirty="0">
            <a:latin typeface="+mj-lt"/>
          </a:endParaRPr>
        </a:p>
      </dsp:txBody>
      <dsp:txXfrm>
        <a:off x="3114661" y="1865909"/>
        <a:ext cx="1940642" cy="517504"/>
      </dsp:txXfrm>
    </dsp:sp>
    <dsp:sp modelId="{394F5DBD-D02D-4506-BA13-D8697304FB43}">
      <dsp:nvSpPr>
        <dsp:cNvPr id="0" name=""/>
        <dsp:cNvSpPr/>
      </dsp:nvSpPr>
      <dsp:spPr>
        <a:xfrm>
          <a:off x="2611754" y="2559399"/>
          <a:ext cx="2946455" cy="2649128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i="1" kern="1200" dirty="0" smtClean="0">
              <a:latin typeface="+mj-lt"/>
            </a:rPr>
            <a:t>Workforce Planning</a:t>
          </a:r>
          <a:endParaRPr lang="en-US" sz="1800" i="1" kern="1200" dirty="0">
            <a:latin typeface="+mj-lt"/>
          </a:endParaRPr>
        </a:p>
      </dsp:txBody>
      <dsp:txXfrm>
        <a:off x="3289439" y="2797820"/>
        <a:ext cx="1591085" cy="476843"/>
      </dsp:txXfrm>
    </dsp:sp>
    <dsp:sp modelId="{BF041B52-6325-4457-991D-3367FABCE688}">
      <dsp:nvSpPr>
        <dsp:cNvPr id="0" name=""/>
        <dsp:cNvSpPr/>
      </dsp:nvSpPr>
      <dsp:spPr>
        <a:xfrm>
          <a:off x="3074444" y="3379444"/>
          <a:ext cx="2021075" cy="1977746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i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ADVANCING HEALTH</a:t>
          </a:r>
          <a:endParaRPr lang="en-US" sz="1800" b="1" i="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</a:endParaRPr>
        </a:p>
      </dsp:txBody>
      <dsp:txXfrm>
        <a:off x="3370424" y="3873881"/>
        <a:ext cx="1429116" cy="9888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0.27549</cdr:x>
      <cdr:y>0.63712</cdr:y>
    </cdr:from>
    <cdr:to>
      <cdr:x>0.30643</cdr:x>
      <cdr:y>0.6806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385848" y="4004441"/>
          <a:ext cx="268014" cy="27326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0.20611</cdr:x>
      <cdr:y>0.24508</cdr:y>
    </cdr:from>
    <cdr:to>
      <cdr:x>0.27052</cdr:x>
      <cdr:y>0.3124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739986" y="1120506"/>
          <a:ext cx="543739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5pPr>
          <a:lvl6pPr marL="2286000" algn="l" defTabSz="914400" rtl="0" eaLnBrk="1" latinLnBrk="0" hangingPunct="1"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6pPr>
          <a:lvl7pPr marL="2743200" algn="l" defTabSz="914400" rtl="0" eaLnBrk="1" latinLnBrk="0" hangingPunct="1"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7pPr>
          <a:lvl8pPr marL="3200400" algn="l" defTabSz="914400" rtl="0" eaLnBrk="1" latinLnBrk="0" hangingPunct="1"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8pPr>
          <a:lvl9pPr marL="3657600" algn="l" defTabSz="914400" rtl="0" eaLnBrk="1" latinLnBrk="0" hangingPunct="1"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9pPr>
        </a:lstStyle>
        <a:p xmlns:a="http://schemas.openxmlformats.org/drawingml/2006/main">
          <a:r>
            <a:rPr lang="en-US" sz="1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25%</a:t>
          </a:r>
          <a:endParaRPr lang="en-US" sz="14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0.09057</cdr:x>
      <cdr:y>0.01716</cdr:y>
    </cdr:from>
    <cdr:to>
      <cdr:x>0.15497</cdr:x>
      <cdr:y>0.08448</cdr:y>
    </cdr:to>
    <cdr:sp macro="" textlink="">
      <cdr:nvSpPr>
        <cdr:cNvPr id="4" name="TextBox 2"/>
        <cdr:cNvSpPr txBox="1"/>
      </cdr:nvSpPr>
      <cdr:spPr>
        <a:xfrm xmlns:a="http://schemas.openxmlformats.org/drawingml/2006/main">
          <a:off x="764565" y="78469"/>
          <a:ext cx="543739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5pPr>
          <a:lvl6pPr marL="2286000" algn="l" defTabSz="914400" rtl="0" eaLnBrk="1" latinLnBrk="0" hangingPunct="1"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6pPr>
          <a:lvl7pPr marL="2743200" algn="l" defTabSz="914400" rtl="0" eaLnBrk="1" latinLnBrk="0" hangingPunct="1"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7pPr>
          <a:lvl8pPr marL="3200400" algn="l" defTabSz="914400" rtl="0" eaLnBrk="1" latinLnBrk="0" hangingPunct="1"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8pPr>
          <a:lvl9pPr marL="3657600" algn="l" defTabSz="914400" rtl="0" eaLnBrk="1" latinLnBrk="0" hangingPunct="1"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9pPr>
        </a:lstStyle>
        <a:p xmlns:a="http://schemas.openxmlformats.org/drawingml/2006/main">
          <a:r>
            <a:rPr lang="en-US" sz="1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36%</a:t>
          </a:r>
          <a:endParaRPr lang="en-US" sz="14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0.32005</cdr:x>
      <cdr:y>0.37602</cdr:y>
    </cdr:from>
    <cdr:to>
      <cdr:x>0.38446</cdr:x>
      <cdr:y>0.44334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2701914" y="1719163"/>
          <a:ext cx="543739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5pPr>
          <a:lvl6pPr marL="2286000" algn="l" defTabSz="914400" rtl="0" eaLnBrk="1" latinLnBrk="0" hangingPunct="1"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6pPr>
          <a:lvl7pPr marL="2743200" algn="l" defTabSz="914400" rtl="0" eaLnBrk="1" latinLnBrk="0" hangingPunct="1"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7pPr>
          <a:lvl8pPr marL="3200400" algn="l" defTabSz="914400" rtl="0" eaLnBrk="1" latinLnBrk="0" hangingPunct="1"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8pPr>
          <a:lvl9pPr marL="3657600" algn="l" defTabSz="914400" rtl="0" eaLnBrk="1" latinLnBrk="0" hangingPunct="1"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9pPr>
        </a:lstStyle>
        <a:p xmlns:a="http://schemas.openxmlformats.org/drawingml/2006/main">
          <a:r>
            <a:rPr lang="en-US" sz="1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18%</a:t>
          </a:r>
          <a:endParaRPr lang="en-US" sz="14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0.43407</cdr:x>
      <cdr:y>0.4033</cdr:y>
    </cdr:from>
    <cdr:to>
      <cdr:x>0.49848</cdr:x>
      <cdr:y>0.47061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3664492" y="1843867"/>
          <a:ext cx="543739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5pPr>
          <a:lvl6pPr marL="2286000" algn="l" defTabSz="914400" rtl="0" eaLnBrk="1" latinLnBrk="0" hangingPunct="1"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6pPr>
          <a:lvl7pPr marL="2743200" algn="l" defTabSz="914400" rtl="0" eaLnBrk="1" latinLnBrk="0" hangingPunct="1"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7pPr>
          <a:lvl8pPr marL="3200400" algn="l" defTabSz="914400" rtl="0" eaLnBrk="1" latinLnBrk="0" hangingPunct="1"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8pPr>
          <a:lvl9pPr marL="3657600" algn="l" defTabSz="914400" rtl="0" eaLnBrk="1" latinLnBrk="0" hangingPunct="1"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9pPr>
        </a:lstStyle>
        <a:p xmlns:a="http://schemas.openxmlformats.org/drawingml/2006/main">
          <a:r>
            <a:rPr lang="en-US" sz="1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17%</a:t>
          </a:r>
          <a:endParaRPr lang="en-US" sz="14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0.548</cdr:x>
      <cdr:y>0.43268</cdr:y>
    </cdr:from>
    <cdr:to>
      <cdr:x>0.61241</cdr:x>
      <cdr:y>0.5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4626236" y="1978223"/>
          <a:ext cx="543739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5pPr>
          <a:lvl6pPr marL="2286000" algn="l" defTabSz="914400" rtl="0" eaLnBrk="1" latinLnBrk="0" hangingPunct="1"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6pPr>
          <a:lvl7pPr marL="2743200" algn="l" defTabSz="914400" rtl="0" eaLnBrk="1" latinLnBrk="0" hangingPunct="1"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7pPr>
          <a:lvl8pPr marL="3200400" algn="l" defTabSz="914400" rtl="0" eaLnBrk="1" latinLnBrk="0" hangingPunct="1"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8pPr>
          <a:lvl9pPr marL="3657600" algn="l" defTabSz="914400" rtl="0" eaLnBrk="1" latinLnBrk="0" hangingPunct="1"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9pPr>
        </a:lstStyle>
        <a:p xmlns:a="http://schemas.openxmlformats.org/drawingml/2006/main">
          <a:r>
            <a:rPr lang="en-US" sz="1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15%</a:t>
          </a:r>
          <a:endParaRPr lang="en-US" sz="14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0.66045</cdr:x>
      <cdr:y>0.45892</cdr:y>
    </cdr:from>
    <cdr:to>
      <cdr:x>0.72486</cdr:x>
      <cdr:y>0.52624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5575568" y="2098182"/>
          <a:ext cx="543739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5pPr>
          <a:lvl6pPr marL="2286000" algn="l" defTabSz="914400" rtl="0" eaLnBrk="1" latinLnBrk="0" hangingPunct="1"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6pPr>
          <a:lvl7pPr marL="2743200" algn="l" defTabSz="914400" rtl="0" eaLnBrk="1" latinLnBrk="0" hangingPunct="1"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7pPr>
          <a:lvl8pPr marL="3200400" algn="l" defTabSz="914400" rtl="0" eaLnBrk="1" latinLnBrk="0" hangingPunct="1"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8pPr>
          <a:lvl9pPr marL="3657600" algn="l" defTabSz="914400" rtl="0" eaLnBrk="1" latinLnBrk="0" hangingPunct="1"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9pPr>
        </a:lstStyle>
        <a:p xmlns:a="http://schemas.openxmlformats.org/drawingml/2006/main">
          <a:r>
            <a:rPr lang="en-US" sz="1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14%</a:t>
          </a:r>
          <a:endParaRPr lang="en-US" sz="14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0.77651</cdr:x>
      <cdr:y>0.47693</cdr:y>
    </cdr:from>
    <cdr:to>
      <cdr:x>0.84092</cdr:x>
      <cdr:y>0.54425</cdr:y>
    </cdr:to>
    <cdr:sp macro="" textlink="">
      <cdr:nvSpPr>
        <cdr:cNvPr id="9" name="TextBox 1"/>
        <cdr:cNvSpPr txBox="1"/>
      </cdr:nvSpPr>
      <cdr:spPr>
        <a:xfrm xmlns:a="http://schemas.openxmlformats.org/drawingml/2006/main">
          <a:off x="6555356" y="2180524"/>
          <a:ext cx="543739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5pPr>
          <a:lvl6pPr marL="2286000" algn="l" defTabSz="914400" rtl="0" eaLnBrk="1" latinLnBrk="0" hangingPunct="1"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6pPr>
          <a:lvl7pPr marL="2743200" algn="l" defTabSz="914400" rtl="0" eaLnBrk="1" latinLnBrk="0" hangingPunct="1"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7pPr>
          <a:lvl8pPr marL="3200400" algn="l" defTabSz="914400" rtl="0" eaLnBrk="1" latinLnBrk="0" hangingPunct="1"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8pPr>
          <a:lvl9pPr marL="3657600" algn="l" defTabSz="914400" rtl="0" eaLnBrk="1" latinLnBrk="0" hangingPunct="1"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9pPr>
        </a:lstStyle>
        <a:p xmlns:a="http://schemas.openxmlformats.org/drawingml/2006/main">
          <a:r>
            <a:rPr lang="en-US" sz="1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13%</a:t>
          </a:r>
          <a:endParaRPr lang="en-US" sz="14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0.89062</cdr:x>
      <cdr:y>0.53471</cdr:y>
    </cdr:from>
    <cdr:to>
      <cdr:x>0.95503</cdr:x>
      <cdr:y>0.60203</cdr:y>
    </cdr:to>
    <cdr:sp macro="" textlink="">
      <cdr:nvSpPr>
        <cdr:cNvPr id="10" name="TextBox 1"/>
        <cdr:cNvSpPr txBox="1"/>
      </cdr:nvSpPr>
      <cdr:spPr>
        <a:xfrm xmlns:a="http://schemas.openxmlformats.org/drawingml/2006/main">
          <a:off x="7518681" y="2444694"/>
          <a:ext cx="543739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5pPr>
          <a:lvl6pPr marL="2286000" algn="l" defTabSz="914400" rtl="0" eaLnBrk="1" latinLnBrk="0" hangingPunct="1"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6pPr>
          <a:lvl7pPr marL="2743200" algn="l" defTabSz="914400" rtl="0" eaLnBrk="1" latinLnBrk="0" hangingPunct="1"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7pPr>
          <a:lvl8pPr marL="3200400" algn="l" defTabSz="914400" rtl="0" eaLnBrk="1" latinLnBrk="0" hangingPunct="1"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8pPr>
          <a:lvl9pPr marL="3657600" algn="l" defTabSz="914400" rtl="0" eaLnBrk="1" latinLnBrk="0" hangingPunct="1">
            <a:defRPr sz="3600" b="1" kern="1200">
              <a:solidFill>
                <a:schemeClr val="bg2"/>
              </a:solidFill>
              <a:latin typeface="Arial" panose="020B0604020202020204" pitchFamily="34" charset="0"/>
              <a:ea typeface="MS PGothic" panose="020B0600070205080204" pitchFamily="34" charset="-128"/>
              <a:cs typeface="+mn-cs"/>
            </a:defRPr>
          </a:lvl9pPr>
        </a:lstStyle>
        <a:p xmlns:a="http://schemas.openxmlformats.org/drawingml/2006/main">
          <a:r>
            <a:rPr lang="en-US" sz="1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10%</a:t>
          </a:r>
          <a:endParaRPr lang="en-US" sz="14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1435" tIns="45717" rIns="91435" bIns="4571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35" tIns="45717" rIns="91435" bIns="45717" rtlCol="0"/>
          <a:lstStyle>
            <a:lvl1pPr algn="r">
              <a:defRPr sz="1200"/>
            </a:lvl1pPr>
          </a:lstStyle>
          <a:p>
            <a:fld id="{013019FD-40CD-2545-8FDF-E62C9A7FB37F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1435" tIns="45717" rIns="91435" bIns="4571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1435" tIns="45717" rIns="91435" bIns="45717" rtlCol="0" anchor="b"/>
          <a:lstStyle>
            <a:lvl1pPr algn="r">
              <a:defRPr sz="1200"/>
            </a:lvl1pPr>
          </a:lstStyle>
          <a:p>
            <a:fld id="{C37A9F9E-9FA5-D841-9AE7-AC208B6221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1512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1435" tIns="45717" rIns="91435" bIns="4571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35" tIns="45717" rIns="91435" bIns="45717" rtlCol="0"/>
          <a:lstStyle>
            <a:lvl1pPr algn="r">
              <a:defRPr sz="1200"/>
            </a:lvl1pPr>
          </a:lstStyle>
          <a:p>
            <a:fld id="{BBCC3CF8-58C1-6444-878D-9129F112768A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5" tIns="45717" rIns="91435" bIns="4571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1435" tIns="45717" rIns="91435" bIns="45717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1435" tIns="45717" rIns="91435" bIns="4571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1435" tIns="45717" rIns="91435" bIns="45717" rtlCol="0" anchor="b"/>
          <a:lstStyle>
            <a:lvl1pPr algn="r">
              <a:defRPr sz="1200"/>
            </a:lvl1pPr>
          </a:lstStyle>
          <a:p>
            <a:fld id="{12DE9FDD-D40D-5344-A6B0-47E859038B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363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E9FDD-D40D-5344-A6B0-47E859038B8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8775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defRPr sz="3600" b="1">
                <a:solidFill>
                  <a:schemeClr val="bg2"/>
                </a:solidFill>
                <a:latin typeface="Arial" charset="0"/>
                <a:ea typeface="MS PGothic" pitchFamily="34" charset="-128"/>
              </a:defRPr>
            </a:lvl1pPr>
            <a:lvl2pPr marL="742950" indent="-285750" defTabSz="931863">
              <a:defRPr sz="3600" b="1">
                <a:solidFill>
                  <a:schemeClr val="bg2"/>
                </a:solidFill>
                <a:latin typeface="Arial" charset="0"/>
                <a:ea typeface="MS PGothic" pitchFamily="34" charset="-128"/>
              </a:defRPr>
            </a:lvl2pPr>
            <a:lvl3pPr marL="1143000" indent="-228600" defTabSz="931863">
              <a:defRPr sz="3600" b="1">
                <a:solidFill>
                  <a:schemeClr val="bg2"/>
                </a:solidFill>
                <a:latin typeface="Arial" charset="0"/>
                <a:ea typeface="MS PGothic" pitchFamily="34" charset="-128"/>
              </a:defRPr>
            </a:lvl3pPr>
            <a:lvl4pPr marL="1600200" indent="-228600" defTabSz="931863">
              <a:defRPr sz="3600" b="1">
                <a:solidFill>
                  <a:schemeClr val="bg2"/>
                </a:solidFill>
                <a:latin typeface="Arial" charset="0"/>
                <a:ea typeface="MS PGothic" pitchFamily="34" charset="-128"/>
              </a:defRPr>
            </a:lvl4pPr>
            <a:lvl5pPr marL="2057400" indent="-228600" defTabSz="931863">
              <a:defRPr sz="3600" b="1">
                <a:solidFill>
                  <a:schemeClr val="bg2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latin typeface="Arial" charset="0"/>
                <a:ea typeface="MS PGothic" pitchFamily="34" charset="-128"/>
              </a:defRPr>
            </a:lvl9pPr>
          </a:lstStyle>
          <a:p>
            <a:fld id="{228EE5D9-395F-42A2-B826-43B133E32858}" type="slidenum">
              <a:rPr lang="en-US" altLang="en-US" sz="1200" b="0" smtClean="0">
                <a:solidFill>
                  <a:schemeClr val="tx1"/>
                </a:solidFill>
              </a:rPr>
              <a:pPr/>
              <a:t>14</a:t>
            </a:fld>
            <a:endParaRPr lang="en-US" altLang="en-US" sz="1200" b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75027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defRPr sz="3600" b="1">
                <a:solidFill>
                  <a:schemeClr val="bg2"/>
                </a:solidFill>
                <a:latin typeface="Arial" charset="0"/>
                <a:ea typeface="MS PGothic" pitchFamily="34" charset="-128"/>
              </a:defRPr>
            </a:lvl1pPr>
            <a:lvl2pPr marL="742950" indent="-285750" defTabSz="931863">
              <a:defRPr sz="3600" b="1">
                <a:solidFill>
                  <a:schemeClr val="bg2"/>
                </a:solidFill>
                <a:latin typeface="Arial" charset="0"/>
                <a:ea typeface="MS PGothic" pitchFamily="34" charset="-128"/>
              </a:defRPr>
            </a:lvl2pPr>
            <a:lvl3pPr marL="1143000" indent="-228600" defTabSz="931863">
              <a:defRPr sz="3600" b="1">
                <a:solidFill>
                  <a:schemeClr val="bg2"/>
                </a:solidFill>
                <a:latin typeface="Arial" charset="0"/>
                <a:ea typeface="MS PGothic" pitchFamily="34" charset="-128"/>
              </a:defRPr>
            </a:lvl3pPr>
            <a:lvl4pPr marL="1600200" indent="-228600" defTabSz="931863">
              <a:defRPr sz="3600" b="1">
                <a:solidFill>
                  <a:schemeClr val="bg2"/>
                </a:solidFill>
                <a:latin typeface="Arial" charset="0"/>
                <a:ea typeface="MS PGothic" pitchFamily="34" charset="-128"/>
              </a:defRPr>
            </a:lvl4pPr>
            <a:lvl5pPr marL="2057400" indent="-228600" defTabSz="931863">
              <a:defRPr sz="3600" b="1">
                <a:solidFill>
                  <a:schemeClr val="bg2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latin typeface="Arial" charset="0"/>
                <a:ea typeface="MS PGothic" pitchFamily="34" charset="-128"/>
              </a:defRPr>
            </a:lvl9pPr>
          </a:lstStyle>
          <a:p>
            <a:fld id="{4C1D47CA-A919-42D0-9845-8D94069E83E9}" type="slidenum">
              <a:rPr lang="en-US" altLang="en-US" sz="1200" b="0" smtClean="0">
                <a:solidFill>
                  <a:schemeClr val="tx1"/>
                </a:solidFill>
              </a:rPr>
              <a:pPr/>
              <a:t>15</a:t>
            </a:fld>
            <a:endParaRPr lang="en-US" altLang="en-US" sz="1200" b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33590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E9FDD-D40D-5344-A6B0-47E859038B84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4782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E9FDD-D40D-5344-A6B0-47E859038B84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9493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E9FDD-D40D-5344-A6B0-47E859038B84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232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E9FDD-D40D-5344-A6B0-47E859038B84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2329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E9FDD-D40D-5344-A6B0-47E859038B84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56777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E9FDD-D40D-5344-A6B0-47E859038B84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38664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Budden</a:t>
            </a:r>
            <a:r>
              <a:rPr lang="en-US" dirty="0" smtClean="0"/>
              <a:t> Jill. (2016).  Findings</a:t>
            </a:r>
            <a:r>
              <a:rPr lang="en-US" baseline="0" dirty="0" smtClean="0"/>
              <a:t> from the 2015 National Nursing Workforce Study.  Presented at the National Forum of State Nursing Workforce Centers Conference.  April 27, 2016.  </a:t>
            </a:r>
            <a:r>
              <a:rPr lang="en-US" dirty="0" smtClean="0"/>
              <a:t>http://www.ndcenterfornursing.org/wp-content/uploads/2016/04/Budden-Presentation.pdf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E9FDD-D40D-5344-A6B0-47E859038B84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62060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E9FDD-D40D-5344-A6B0-47E859038B84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5210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E9FDD-D40D-5344-A6B0-47E859038B8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25126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E9FDD-D40D-5344-A6B0-47E859038B84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18520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E9FDD-D40D-5344-A6B0-47E859038B84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34555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E9FDD-D40D-5344-A6B0-47E859038B84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33095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4490033"/>
            <a:ext cx="6646863" cy="4252781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US" altLang="en-US" b="1" i="1" dirty="0" smtClean="0">
              <a:ea typeface="ＭＳ Ｐゴシック" pitchFamily="34" charset="-128"/>
            </a:endParaRPr>
          </a:p>
          <a:p>
            <a:pPr marL="0" lvl="2">
              <a:defRPr/>
            </a:pPr>
            <a:endParaRPr lang="en-US" dirty="0" smtClean="0"/>
          </a:p>
          <a:p>
            <a:pPr marL="0" lvl="2">
              <a:defRPr/>
            </a:pPr>
            <a:endParaRPr lang="en-US" dirty="0" smtClean="0"/>
          </a:p>
          <a:p>
            <a:pPr marL="0" lvl="2">
              <a:defRPr/>
            </a:pPr>
            <a:endParaRPr lang="en-US" dirty="0" smtClean="0"/>
          </a:p>
          <a:p>
            <a:pPr marL="0" lvl="2">
              <a:defRPr/>
            </a:pPr>
            <a:endParaRPr lang="en-US" dirty="0" smtClean="0"/>
          </a:p>
          <a:p>
            <a:pPr marL="0" lvl="2">
              <a:defRPr/>
            </a:pPr>
            <a:endParaRPr lang="en-US" dirty="0" smtClean="0"/>
          </a:p>
          <a:p>
            <a:pPr>
              <a:defRPr/>
            </a:pPr>
            <a:endParaRPr lang="en-US" altLang="en-US" dirty="0" smtClean="0">
              <a:ea typeface="ＭＳ Ｐゴシック" pitchFamily="34" charset="-128"/>
            </a:endParaRPr>
          </a:p>
          <a:p>
            <a:pPr>
              <a:defRPr/>
            </a:pPr>
            <a:endParaRPr lang="en-US" altLang="en-US" b="1" i="1" dirty="0" smtClean="0">
              <a:ea typeface="ＭＳ Ｐゴシック" pitchFamily="34" charset="-128"/>
            </a:endParaRPr>
          </a:p>
          <a:p>
            <a:pPr>
              <a:defRPr/>
            </a:pPr>
            <a:endParaRPr lang="en-US" altLang="en-US" b="1" i="1" dirty="0" smtClean="0">
              <a:ea typeface="ＭＳ Ｐゴシック" pitchFamily="34" charset="-128"/>
            </a:endParaRPr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57066" indent="-2911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64717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30604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96491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62377" indent="-232943" defTabSz="46588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3028264" indent="-232943" defTabSz="46588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94151" indent="-232943" defTabSz="46588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960038" indent="-232943" defTabSz="46588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3104E96-D265-41B1-AB26-C845F1770E6D}" type="slidenum">
              <a:rPr lang="en-US" altLang="en-US" smtClean="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32</a:t>
            </a:fld>
            <a:endParaRPr lang="en-US" altLang="en-US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64910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E9FDD-D40D-5344-A6B0-47E859038B84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64565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E9FDD-D40D-5344-A6B0-47E859038B84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3309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E9FDD-D40D-5344-A6B0-47E859038B84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4099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E9FDD-D40D-5344-A6B0-47E859038B84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1493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E9FDD-D40D-5344-A6B0-47E859038B84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5001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E9FDD-D40D-5344-A6B0-47E859038B84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6734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E9FDD-D40D-5344-A6B0-47E859038B84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6734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E9FDD-D40D-5344-A6B0-47E859038B84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2592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E9FDD-D40D-5344-A6B0-47E859038B84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141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4211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71D39-30AA-3F41-98A6-BAADA32F1009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49426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2E60B9B-D511-0C45-91E3-A08F4FCA8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152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71D39-30AA-3F41-98A6-BAADA32F1009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49426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2E60B9B-D511-0C45-91E3-A08F4FCA8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309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71D39-30AA-3F41-98A6-BAADA32F1009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49426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2E60B9B-D511-0C45-91E3-A08F4FCA8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2850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71D39-30AA-3F41-98A6-BAADA32F1009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49426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2E60B9B-D511-0C45-91E3-A08F4FCA8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700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71D39-30AA-3F41-98A6-BAADA32F1009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49426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2E60B9B-D511-0C45-91E3-A08F4FCA8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281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71D39-30AA-3F41-98A6-BAADA32F1009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49426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2E60B9B-D511-0C45-91E3-A08F4FCA8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671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71D39-30AA-3F41-98A6-BAADA32F1009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49426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2E60B9B-D511-0C45-91E3-A08F4FCA8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978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71D39-30AA-3F41-98A6-BAADA32F1009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49426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2E60B9B-D511-0C45-91E3-A08F4FCA8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936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71D39-30AA-3F41-98A6-BAADA32F1009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49426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2E60B9B-D511-0C45-91E3-A08F4FCA8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709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71D39-30AA-3F41-98A6-BAADA32F1009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49426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2E60B9B-D511-0C45-91E3-A08F4FCA8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08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0474" y="318454"/>
            <a:ext cx="7936326" cy="6552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0473" y="1600200"/>
            <a:ext cx="7933503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5774" y="6388100"/>
            <a:ext cx="1975026" cy="333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454377" y="318454"/>
            <a:ext cx="8184444" cy="655213"/>
          </a:xfrm>
          <a:prstGeom prst="rect">
            <a:avLst/>
          </a:prstGeom>
          <a:noFill/>
          <a:ln>
            <a:solidFill>
              <a:srgbClr val="0065A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79778" y="318454"/>
            <a:ext cx="0" cy="6412546"/>
          </a:xfrm>
          <a:prstGeom prst="line">
            <a:avLst/>
          </a:prstGeom>
          <a:ln w="76200" cmpd="sng">
            <a:solidFill>
              <a:srgbClr val="0065A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Picture 15" descr="CFA_CCNA_4cNOTAG FIN2.eps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883"/>
          <a:stretch>
            <a:fillRect/>
          </a:stretch>
        </p:blipFill>
        <p:spPr bwMode="auto">
          <a:xfrm>
            <a:off x="6732382" y="395288"/>
            <a:ext cx="1846262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2077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2400" b="1" i="0" kern="1200">
          <a:solidFill>
            <a:srgbClr val="0065A4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0065A4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0065A4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rgbClr val="0065A4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rgbClr val="0065A4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400" kern="1200">
          <a:solidFill>
            <a:srgbClr val="0065A4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://bhw.hrsa.gov/healthworkforce/index.html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csbn.org/workforce.htm" TargetMode="External"/><Relationship Id="rId2" Type="http://schemas.openxmlformats.org/officeDocument/2006/relationships/hyperlink" Target="https://www.ncsbn.org/national-nursing-database.htm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://campaignforaction.org/resources/#133,p=1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G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1"/>
            <a:ext cx="9144000" cy="687876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1869440"/>
            <a:ext cx="9144000" cy="5009324"/>
          </a:xfrm>
          <a:prstGeom prst="rect">
            <a:avLst/>
          </a:prstGeom>
          <a:solidFill>
            <a:srgbClr val="0065A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887" y="276405"/>
            <a:ext cx="8626801" cy="120373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96295" y="2167410"/>
            <a:ext cx="8702568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bg1"/>
                </a:solidFill>
              </a:rPr>
              <a:t>Progress on the Institute of Medicine Recommendations: Perspectives on the Evidence</a:t>
            </a:r>
          </a:p>
          <a:p>
            <a:endParaRPr lang="en-US" sz="4000" dirty="0" smtClean="0">
              <a:solidFill>
                <a:schemeClr val="bg1"/>
              </a:solidFill>
            </a:endParaRPr>
          </a:p>
          <a:p>
            <a:pPr algn="ctr"/>
            <a:r>
              <a:rPr lang="en-US" sz="4800" i="1" dirty="0">
                <a:solidFill>
                  <a:schemeClr val="bg1"/>
                </a:solidFill>
              </a:rPr>
              <a:t>WORKFORCE PLANNING</a:t>
            </a:r>
          </a:p>
        </p:txBody>
      </p:sp>
    </p:spTree>
    <p:extLst>
      <p:ext uri="{BB962C8B-B14F-4D97-AF65-F5344CB8AC3E}">
        <p14:creationId xmlns:p14="http://schemas.microsoft.com/office/powerpoint/2010/main" val="2897154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2800" dirty="0" smtClean="0"/>
              <a:t>More coordination is needed among organizations that collect nursing </a:t>
            </a:r>
            <a:br>
              <a:rPr lang="en-US" sz="2800" dirty="0" smtClean="0"/>
            </a:br>
            <a:r>
              <a:rPr lang="en-US" sz="2800" dirty="0" smtClean="0"/>
              <a:t>workforce data.</a:t>
            </a:r>
          </a:p>
          <a:p>
            <a:pPr>
              <a:spcAft>
                <a:spcPts val="1200"/>
              </a:spcAft>
            </a:pPr>
            <a:r>
              <a:rPr lang="en-US" sz="2800" dirty="0" smtClean="0"/>
              <a:t>The Health Resources and Services Administration needs to retain and bolster National Sample Survey of Registered Nurses.</a:t>
            </a:r>
          </a:p>
          <a:p>
            <a:r>
              <a:rPr lang="en-US" sz="2800" dirty="0" smtClean="0"/>
              <a:t>System should be established to monitor supply and demand, roles, mix of skills, </a:t>
            </a:r>
            <a:br>
              <a:rPr lang="en-US" sz="2800" dirty="0" smtClean="0"/>
            </a:br>
            <a:r>
              <a:rPr lang="en-US" sz="2800" dirty="0" smtClean="0"/>
              <a:t>and demographics.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75329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Webinar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0473" y="1346200"/>
            <a:ext cx="7933503" cy="5130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200" b="1" dirty="0" smtClean="0"/>
              <a:t>Data are critical to be able to:</a:t>
            </a:r>
          </a:p>
          <a:p>
            <a:pPr lvl="1">
              <a:buFont typeface="Arial" pitchFamily="34" charset="0"/>
              <a:buChar char="•"/>
            </a:pPr>
            <a:r>
              <a:rPr lang="en-US" sz="2200" dirty="0" smtClean="0"/>
              <a:t>Track education mobility</a:t>
            </a:r>
          </a:p>
          <a:p>
            <a:pPr lvl="1">
              <a:buFont typeface="Arial" pitchFamily="34" charset="0"/>
              <a:buChar char="•"/>
            </a:pPr>
            <a:r>
              <a:rPr lang="en-US" sz="2200" dirty="0" smtClean="0"/>
              <a:t>Monitor workforce supply and demand</a:t>
            </a:r>
          </a:p>
          <a:p>
            <a:pPr lvl="1">
              <a:buFont typeface="Arial" pitchFamily="34" charset="0"/>
              <a:buChar char="•"/>
            </a:pPr>
            <a:r>
              <a:rPr lang="en-US" sz="2200" dirty="0" smtClean="0"/>
              <a:t>Galvanize action to increase workforce diversity</a:t>
            </a:r>
          </a:p>
          <a:p>
            <a:pPr marL="457200" lvl="1" indent="0">
              <a:buNone/>
            </a:pPr>
            <a:endParaRPr lang="en-US" sz="2200" dirty="0" smtClean="0"/>
          </a:p>
          <a:p>
            <a:pPr marL="0" indent="0">
              <a:buNone/>
            </a:pPr>
            <a:r>
              <a:rPr lang="en-US" sz="2200" b="1" dirty="0" smtClean="0"/>
              <a:t>Progress and challenges:</a:t>
            </a:r>
          </a:p>
          <a:p>
            <a:pPr lvl="1">
              <a:buFont typeface="Arial" pitchFamily="34" charset="0"/>
              <a:buChar char="•"/>
            </a:pPr>
            <a:r>
              <a:rPr lang="en-US" sz="2200" dirty="0" smtClean="0"/>
              <a:t>Federal level</a:t>
            </a:r>
          </a:p>
          <a:p>
            <a:pPr lvl="1">
              <a:buFont typeface="Arial" pitchFamily="34" charset="0"/>
              <a:buChar char="•"/>
            </a:pPr>
            <a:r>
              <a:rPr lang="en-US" sz="2200" dirty="0" smtClean="0"/>
              <a:t>State level</a:t>
            </a:r>
          </a:p>
          <a:p>
            <a:pPr marL="457200" lvl="1" indent="0">
              <a:buNone/>
            </a:pPr>
            <a:endParaRPr lang="en-US" sz="2200" dirty="0" smtClean="0"/>
          </a:p>
          <a:p>
            <a:pPr marL="0" indent="0">
              <a:buNone/>
            </a:pPr>
            <a:r>
              <a:rPr lang="en-US" sz="2200" b="1" dirty="0" smtClean="0"/>
              <a:t>Action steps </a:t>
            </a:r>
            <a:r>
              <a:rPr lang="en-US" sz="2200" dirty="0" smtClean="0"/>
              <a:t>will be outlined at the end of this presentation.</a:t>
            </a:r>
            <a:endParaRPr lang="en-US" sz="2200" b="1" dirty="0" smtClean="0"/>
          </a:p>
          <a:p>
            <a:pPr marL="0" indent="0">
              <a:buNone/>
            </a:pPr>
            <a:endParaRPr lang="en-US" sz="2200" b="1" dirty="0" smtClean="0"/>
          </a:p>
          <a:p>
            <a:pPr marL="0" indent="0">
              <a:buNone/>
            </a:pPr>
            <a:endParaRPr lang="en-US" sz="2200" dirty="0" smtClean="0"/>
          </a:p>
        </p:txBody>
      </p:sp>
    </p:spTree>
    <p:extLst>
      <p:ext uri="{BB962C8B-B14F-4D97-AF65-F5344CB8AC3E}">
        <p14:creationId xmlns:p14="http://schemas.microsoft.com/office/powerpoint/2010/main" val="2771850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Data Are </a:t>
            </a:r>
            <a:r>
              <a:rPr lang="en-US" dirty="0"/>
              <a:t>C</a:t>
            </a:r>
            <a:r>
              <a:rPr lang="en-US" dirty="0" smtClean="0"/>
              <a:t>ritical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0473" y="1371600"/>
            <a:ext cx="7933503" cy="5232400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 smtClean="0"/>
              <a:t>Support and measure progress made on </a:t>
            </a:r>
            <a:br>
              <a:rPr lang="en-US" dirty="0" smtClean="0"/>
            </a:br>
            <a:r>
              <a:rPr lang="en-US" dirty="0" smtClean="0"/>
              <a:t>Institute of Medicine recommendations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Counter turf-based arguments 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Engage stakeholders outside of nursing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Forecast employment needs </a:t>
            </a:r>
          </a:p>
          <a:p>
            <a:pPr>
              <a:spcAft>
                <a:spcPts val="500"/>
              </a:spcAft>
            </a:pPr>
            <a:r>
              <a:rPr lang="en-US" dirty="0" smtClean="0"/>
              <a:t>Assess future nursing workforce needs —</a:t>
            </a:r>
            <a:br>
              <a:rPr lang="en-US" dirty="0" smtClean="0"/>
            </a:br>
            <a:r>
              <a:rPr lang="en-US" dirty="0" smtClean="0"/>
              <a:t>not just numbers but content of care</a:t>
            </a:r>
          </a:p>
        </p:txBody>
      </p:sp>
    </p:spTree>
    <p:extLst>
      <p:ext uri="{BB962C8B-B14F-4D97-AF65-F5344CB8AC3E}">
        <p14:creationId xmlns:p14="http://schemas.microsoft.com/office/powerpoint/2010/main" val="4236192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Tracking Educational </a:t>
            </a:r>
            <a:r>
              <a:rPr lang="en-US" dirty="0"/>
              <a:t>M</a:t>
            </a:r>
            <a:r>
              <a:rPr lang="en-US" dirty="0" smtClean="0"/>
              <a:t>obility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0473" y="1600200"/>
            <a:ext cx="4188175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dirty="0" smtClean="0"/>
              <a:t>The</a:t>
            </a:r>
            <a:r>
              <a:rPr lang="en-US" sz="2600" i="1" dirty="0" smtClean="0"/>
              <a:t> Campaign</a:t>
            </a:r>
            <a:r>
              <a:rPr lang="en-US" sz="2600" dirty="0" smtClean="0"/>
              <a:t> Dashboard provides data on progress, using data from American Community Survey (ACS)</a:t>
            </a:r>
          </a:p>
          <a:p>
            <a:r>
              <a:rPr lang="en-US" sz="2600" dirty="0" smtClean="0"/>
              <a:t>ACS data can be a problem for smaller states</a:t>
            </a:r>
          </a:p>
          <a:p>
            <a:r>
              <a:rPr lang="en-US" sz="2600" dirty="0" smtClean="0"/>
              <a:t>State licensure data provide more precise estimates </a:t>
            </a:r>
          </a:p>
          <a:p>
            <a:pPr marL="0" indent="0">
              <a:buNone/>
            </a:pPr>
            <a:endParaRPr lang="en-US" sz="2600" dirty="0" smtClean="0"/>
          </a:p>
          <a:p>
            <a:endParaRPr lang="en-US" sz="2600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8649" y="1803088"/>
            <a:ext cx="4038600" cy="4120187"/>
          </a:xfrm>
        </p:spPr>
      </p:pic>
      <p:sp>
        <p:nvSpPr>
          <p:cNvPr id="4" name="Content Placeholder 2"/>
          <p:cNvSpPr txBox="1">
            <a:spLocks/>
          </p:cNvSpPr>
          <p:nvPr/>
        </p:nvSpPr>
        <p:spPr>
          <a:xfrm>
            <a:off x="750473" y="1371600"/>
            <a:ext cx="7933503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rgbClr val="0065A4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rgbClr val="0065A4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rgbClr val="0065A4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kern="1200">
                <a:solidFill>
                  <a:srgbClr val="0065A4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400" kern="1200">
                <a:solidFill>
                  <a:srgbClr val="0065A4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39179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Title 1"/>
          <p:cNvSpPr>
            <a:spLocks noGrp="1"/>
          </p:cNvSpPr>
          <p:nvPr>
            <p:ph type="title"/>
          </p:nvPr>
        </p:nvSpPr>
        <p:spPr>
          <a:xfrm>
            <a:off x="550863" y="318454"/>
            <a:ext cx="7936326" cy="655213"/>
          </a:xfrm>
        </p:spPr>
        <p:txBody>
          <a:bodyPr>
            <a:normAutofit/>
          </a:bodyPr>
          <a:lstStyle/>
          <a:p>
            <a:r>
              <a:rPr lang="en-US" sz="2000" dirty="0" smtClean="0"/>
              <a:t>Tracking Education </a:t>
            </a:r>
            <a:r>
              <a:rPr lang="en-US" sz="2000" dirty="0"/>
              <a:t>Mobility: A Case Study</a:t>
            </a:r>
            <a:endParaRPr lang="en-US" altLang="en-US" sz="2000" dirty="0" smtClean="0"/>
          </a:p>
        </p:txBody>
      </p:sp>
      <p:sp>
        <p:nvSpPr>
          <p:cNvPr id="2" name="Flowchart: Summing Junction 1"/>
          <p:cNvSpPr/>
          <p:nvPr/>
        </p:nvSpPr>
        <p:spPr>
          <a:xfrm>
            <a:off x="330200" y="2324100"/>
            <a:ext cx="1443038" cy="3260725"/>
          </a:xfrm>
          <a:prstGeom prst="flowChartSummingJunction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endParaRPr lang="en-US" sz="4000" dirty="0">
              <a:solidFill>
                <a:srgbClr val="405784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Flowchart: Summing Junction 2"/>
          <p:cNvSpPr/>
          <p:nvPr/>
        </p:nvSpPr>
        <p:spPr>
          <a:xfrm>
            <a:off x="550863" y="2324100"/>
            <a:ext cx="1398587" cy="2974975"/>
          </a:xfrm>
          <a:prstGeom prst="flowChartSummingJunction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endParaRPr lang="en-US" sz="4000" dirty="0">
              <a:solidFill>
                <a:srgbClr val="405784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46100" y="1250950"/>
            <a:ext cx="8051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20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North Carolina Nursing Workforce by Highest Degree, </a:t>
            </a:r>
            <a:r>
              <a:rPr lang="en-US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1982-2013</a:t>
            </a:r>
            <a:endParaRPr lang="en-US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tangle 1"/>
          <p:cNvSpPr>
            <a:spLocks noChangeArrowheads="1"/>
          </p:cNvSpPr>
          <p:nvPr/>
        </p:nvSpPr>
        <p:spPr bwMode="auto">
          <a:xfrm>
            <a:off x="590963" y="6358731"/>
            <a:ext cx="7896226" cy="33813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3600" b="1">
                <a:solidFill>
                  <a:schemeClr val="bg2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600" b="1">
                <a:solidFill>
                  <a:schemeClr val="bg2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600" b="1">
                <a:solidFill>
                  <a:schemeClr val="bg2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600" b="1">
                <a:solidFill>
                  <a:schemeClr val="bg2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600" b="1">
                <a:solidFill>
                  <a:schemeClr val="bg2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altLang="en-US" sz="800" dirty="0" smtClean="0">
                <a:solidFill>
                  <a:schemeClr val="tx1"/>
                </a:solidFill>
                <a:latin typeface="+mn-lt"/>
                <a:ea typeface="+mn-ea"/>
              </a:rPr>
              <a:t>Note</a:t>
            </a:r>
            <a:r>
              <a:rPr lang="en-US" altLang="en-US" sz="800" b="0" dirty="0" smtClean="0">
                <a:solidFill>
                  <a:schemeClr val="tx1"/>
                </a:solidFill>
                <a:latin typeface="+mn-lt"/>
                <a:ea typeface="+mn-ea"/>
              </a:rPr>
              <a:t>: Data include RNs who were actively practicing in North Carolina as of October 31 of the respective year. </a:t>
            </a:r>
            <a:r>
              <a:rPr lang="en-US" altLang="en-US" sz="800" dirty="0" smtClean="0">
                <a:solidFill>
                  <a:schemeClr val="tx1"/>
                </a:solidFill>
                <a:latin typeface="+mn-lt"/>
                <a:ea typeface="+mn-ea"/>
              </a:rPr>
              <a:t>Source</a:t>
            </a:r>
            <a:r>
              <a:rPr lang="en-US" altLang="en-US" sz="800" b="0" dirty="0" smtClean="0">
                <a:solidFill>
                  <a:schemeClr val="tx1"/>
                </a:solidFill>
                <a:latin typeface="+mn-lt"/>
                <a:ea typeface="+mn-ea"/>
              </a:rPr>
              <a:t>: North Carolina Health Professions Data System, with data </a:t>
            </a:r>
            <a:br>
              <a:rPr lang="en-US" altLang="en-US" sz="800" b="0" dirty="0" smtClean="0">
                <a:solidFill>
                  <a:schemeClr val="tx1"/>
                </a:solidFill>
                <a:latin typeface="+mn-lt"/>
                <a:ea typeface="+mn-ea"/>
              </a:rPr>
            </a:br>
            <a:r>
              <a:rPr lang="en-US" altLang="en-US" sz="800" b="0" dirty="0" smtClean="0">
                <a:solidFill>
                  <a:schemeClr val="tx1"/>
                </a:solidFill>
                <a:latin typeface="+mn-lt"/>
                <a:ea typeface="+mn-ea"/>
              </a:rPr>
              <a:t>derived from the NC Board of Nursing, 2016. </a:t>
            </a:r>
            <a:r>
              <a:rPr lang="en-US" altLang="en-US" sz="800" dirty="0" smtClean="0">
                <a:solidFill>
                  <a:schemeClr val="tx1"/>
                </a:solidFill>
                <a:latin typeface="+mn-lt"/>
                <a:ea typeface="+mn-ea"/>
              </a:rPr>
              <a:t>Produced by</a:t>
            </a:r>
            <a:r>
              <a:rPr lang="en-US" altLang="en-US" sz="800" b="0" dirty="0" smtClean="0">
                <a:solidFill>
                  <a:schemeClr val="tx1"/>
                </a:solidFill>
                <a:latin typeface="+mn-lt"/>
                <a:ea typeface="+mn-ea"/>
              </a:rPr>
              <a:t>: Program on Health Workforce Research and Policy, Cecil G. </a:t>
            </a:r>
            <a:r>
              <a:rPr lang="en-US" altLang="en-US" sz="800" b="0" dirty="0" err="1" smtClean="0">
                <a:solidFill>
                  <a:schemeClr val="tx1"/>
                </a:solidFill>
                <a:latin typeface="+mn-lt"/>
                <a:ea typeface="+mn-ea"/>
              </a:rPr>
              <a:t>Sheps</a:t>
            </a:r>
            <a:r>
              <a:rPr lang="en-US" altLang="en-US" sz="800" b="0" dirty="0" smtClean="0">
                <a:solidFill>
                  <a:schemeClr val="tx1"/>
                </a:solidFill>
                <a:latin typeface="+mn-lt"/>
                <a:ea typeface="+mn-ea"/>
              </a:rPr>
              <a:t> Center for Health Services Research, UNC-CH.</a:t>
            </a:r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7415934"/>
              </p:ext>
            </p:extLst>
          </p:nvPr>
        </p:nvGraphicFramePr>
        <p:xfrm>
          <a:off x="1099992" y="1747574"/>
          <a:ext cx="7510607" cy="41198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31078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6213" y="1302067"/>
            <a:ext cx="8791575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 sz="20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Number of North Carolina Nurses Entering </a:t>
            </a:r>
            <a:r>
              <a:rPr lang="en-US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 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ADN as Entry</a:t>
            </a:r>
          </a:p>
          <a:p>
            <a:pPr algn="ctr">
              <a:defRPr sz="20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Degree Who Have Baccalaureate or Higher Degree, </a:t>
            </a:r>
            <a:r>
              <a:rPr lang="en-US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1982-2013</a:t>
            </a:r>
            <a:endParaRPr lang="en-US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821054" y="6514782"/>
            <a:ext cx="7896226" cy="33813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3600" b="1">
                <a:solidFill>
                  <a:schemeClr val="bg2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600" b="1">
                <a:solidFill>
                  <a:schemeClr val="bg2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600" b="1">
                <a:solidFill>
                  <a:schemeClr val="bg2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600" b="1">
                <a:solidFill>
                  <a:schemeClr val="bg2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600" b="1">
                <a:solidFill>
                  <a:schemeClr val="bg2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altLang="en-US" sz="800" dirty="0" smtClean="0">
                <a:solidFill>
                  <a:schemeClr val="tx1"/>
                </a:solidFill>
                <a:latin typeface="+mn-lt"/>
                <a:ea typeface="+mn-ea"/>
              </a:rPr>
              <a:t>Note</a:t>
            </a:r>
            <a:r>
              <a:rPr lang="en-US" altLang="en-US" sz="800" b="0" dirty="0" smtClean="0">
                <a:solidFill>
                  <a:schemeClr val="tx1"/>
                </a:solidFill>
                <a:latin typeface="+mn-lt"/>
                <a:ea typeface="+mn-ea"/>
              </a:rPr>
              <a:t>: Data include RNs who were actively practicing in North Carolina as of October 31</a:t>
            </a:r>
            <a:r>
              <a:rPr lang="en-US" altLang="en-US" sz="800" b="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altLang="en-US" sz="800" b="0" dirty="0" smtClean="0">
                <a:solidFill>
                  <a:schemeClr val="tx1"/>
                </a:solidFill>
                <a:latin typeface="+mn-lt"/>
              </a:rPr>
              <a:t>of the respective year</a:t>
            </a:r>
            <a:r>
              <a:rPr lang="en-US" altLang="en-US" sz="800" b="0" dirty="0" smtClean="0">
                <a:solidFill>
                  <a:schemeClr val="tx1"/>
                </a:solidFill>
                <a:latin typeface="+mn-lt"/>
                <a:ea typeface="+mn-ea"/>
              </a:rPr>
              <a:t>. </a:t>
            </a:r>
            <a:r>
              <a:rPr lang="en-US" altLang="en-US" sz="800" dirty="0" smtClean="0">
                <a:solidFill>
                  <a:schemeClr val="tx1"/>
                </a:solidFill>
                <a:latin typeface="+mn-lt"/>
                <a:ea typeface="+mn-ea"/>
              </a:rPr>
              <a:t>Source</a:t>
            </a:r>
            <a:r>
              <a:rPr lang="en-US" altLang="en-US" sz="800" b="0" dirty="0" smtClean="0">
                <a:solidFill>
                  <a:schemeClr val="tx1"/>
                </a:solidFill>
                <a:latin typeface="+mn-lt"/>
                <a:ea typeface="+mn-ea"/>
              </a:rPr>
              <a:t>: North Carolina Health Professions Data System, with data </a:t>
            </a:r>
            <a:br>
              <a:rPr lang="en-US" altLang="en-US" sz="800" b="0" dirty="0" smtClean="0">
                <a:solidFill>
                  <a:schemeClr val="tx1"/>
                </a:solidFill>
                <a:latin typeface="+mn-lt"/>
                <a:ea typeface="+mn-ea"/>
              </a:rPr>
            </a:br>
            <a:r>
              <a:rPr lang="en-US" altLang="en-US" sz="800" b="0" dirty="0" smtClean="0">
                <a:solidFill>
                  <a:schemeClr val="tx1"/>
                </a:solidFill>
                <a:latin typeface="+mn-lt"/>
                <a:ea typeface="+mn-ea"/>
              </a:rPr>
              <a:t>derived from the NC Board of Nursing, 2016. </a:t>
            </a:r>
            <a:r>
              <a:rPr lang="en-US" altLang="en-US" sz="800" dirty="0" smtClean="0">
                <a:solidFill>
                  <a:schemeClr val="tx1"/>
                </a:solidFill>
                <a:latin typeface="+mn-lt"/>
                <a:ea typeface="+mn-ea"/>
              </a:rPr>
              <a:t>Produced by</a:t>
            </a:r>
            <a:r>
              <a:rPr lang="en-US" altLang="en-US" sz="800" b="0" dirty="0" smtClean="0">
                <a:solidFill>
                  <a:schemeClr val="tx1"/>
                </a:solidFill>
                <a:latin typeface="+mn-lt"/>
                <a:ea typeface="+mn-ea"/>
              </a:rPr>
              <a:t>: Program on Health Workforce Research and Policy, Cecil G. </a:t>
            </a:r>
            <a:r>
              <a:rPr lang="en-US" altLang="en-US" sz="800" b="0" dirty="0" err="1" smtClean="0">
                <a:solidFill>
                  <a:schemeClr val="tx1"/>
                </a:solidFill>
                <a:latin typeface="+mn-lt"/>
                <a:ea typeface="+mn-ea"/>
              </a:rPr>
              <a:t>Sheps</a:t>
            </a:r>
            <a:r>
              <a:rPr lang="en-US" altLang="en-US" sz="800" b="0" dirty="0" smtClean="0">
                <a:solidFill>
                  <a:schemeClr val="tx1"/>
                </a:solidFill>
                <a:latin typeface="+mn-lt"/>
                <a:ea typeface="+mn-ea"/>
              </a:rPr>
              <a:t> Center for Health Services Research, UNC-CH.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48586" y="318454"/>
            <a:ext cx="8038214" cy="655213"/>
          </a:xfrm>
        </p:spPr>
        <p:txBody>
          <a:bodyPr>
            <a:normAutofit/>
          </a:bodyPr>
          <a:lstStyle/>
          <a:p>
            <a:r>
              <a:rPr lang="en-US" sz="2000" dirty="0" smtClean="0"/>
              <a:t>Tracking Education </a:t>
            </a:r>
            <a:r>
              <a:rPr lang="en-US" sz="2000" dirty="0"/>
              <a:t>Mobility: A Case Study</a:t>
            </a:r>
            <a:endParaRPr lang="en-US" altLang="en-US" sz="2000" dirty="0" smtClean="0"/>
          </a:p>
        </p:txBody>
      </p:sp>
      <p:graphicFrame>
        <p:nvGraphicFramePr>
          <p:cNvPr id="6" name="Char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0781470"/>
              </p:ext>
            </p:extLst>
          </p:nvPr>
        </p:nvGraphicFramePr>
        <p:xfrm>
          <a:off x="890344" y="2159917"/>
          <a:ext cx="8077444" cy="4023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8692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l" defTabSz="457200" rtl="0">
              <a:spcBef>
                <a:spcPct val="0"/>
              </a:spcBef>
            </a:pPr>
            <a:r>
              <a:rPr lang="en-US" sz="2400" b="1" kern="1200" dirty="0" smtClean="0">
                <a:solidFill>
                  <a:srgbClr val="0065A4"/>
                </a:solidFill>
                <a:latin typeface="Arial"/>
                <a:ea typeface="+mj-ea"/>
                <a:cs typeface="Arial"/>
              </a:rPr>
              <a:t>Monitoring Workforce Supply</a:t>
            </a:r>
            <a:endParaRPr lang="en-US" sz="2400" b="1" kern="1200" dirty="0">
              <a:solidFill>
                <a:srgbClr val="0065A4"/>
              </a:solidFill>
              <a:latin typeface="Arial"/>
              <a:ea typeface="+mj-ea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0473" y="1252330"/>
            <a:ext cx="7933503" cy="5300870"/>
          </a:xfrm>
        </p:spPr>
        <p:txBody>
          <a:bodyPr>
            <a:normAutofit lnSpcReduction="10000"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US" dirty="0" smtClean="0"/>
              <a:t>Nursing workforce has lurched from oversupply to shortage. Need better data to anticipate how supply and demand will change due to shifts in the workforce and the health care system. </a:t>
            </a:r>
          </a:p>
          <a:p>
            <a:pPr>
              <a:spcAft>
                <a:spcPts val="1200"/>
              </a:spcAft>
            </a:pPr>
            <a:r>
              <a:rPr lang="en-US" b="1" dirty="0" smtClean="0"/>
              <a:t>Retirements: </a:t>
            </a:r>
            <a:r>
              <a:rPr lang="en-US" dirty="0" smtClean="0"/>
              <a:t>Researchers </a:t>
            </a:r>
            <a:r>
              <a:rPr lang="en-US" dirty="0"/>
              <a:t>have developed </a:t>
            </a:r>
            <a:r>
              <a:rPr lang="en-US" dirty="0" smtClean="0"/>
              <a:t>better </a:t>
            </a:r>
            <a:r>
              <a:rPr lang="en-US" dirty="0"/>
              <a:t>understanding of how nurse retirement rates vary by cohort and how these variations </a:t>
            </a:r>
            <a:r>
              <a:rPr lang="en-US" dirty="0" smtClean="0"/>
              <a:t>may affect future supply. </a:t>
            </a:r>
            <a:r>
              <a:rPr lang="en-US" sz="1800" i="1" dirty="0"/>
              <a:t>(</a:t>
            </a:r>
            <a:r>
              <a:rPr lang="en-US" sz="1800" i="1" dirty="0" err="1"/>
              <a:t>Auerbach</a:t>
            </a:r>
            <a:r>
              <a:rPr lang="en-US" sz="1800" i="1" dirty="0"/>
              <a:t>, Buerhaus, &amp; </a:t>
            </a:r>
            <a:r>
              <a:rPr lang="en-US" sz="1800" i="1" dirty="0" err="1"/>
              <a:t>Staiger</a:t>
            </a:r>
            <a:r>
              <a:rPr lang="en-US" sz="1800" i="1" dirty="0"/>
              <a:t>, 2014</a:t>
            </a:r>
            <a:r>
              <a:rPr lang="en-US" sz="1800" i="1" dirty="0" smtClean="0"/>
              <a:t>)</a:t>
            </a:r>
          </a:p>
          <a:p>
            <a:pPr>
              <a:spcAft>
                <a:spcPts val="300"/>
              </a:spcAft>
            </a:pPr>
            <a:r>
              <a:rPr lang="en-US" b="1" dirty="0" smtClean="0"/>
              <a:t>Enrollments: </a:t>
            </a:r>
            <a:r>
              <a:rPr lang="en-US" dirty="0" smtClean="0"/>
              <a:t>On other end of career span, dramatic </a:t>
            </a:r>
            <a:r>
              <a:rPr lang="en-US" dirty="0"/>
              <a:t>increase in nursing enrollments has </a:t>
            </a:r>
            <a:r>
              <a:rPr lang="en-US" dirty="0" smtClean="0"/>
              <a:t>caused nursing </a:t>
            </a:r>
            <a:r>
              <a:rPr lang="en-US" dirty="0"/>
              <a:t>workforce to grow faster than previous models had </a:t>
            </a:r>
            <a:r>
              <a:rPr lang="en-US" dirty="0" smtClean="0"/>
              <a:t>forecast. </a:t>
            </a:r>
            <a:r>
              <a:rPr lang="en-US" sz="1800" i="1" dirty="0"/>
              <a:t>(</a:t>
            </a:r>
            <a:r>
              <a:rPr lang="en-US" sz="1800" i="1" dirty="0" err="1"/>
              <a:t>Auerbach</a:t>
            </a:r>
            <a:r>
              <a:rPr lang="en-US" sz="1800" i="1" dirty="0"/>
              <a:t>, Buerhaus, &amp; </a:t>
            </a:r>
            <a:r>
              <a:rPr lang="en-US" sz="1800" i="1" dirty="0" err="1"/>
              <a:t>Staiger</a:t>
            </a:r>
            <a:r>
              <a:rPr lang="en-US" sz="1800" i="1" dirty="0"/>
              <a:t>, 2011</a:t>
            </a:r>
            <a:r>
              <a:rPr lang="en-US" sz="1800" i="1" dirty="0" smtClean="0"/>
              <a:t>) </a:t>
            </a:r>
          </a:p>
          <a:p>
            <a:pPr>
              <a:spcAft>
                <a:spcPts val="300"/>
              </a:spcAft>
            </a:pPr>
            <a:endParaRPr lang="en-US" sz="1800" dirty="0"/>
          </a:p>
          <a:p>
            <a:pPr marL="0" indent="0">
              <a:spcAft>
                <a:spcPts val="300"/>
              </a:spcAft>
              <a:buNone/>
            </a:pPr>
            <a:r>
              <a:rPr lang="en-US" b="1" dirty="0"/>
              <a:t>But will those nurses stay in the workforce? </a:t>
            </a:r>
          </a:p>
        </p:txBody>
      </p:sp>
    </p:spTree>
    <p:extLst>
      <p:ext uri="{BB962C8B-B14F-4D97-AF65-F5344CB8AC3E}">
        <p14:creationId xmlns:p14="http://schemas.microsoft.com/office/powerpoint/2010/main" val="1087853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lvl="1"/>
            <a:r>
              <a:rPr lang="en-US" sz="2000" b="1" kern="1200" dirty="0">
                <a:solidFill>
                  <a:srgbClr val="0065A4"/>
                </a:solidFill>
                <a:latin typeface="Arial"/>
                <a:ea typeface="+mj-ea"/>
                <a:cs typeface="Arial"/>
              </a:rPr>
              <a:t>Galvanize </a:t>
            </a:r>
            <a:r>
              <a:rPr lang="en-US" sz="2000" b="1" kern="1200" dirty="0" smtClean="0">
                <a:solidFill>
                  <a:srgbClr val="0065A4"/>
                </a:solidFill>
                <a:latin typeface="Arial"/>
                <a:ea typeface="+mj-ea"/>
                <a:cs typeface="Arial"/>
              </a:rPr>
              <a:t>Action </a:t>
            </a:r>
            <a:r>
              <a:rPr lang="en-US" sz="2000" b="1" kern="1200" dirty="0">
                <a:solidFill>
                  <a:srgbClr val="0065A4"/>
                </a:solidFill>
                <a:latin typeface="Arial"/>
                <a:ea typeface="+mj-ea"/>
                <a:cs typeface="Arial"/>
              </a:rPr>
              <a:t>to I</a:t>
            </a:r>
            <a:r>
              <a:rPr lang="en-US" sz="2000" b="1" kern="1200" dirty="0" smtClean="0">
                <a:solidFill>
                  <a:srgbClr val="0065A4"/>
                </a:solidFill>
                <a:latin typeface="Arial"/>
                <a:ea typeface="+mj-ea"/>
                <a:cs typeface="Arial"/>
              </a:rPr>
              <a:t>ncrease Diversity</a:t>
            </a:r>
            <a:endParaRPr lang="en-US" sz="2000" b="1" kern="1200" dirty="0">
              <a:solidFill>
                <a:srgbClr val="0065A4"/>
              </a:solidFill>
              <a:latin typeface="Arial"/>
              <a:ea typeface="+mj-ea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553" y="1082040"/>
            <a:ext cx="7933503" cy="5331460"/>
          </a:xfrm>
        </p:spPr>
        <p:txBody>
          <a:bodyPr>
            <a:normAutofit/>
          </a:bodyPr>
          <a:lstStyle/>
          <a:p>
            <a:pPr marL="0" indent="0">
              <a:spcAft>
                <a:spcPts val="300"/>
              </a:spcAft>
              <a:buNone/>
            </a:pPr>
            <a:r>
              <a:rPr lang="en-US" dirty="0" smtClean="0"/>
              <a:t>In the United States:</a:t>
            </a:r>
          </a:p>
          <a:p>
            <a:pPr>
              <a:spcAft>
                <a:spcPts val="1200"/>
              </a:spcAft>
            </a:pPr>
            <a:r>
              <a:rPr lang="en-US" b="1" dirty="0" smtClean="0"/>
              <a:t>African Americans </a:t>
            </a:r>
            <a:r>
              <a:rPr lang="en-US" dirty="0" smtClean="0"/>
              <a:t>make up 13.6% of population ages 20 to 40 but only 10.7% of nursing workforce </a:t>
            </a:r>
          </a:p>
          <a:p>
            <a:pPr>
              <a:spcAft>
                <a:spcPts val="300"/>
              </a:spcAft>
            </a:pPr>
            <a:r>
              <a:rPr lang="en-US" b="1" dirty="0" smtClean="0"/>
              <a:t>Latinos</a:t>
            </a:r>
            <a:r>
              <a:rPr lang="en-US" dirty="0" smtClean="0"/>
              <a:t> make up 20.3% of U.S. population ages 20 to 40 but only 5.6% of nursing workforce</a:t>
            </a:r>
          </a:p>
          <a:p>
            <a:pPr>
              <a:spcAft>
                <a:spcPts val="300"/>
              </a:spcAft>
            </a:pPr>
            <a:endParaRPr lang="en-US" dirty="0" smtClean="0"/>
          </a:p>
          <a:p>
            <a:pPr marL="0" indent="0">
              <a:spcAft>
                <a:spcPts val="300"/>
              </a:spcAft>
              <a:buNone/>
            </a:pPr>
            <a:r>
              <a:rPr lang="en-US" dirty="0" smtClean="0"/>
              <a:t>The</a:t>
            </a:r>
            <a:r>
              <a:rPr lang="en-US" i="1" dirty="0" smtClean="0"/>
              <a:t> Campaign</a:t>
            </a:r>
            <a:r>
              <a:rPr lang="en-US" dirty="0" smtClean="0"/>
              <a:t> </a:t>
            </a:r>
            <a:r>
              <a:rPr lang="en-US" dirty="0"/>
              <a:t>has charged Action Coalitions to examine workforce </a:t>
            </a:r>
            <a:r>
              <a:rPr lang="en-US" dirty="0" smtClean="0"/>
              <a:t>diversity, saying efforts “</a:t>
            </a:r>
            <a:r>
              <a:rPr lang="en-US" b="1" i="1" dirty="0"/>
              <a:t>should be </a:t>
            </a:r>
            <a:r>
              <a:rPr lang="en-US" b="1" i="1" dirty="0" smtClean="0"/>
              <a:t>data-based </a:t>
            </a:r>
            <a:r>
              <a:rPr lang="en-US" b="1" i="1" dirty="0"/>
              <a:t>and </a:t>
            </a:r>
            <a:r>
              <a:rPr lang="en-US" b="1" i="1" dirty="0" smtClean="0"/>
              <a:t>data-driven</a:t>
            </a:r>
            <a:r>
              <a:rPr lang="en-US" b="1" i="1" dirty="0"/>
              <a:t>. The </a:t>
            </a:r>
            <a:r>
              <a:rPr lang="en-US" b="1" i="1" dirty="0" smtClean="0"/>
              <a:t>Diversity Steering Committee </a:t>
            </a:r>
            <a:r>
              <a:rPr lang="en-US" b="1" i="1" dirty="0"/>
              <a:t>recommends </a:t>
            </a:r>
            <a:r>
              <a:rPr lang="en-US" b="1" i="1" dirty="0" smtClean="0"/>
              <a:t>an </a:t>
            </a:r>
            <a:r>
              <a:rPr lang="en-US" b="1" i="1" dirty="0"/>
              <a:t>Action Coalition’s plans begin by determining baseline data regarding the state’s population and workforce</a:t>
            </a:r>
            <a:r>
              <a:rPr lang="en-US" dirty="0"/>
              <a:t>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4774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Case S</a:t>
            </a:r>
            <a:r>
              <a:rPr lang="en-US" dirty="0" smtClean="0"/>
              <a:t>tudy</a:t>
            </a:r>
            <a:r>
              <a:rPr lang="en-US" dirty="0"/>
              <a:t/>
            </a:r>
            <a:br>
              <a:rPr lang="en-US" dirty="0"/>
            </a:br>
            <a:r>
              <a:rPr lang="en-US" sz="2000" dirty="0"/>
              <a:t>Tracking </a:t>
            </a:r>
            <a:r>
              <a:rPr lang="en-US" sz="2000" dirty="0" smtClean="0"/>
              <a:t>Diversity in </a:t>
            </a:r>
            <a:r>
              <a:rPr lang="en-US" sz="2000" dirty="0"/>
              <a:t>NC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1021" y="1162878"/>
            <a:ext cx="7933503" cy="4525963"/>
          </a:xfrm>
        </p:spPr>
        <p:txBody>
          <a:bodyPr/>
          <a:lstStyle/>
          <a:p>
            <a:pPr marL="0" indent="0">
              <a:buNone/>
            </a:pPr>
            <a:endParaRPr lang="en-US" sz="1600" b="1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206291" y="6423396"/>
            <a:ext cx="7098211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900"/>
              </a:lnSpc>
            </a:pPr>
            <a:r>
              <a:rPr lang="en-US" altLang="en-US" sz="9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Note: </a:t>
            </a:r>
            <a:r>
              <a:rPr lang="en-US" alt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Data include all active, in-state nurses licensed in North Carolina as of October 31, </a:t>
            </a:r>
            <a:r>
              <a:rPr lang="en-US" alt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2014. </a:t>
            </a:r>
            <a:r>
              <a:rPr lang="en-US" altLang="en-US" sz="9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Source: </a:t>
            </a:r>
            <a:r>
              <a:rPr lang="en-US" alt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NC </a:t>
            </a:r>
            <a:r>
              <a:rPr lang="en-US" alt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Health Professions Data System, with data derived from the North Carolina Board of Nursing, </a:t>
            </a:r>
            <a:r>
              <a:rPr lang="en-US" alt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2015. </a:t>
            </a:r>
            <a:r>
              <a:rPr lang="en-US" altLang="en-US" sz="9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Produced </a:t>
            </a:r>
            <a:r>
              <a:rPr lang="en-US" altLang="en-US" sz="9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by: </a:t>
            </a:r>
            <a:r>
              <a:rPr lang="en-US" alt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Program on Health Workforce Research and Policy, Sheps Center for Health Services Research, UNC-CH</a:t>
            </a:r>
            <a:r>
              <a:rPr lang="en-US" alt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.</a:t>
            </a:r>
            <a:endParaRPr lang="en-US" altLang="en-US" sz="900" dirty="0">
              <a:solidFill>
                <a:schemeClr val="tx1">
                  <a:lumMod val="50000"/>
                  <a:lumOff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Content Placeholder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8174033"/>
              </p:ext>
            </p:extLst>
          </p:nvPr>
        </p:nvGraphicFramePr>
        <p:xfrm>
          <a:off x="661021" y="1642952"/>
          <a:ext cx="8442075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Rectangle 3"/>
          <p:cNvSpPr/>
          <p:nvPr/>
        </p:nvSpPr>
        <p:spPr>
          <a:xfrm>
            <a:off x="661021" y="1162878"/>
            <a:ext cx="82281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Diversity Overview of Population and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Select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Health Professions, NC, 2014</a:t>
            </a:r>
          </a:p>
        </p:txBody>
      </p:sp>
    </p:spTree>
    <p:extLst>
      <p:ext uri="{BB962C8B-B14F-4D97-AF65-F5344CB8AC3E}">
        <p14:creationId xmlns:p14="http://schemas.microsoft.com/office/powerpoint/2010/main" val="3361760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Case S</a:t>
            </a:r>
            <a:r>
              <a:rPr lang="en-US" dirty="0" smtClean="0"/>
              <a:t>tudy</a:t>
            </a:r>
            <a:r>
              <a:rPr lang="en-US" dirty="0"/>
              <a:t/>
            </a:r>
            <a:br>
              <a:rPr lang="en-US" dirty="0"/>
            </a:br>
            <a:r>
              <a:rPr lang="en-US" sz="2000" dirty="0"/>
              <a:t>Tracking </a:t>
            </a:r>
            <a:r>
              <a:rPr lang="en-US" sz="2000" dirty="0" smtClean="0"/>
              <a:t>Diversity in </a:t>
            </a:r>
            <a:r>
              <a:rPr lang="en-US" sz="2000" dirty="0"/>
              <a:t>NC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1021" y="1162878"/>
            <a:ext cx="7933503" cy="4525963"/>
          </a:xfrm>
        </p:spPr>
        <p:txBody>
          <a:bodyPr/>
          <a:lstStyle/>
          <a:p>
            <a:pPr marL="0" indent="0">
              <a:buNone/>
            </a:pPr>
            <a:endParaRPr lang="en-US" sz="1600" b="1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t="14193" r="695"/>
          <a:stretch/>
        </p:blipFill>
        <p:spPr>
          <a:xfrm>
            <a:off x="578494" y="2190472"/>
            <a:ext cx="8108306" cy="356616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16268" y="1162878"/>
            <a:ext cx="76782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Percent of Nursing Workforce and NC Population by Race/Ethnicity, 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North Carolina,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2014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206291" y="6423396"/>
            <a:ext cx="7098211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900"/>
              </a:lnSpc>
            </a:pPr>
            <a:r>
              <a:rPr lang="en-US" altLang="en-US" sz="9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Note: </a:t>
            </a:r>
            <a:r>
              <a:rPr lang="en-US" alt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Data include all active, in-state nurses licensed in North Carolina as of October 31, </a:t>
            </a:r>
            <a:r>
              <a:rPr lang="en-US" alt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2014. </a:t>
            </a:r>
            <a:r>
              <a:rPr lang="en-US" altLang="en-US" sz="9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Source: </a:t>
            </a:r>
            <a:r>
              <a:rPr lang="en-US" alt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NC </a:t>
            </a:r>
            <a:r>
              <a:rPr lang="en-US" alt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Health Professions Data System, with data derived from the North Carolina Board of Nursing, </a:t>
            </a:r>
            <a:r>
              <a:rPr lang="en-US" alt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2015. </a:t>
            </a:r>
            <a:r>
              <a:rPr lang="en-US" altLang="en-US" sz="9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Produced </a:t>
            </a:r>
            <a:r>
              <a:rPr lang="en-US" altLang="en-US" sz="9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by: </a:t>
            </a:r>
            <a:r>
              <a:rPr lang="en-US" alt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Program on Health Workforce Research and Policy, Sheps Center for Health Services Research, UNC-CH</a:t>
            </a:r>
            <a:r>
              <a:rPr lang="en-US" alt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.</a:t>
            </a:r>
            <a:endParaRPr lang="en-US" altLang="en-US" sz="900" dirty="0">
              <a:solidFill>
                <a:schemeClr val="tx1">
                  <a:lumMod val="50000"/>
                  <a:lumOff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5140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Moderator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552735" y="2497540"/>
            <a:ext cx="5905318" cy="36559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b="1" dirty="0"/>
              <a:t>Joanne Spetz, </a:t>
            </a:r>
            <a:r>
              <a:rPr lang="en-US" sz="2600" b="1" dirty="0" smtClean="0"/>
              <a:t>PhD, </a:t>
            </a:r>
            <a:r>
              <a:rPr lang="en-US" sz="2600" b="1" dirty="0"/>
              <a:t>FAAN</a:t>
            </a:r>
          </a:p>
          <a:p>
            <a:pPr marL="0" indent="0">
              <a:buNone/>
            </a:pPr>
            <a:r>
              <a:rPr lang="en-US" sz="2400" dirty="0" smtClean="0"/>
              <a:t>Professor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Institute for Health Policy </a:t>
            </a:r>
            <a:r>
              <a:rPr lang="en-US" sz="2400" dirty="0" smtClean="0"/>
              <a:t>Studies,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University of California at San </a:t>
            </a:r>
            <a:r>
              <a:rPr lang="en-US" sz="2400" dirty="0" smtClean="0"/>
              <a:t>Francisco</a:t>
            </a:r>
            <a:endParaRPr lang="en-US" sz="2400" dirty="0"/>
          </a:p>
        </p:txBody>
      </p:sp>
      <p:pic>
        <p:nvPicPr>
          <p:cNvPr id="1026" name="Picture 2" descr="https://healthpolicy.ucsf.edu/sites/healthpolicy.ucsf.edu/files/imagecache/190x285/profiles/joanne-spetz-phd/JoHeadShot285.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6452" y="2014229"/>
            <a:ext cx="2228747" cy="3343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7302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Progress Update: Federal Efforts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3297" y="1316490"/>
            <a:ext cx="7933503" cy="5135110"/>
          </a:xfrm>
        </p:spPr>
        <p:txBody>
          <a:bodyPr>
            <a:norm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US" dirty="0" smtClean="0"/>
              <a:t>HRSA has not administered the National Sample Survey of Registered Nurses (NSSRN) since 2008</a:t>
            </a:r>
          </a:p>
          <a:p>
            <a:pPr>
              <a:spcAft>
                <a:spcPts val="1200"/>
              </a:spcAft>
            </a:pPr>
            <a:r>
              <a:rPr lang="en-US" b="1" dirty="0" smtClean="0"/>
              <a:t>2012</a:t>
            </a:r>
            <a:r>
              <a:rPr lang="en-US" b="1" dirty="0">
                <a:solidFill>
                  <a:srgbClr val="C03F21"/>
                </a:solidFill>
              </a:rPr>
              <a:t> </a:t>
            </a:r>
            <a:r>
              <a:rPr lang="en-US" dirty="0"/>
              <a:t>— administered </a:t>
            </a:r>
            <a:r>
              <a:rPr lang="en-US" dirty="0" smtClean="0"/>
              <a:t>first National Sample Survey of Nurse Practitioners</a:t>
            </a:r>
          </a:p>
          <a:p>
            <a:pPr>
              <a:spcAft>
                <a:spcPts val="1200"/>
              </a:spcAft>
            </a:pPr>
            <a:r>
              <a:rPr lang="en-US" b="1" dirty="0" smtClean="0"/>
              <a:t>2013</a:t>
            </a:r>
            <a:r>
              <a:rPr lang="en-US" b="1" dirty="0">
                <a:solidFill>
                  <a:srgbClr val="C03F21"/>
                </a:solidFill>
              </a:rPr>
              <a:t> </a:t>
            </a:r>
            <a:r>
              <a:rPr lang="en-US" dirty="0"/>
              <a:t>— released </a:t>
            </a:r>
            <a:r>
              <a:rPr lang="en-US" dirty="0" smtClean="0"/>
              <a:t>“The U.S. Nursing Workforce: </a:t>
            </a:r>
            <a:br>
              <a:rPr lang="en-US" dirty="0" smtClean="0"/>
            </a:br>
            <a:r>
              <a:rPr lang="en-US" dirty="0" smtClean="0"/>
              <a:t>Trends in the Supply and Education”</a:t>
            </a:r>
          </a:p>
          <a:p>
            <a:pPr>
              <a:spcAft>
                <a:spcPts val="1200"/>
              </a:spcAft>
            </a:pPr>
            <a:r>
              <a:rPr lang="en-US" b="1" dirty="0" smtClean="0"/>
              <a:t>2014</a:t>
            </a:r>
            <a:r>
              <a:rPr lang="en-US" b="1" dirty="0">
                <a:solidFill>
                  <a:srgbClr val="C03F21"/>
                </a:solidFill>
              </a:rPr>
              <a:t> </a:t>
            </a:r>
            <a:r>
              <a:rPr lang="en-US" dirty="0"/>
              <a:t>— published </a:t>
            </a:r>
            <a:r>
              <a:rPr lang="en-US" dirty="0" smtClean="0"/>
              <a:t>“The Future of the Nursing Workforce: National- and State-Level Projections, 2012-2025”</a:t>
            </a:r>
          </a:p>
          <a:p>
            <a:r>
              <a:rPr lang="en-US" b="1" dirty="0" smtClean="0"/>
              <a:t>2016</a:t>
            </a:r>
            <a:r>
              <a:rPr lang="en-US" b="1" dirty="0">
                <a:solidFill>
                  <a:srgbClr val="C03F21"/>
                </a:solidFill>
              </a:rPr>
              <a:t> </a:t>
            </a:r>
            <a:r>
              <a:rPr lang="en-US" dirty="0"/>
              <a:t>— released </a:t>
            </a:r>
            <a:r>
              <a:rPr lang="en-US" dirty="0" smtClean="0"/>
              <a:t>online version of nursing supply and demand model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3723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Progress Update: Federal Efforts </a:t>
            </a:r>
            <a:r>
              <a:rPr lang="en-US" dirty="0" smtClean="0"/>
              <a:t>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en-US" dirty="0" smtClean="0"/>
              <a:t>Federal datasets revised to include more data elements to help determine how advanced practice </a:t>
            </a:r>
            <a:r>
              <a:rPr lang="en-US" dirty="0"/>
              <a:t>registered nurses (APRNs) </a:t>
            </a:r>
            <a:r>
              <a:rPr lang="en-US" dirty="0" smtClean="0"/>
              <a:t>are being deployed 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HRSA-funded Health Workforce Research Centers exploring nurse education trajectories and roles and skill mix of nurses in different settings </a:t>
            </a:r>
          </a:p>
          <a:p>
            <a:r>
              <a:rPr lang="en-US" dirty="0" smtClean="0"/>
              <a:t>Health Workforce Technical Assistance Center providing assistance in using HRSA’s nursing model</a:t>
            </a:r>
          </a:p>
        </p:txBody>
      </p:sp>
    </p:spTree>
    <p:extLst>
      <p:ext uri="{BB962C8B-B14F-4D97-AF65-F5344CB8AC3E}">
        <p14:creationId xmlns:p14="http://schemas.microsoft.com/office/powerpoint/2010/main" val="3934137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Federal-State Partnerships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0473" y="1600200"/>
            <a:ext cx="8177627" cy="4876800"/>
          </a:xfrm>
        </p:spPr>
        <p:txBody>
          <a:bodyPr>
            <a:norm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US" sz="2200" dirty="0"/>
              <a:t>T</a:t>
            </a:r>
            <a:r>
              <a:rPr lang="en-US" sz="2200" dirty="0" smtClean="0"/>
              <a:t>he National Council of State Boards of Nursing and National Forum of State Nursing Workforce Centers in 2015 partnered to fill void created by end of NSSRN; ~46,000 RNs and 32,000 licensed practical nurses responded. </a:t>
            </a:r>
            <a:endParaRPr lang="en-US" sz="2200" dirty="0"/>
          </a:p>
          <a:p>
            <a:pPr marL="0" indent="0">
              <a:spcAft>
                <a:spcPts val="1200"/>
              </a:spcAft>
              <a:buNone/>
            </a:pPr>
            <a:r>
              <a:rPr lang="en-US" sz="2200" dirty="0" smtClean="0"/>
              <a:t>Key findings (</a:t>
            </a:r>
            <a:r>
              <a:rPr lang="en-US" sz="2200" dirty="0" err="1" smtClean="0"/>
              <a:t>Budden</a:t>
            </a:r>
            <a:r>
              <a:rPr lang="en-US" sz="2200" dirty="0" smtClean="0"/>
              <a:t> 2016):</a:t>
            </a:r>
          </a:p>
          <a:p>
            <a:pPr lvl="1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200" dirty="0" smtClean="0"/>
              <a:t>Workforce becoming younger, more diverse, more educated</a:t>
            </a:r>
          </a:p>
          <a:p>
            <a:pPr lvl="1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200" dirty="0" smtClean="0"/>
              <a:t>Newly licensed nurses more likely to be in hospital settings than experienced nurses</a:t>
            </a:r>
          </a:p>
          <a:p>
            <a:pPr lvl="1">
              <a:buFont typeface="Arial" pitchFamily="34" charset="0"/>
              <a:buChar char="•"/>
            </a:pPr>
            <a:r>
              <a:rPr lang="en-US" sz="2200" dirty="0" smtClean="0"/>
              <a:t>Data do not suggest impending shortage due to retirements</a:t>
            </a:r>
          </a:p>
          <a:p>
            <a:pPr marL="457200" lvl="1" indent="0">
              <a:buNone/>
            </a:pPr>
            <a:endParaRPr lang="en-US" sz="2200" dirty="0" smtClean="0"/>
          </a:p>
        </p:txBody>
      </p:sp>
    </p:spTree>
    <p:extLst>
      <p:ext uri="{BB962C8B-B14F-4D97-AF65-F5344CB8AC3E}">
        <p14:creationId xmlns:p14="http://schemas.microsoft.com/office/powerpoint/2010/main" val="2360330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Progress: State Efforts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0473" y="1311965"/>
            <a:ext cx="8152227" cy="5241235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spcAft>
                <a:spcPts val="1200"/>
              </a:spcAft>
            </a:pPr>
            <a:r>
              <a:rPr lang="en-US" sz="2800" dirty="0" smtClean="0"/>
              <a:t>National Forum of State Nursing Workforce Centers has developed set of recommended questions states should collect about supply, demand, and nursing education</a:t>
            </a:r>
          </a:p>
          <a:p>
            <a:pPr>
              <a:lnSpc>
                <a:spcPct val="120000"/>
              </a:lnSpc>
              <a:spcAft>
                <a:spcPts val="1200"/>
              </a:spcAft>
            </a:pPr>
            <a:r>
              <a:rPr lang="en-US" sz="2800" dirty="0" smtClean="0"/>
              <a:t>National Council of State Boards of Nursing has created infrastructure to collect those supply, demand </a:t>
            </a:r>
            <a:r>
              <a:rPr lang="en-US" sz="2800" smtClean="0"/>
              <a:t>and education </a:t>
            </a:r>
            <a:r>
              <a:rPr lang="en-US" sz="2800" dirty="0" smtClean="0"/>
              <a:t>data elements for all states</a:t>
            </a:r>
          </a:p>
          <a:p>
            <a:pPr>
              <a:lnSpc>
                <a:spcPct val="120000"/>
              </a:lnSpc>
            </a:pPr>
            <a:r>
              <a:rPr lang="en-US" sz="2800" dirty="0" smtClean="0"/>
              <a:t>34 states have nursing workforce centers</a:t>
            </a:r>
          </a:p>
          <a:p>
            <a:pPr lvl="1">
              <a:lnSpc>
                <a:spcPct val="120000"/>
              </a:lnSpc>
            </a:pPr>
            <a:r>
              <a:rPr lang="en-US" sz="2400" dirty="0" smtClean="0"/>
              <a:t>30 collect supply data</a:t>
            </a:r>
          </a:p>
          <a:p>
            <a:pPr lvl="1">
              <a:lnSpc>
                <a:spcPct val="120000"/>
              </a:lnSpc>
            </a:pPr>
            <a:r>
              <a:rPr lang="en-US" sz="2400" dirty="0" smtClean="0"/>
              <a:t>20 collect demand data</a:t>
            </a:r>
          </a:p>
          <a:p>
            <a:pPr lvl="1">
              <a:lnSpc>
                <a:spcPct val="120000"/>
              </a:lnSpc>
              <a:spcAft>
                <a:spcPts val="1200"/>
              </a:spcAft>
            </a:pPr>
            <a:r>
              <a:rPr lang="en-US" sz="2400" dirty="0" smtClean="0"/>
              <a:t>31 collect education data</a:t>
            </a:r>
          </a:p>
          <a:p>
            <a:pPr>
              <a:lnSpc>
                <a:spcPct val="120000"/>
              </a:lnSpc>
            </a:pPr>
            <a:r>
              <a:rPr lang="en-US" sz="2800" i="1" dirty="0" smtClean="0"/>
              <a:t>Campaign</a:t>
            </a:r>
            <a:r>
              <a:rPr lang="en-US" sz="2800" dirty="0" smtClean="0"/>
              <a:t> Dashboard shows in 2014, 45 states collected race/ethnicity data, up from 34 states in 2011</a:t>
            </a:r>
          </a:p>
          <a:p>
            <a:pPr marL="457200" lvl="1" indent="0"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71094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Good Start, Action Still Needed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0473" y="1600200"/>
            <a:ext cx="7933503" cy="4940300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1200"/>
              </a:spcAft>
            </a:pPr>
            <a:r>
              <a:rPr lang="en-US" dirty="0"/>
              <a:t>Reinstate </a:t>
            </a:r>
            <a:r>
              <a:rPr lang="en-US" dirty="0" smtClean="0"/>
              <a:t>and bolster NSSRN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Create national sampling frame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Collect data on content of nursing care, not just numbers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Enhance ability to use EHRs to measure content and value of nursing care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Develop </a:t>
            </a:r>
            <a:r>
              <a:rPr lang="en-US" dirty="0" err="1" smtClean="0"/>
              <a:t>interprofessional</a:t>
            </a:r>
            <a:r>
              <a:rPr lang="en-US" dirty="0" smtClean="0"/>
              <a:t> datasets 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Create better demand measures—engage employers!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Celebrate wins—collect evidence on policy impact of having data. Use to leverage resources</a:t>
            </a:r>
          </a:p>
          <a:p>
            <a:pPr>
              <a:spcAft>
                <a:spcPts val="400"/>
              </a:spcAft>
            </a:pPr>
            <a:r>
              <a:rPr lang="en-US" dirty="0" smtClean="0"/>
              <a:t>Develop data use agreements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3694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Take-Away Message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0473" y="1600200"/>
            <a:ext cx="7933503" cy="4964373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endParaRPr lang="en-US" sz="4400" i="1" dirty="0"/>
          </a:p>
          <a:p>
            <a:pPr marL="0" indent="0" algn="ctr">
              <a:buNone/>
            </a:pPr>
            <a:r>
              <a:rPr lang="en-US" sz="4400" b="1" i="1" dirty="0"/>
              <a:t>Take home message:  </a:t>
            </a:r>
            <a:r>
              <a:rPr lang="en-US" sz="4400" i="1" dirty="0"/>
              <a:t/>
            </a:r>
            <a:br>
              <a:rPr lang="en-US" sz="4400" i="1" dirty="0"/>
            </a:br>
            <a:r>
              <a:rPr lang="en-US" sz="4400" i="1" dirty="0" smtClean="0"/>
              <a:t>Data </a:t>
            </a:r>
            <a:r>
              <a:rPr lang="en-US" sz="4400" i="1" dirty="0"/>
              <a:t>are critical </a:t>
            </a:r>
            <a:r>
              <a:rPr lang="en-US" sz="4400" i="1" dirty="0" smtClean="0"/>
              <a:t>in </a:t>
            </a:r>
            <a:r>
              <a:rPr lang="en-US" sz="4400" i="1" dirty="0"/>
              <a:t>shaping the future of nursing in a transformed health care system</a:t>
            </a:r>
          </a:p>
        </p:txBody>
      </p:sp>
    </p:spTree>
    <p:extLst>
      <p:ext uri="{BB962C8B-B14F-4D97-AF65-F5344CB8AC3E}">
        <p14:creationId xmlns:p14="http://schemas.microsoft.com/office/powerpoint/2010/main" val="185291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0718" y="318454"/>
            <a:ext cx="7936326" cy="655213"/>
          </a:xfrm>
        </p:spPr>
        <p:txBody>
          <a:bodyPr>
            <a:normAutofit/>
          </a:bodyPr>
          <a:lstStyle/>
          <a:p>
            <a:r>
              <a:rPr lang="en-US" dirty="0" smtClean="0"/>
              <a:t>So Now You’re Ready To Do This…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0473" y="1397000"/>
            <a:ext cx="5193127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smtClean="0"/>
              <a:t>See our briefs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US" i="1" dirty="0" smtClean="0"/>
              <a:t>Why </a:t>
            </a:r>
            <a:r>
              <a:rPr lang="en-US" dirty="0"/>
              <a:t>States Need to Build Better Nursing Workforce Data Systems </a:t>
            </a:r>
            <a:endParaRPr lang="en-US" dirty="0" smtClean="0"/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US" i="1" dirty="0"/>
              <a:t>How</a:t>
            </a:r>
            <a:r>
              <a:rPr lang="en-US" dirty="0"/>
              <a:t> States Can Develop Better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Nursing </a:t>
            </a:r>
            <a:r>
              <a:rPr lang="en-US" dirty="0"/>
              <a:t>Workforce Data </a:t>
            </a:r>
            <a:r>
              <a:rPr lang="en-US" dirty="0" smtClean="0"/>
              <a:t>Systems</a:t>
            </a:r>
          </a:p>
          <a:p>
            <a:pPr marL="457200" indent="-457200">
              <a:buFont typeface="+mj-lt"/>
              <a:buAutoNum type="arabicPeriod"/>
            </a:pPr>
            <a:r>
              <a:rPr lang="en-US" i="1" dirty="0"/>
              <a:t>What</a:t>
            </a:r>
            <a:r>
              <a:rPr lang="en-US" dirty="0"/>
              <a:t> Data States Can </a:t>
            </a:r>
            <a:r>
              <a:rPr lang="en-US" dirty="0" smtClean="0"/>
              <a:t>Collect </a:t>
            </a:r>
            <a:r>
              <a:rPr lang="en-US" dirty="0"/>
              <a:t>to Build Better Nursing Workforce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Data Systems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http</a:t>
            </a:r>
            <a:r>
              <a:rPr lang="en-US" dirty="0"/>
              <a:t>://</a:t>
            </a:r>
            <a:r>
              <a:rPr lang="en-US" dirty="0" smtClean="0"/>
              <a:t>www.shepscenter.unc.edu/</a:t>
            </a:r>
            <a:br>
              <a:rPr lang="en-US" dirty="0" smtClean="0"/>
            </a:br>
            <a:r>
              <a:rPr lang="en-US" dirty="0" err="1" smtClean="0"/>
              <a:t>workforce_product</a:t>
            </a:r>
            <a:r>
              <a:rPr lang="en-US" dirty="0" smtClean="0"/>
              <a:t>/nursing-data-</a:t>
            </a:r>
            <a:br>
              <a:rPr lang="en-US" dirty="0" smtClean="0"/>
            </a:br>
            <a:r>
              <a:rPr lang="en-US" dirty="0" smtClean="0"/>
              <a:t>system-briefs-inqri-2/ 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t="1" b="540"/>
          <a:stretch/>
        </p:blipFill>
        <p:spPr>
          <a:xfrm>
            <a:off x="5829300" y="1749425"/>
            <a:ext cx="2943204" cy="3800475"/>
          </a:xfrm>
          <a:prstGeom prst="rect">
            <a:avLst/>
          </a:prstGeom>
          <a:ln>
            <a:noFill/>
          </a:ln>
          <a:effectLst>
            <a:outerShdw blurRad="63500" dist="38100" dir="5400000" sx="101000" sy="101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45536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Featured Speaker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524836"/>
            <a:ext cx="5149754" cy="3601327"/>
          </a:xfrm>
        </p:spPr>
        <p:txBody>
          <a:bodyPr/>
          <a:lstStyle/>
          <a:p>
            <a:pPr marL="0" lvl="0" indent="0">
              <a:buNone/>
            </a:pPr>
            <a:r>
              <a:rPr lang="en-US" sz="2600" b="1" dirty="0"/>
              <a:t>Michelle Washko, PhD</a:t>
            </a:r>
          </a:p>
          <a:p>
            <a:pPr marL="0" lvl="0" indent="0">
              <a:buNone/>
            </a:pPr>
            <a:r>
              <a:rPr lang="en-US" sz="2400" dirty="0"/>
              <a:t>Deputy Director</a:t>
            </a:r>
          </a:p>
          <a:p>
            <a:pPr marL="0" lvl="0" indent="0">
              <a:buNone/>
            </a:pPr>
            <a:r>
              <a:rPr lang="en-US" sz="2400" dirty="0"/>
              <a:t>National Center for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Health </a:t>
            </a:r>
            <a:r>
              <a:rPr lang="en-US" sz="2400" dirty="0"/>
              <a:t>Workforce </a:t>
            </a:r>
            <a:r>
              <a:rPr lang="en-US" sz="2400" dirty="0" smtClean="0"/>
              <a:t>Analysis,</a:t>
            </a:r>
            <a:endParaRPr lang="en-US" sz="2400" dirty="0"/>
          </a:p>
          <a:p>
            <a:pPr marL="0" lvl="0" indent="0">
              <a:buNone/>
            </a:pPr>
            <a:r>
              <a:rPr lang="en-US" sz="2400" dirty="0"/>
              <a:t>Health Resources and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Services </a:t>
            </a:r>
            <a:r>
              <a:rPr lang="en-US" sz="2400" dirty="0"/>
              <a:t>Administration</a:t>
            </a:r>
          </a:p>
          <a:p>
            <a:pPr marL="0" lv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AutoShape 2" descr="http://annualreport.ynhh.org/~/media/images/people/annualreport/leadershipfitzsimonssue.jpg?h=135&amp;la=en&amp;mw=115&amp;w=115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0" name="Picture 2" descr="https://www.livebelowtheline.com/media/W1siZiIsIjIwMTMvMDQvMjQvMTUvNTkvMTQvMzQ0L0hlYWRzaG90LmpwZyJdX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1966564"/>
            <a:ext cx="3048000" cy="304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4496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2800" dirty="0" smtClean="0"/>
              <a:t>HRSA’s Health Workforce </a:t>
            </a:r>
            <a:br>
              <a:rPr lang="en-US" altLang="en-US" sz="2800" dirty="0" smtClean="0"/>
            </a:br>
            <a:r>
              <a:rPr lang="en-US" altLang="en-US" sz="2800" dirty="0" err="1" smtClean="0"/>
              <a:t>Microsimulation</a:t>
            </a:r>
            <a:r>
              <a:rPr lang="en-US" altLang="en-US" sz="2800" dirty="0" smtClean="0"/>
              <a:t>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lvl="1" indent="0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en-US" sz="2200" b="1" dirty="0" smtClean="0">
                <a:solidFill>
                  <a:srgbClr val="056594"/>
                </a:solidFill>
                <a:latin typeface="Arial" pitchFamily="34" charset="0"/>
                <a:cs typeface="Arial" pitchFamily="34" charset="0"/>
              </a:rPr>
              <a:t>Tracks RNs, LPNs</a:t>
            </a:r>
            <a:r>
              <a:rPr lang="en-US" sz="2400" b="1" dirty="0" smtClean="0">
                <a:solidFill>
                  <a:srgbClr val="056594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200" dirty="0" smtClean="0">
                <a:solidFill>
                  <a:srgbClr val="056594"/>
                </a:solidFill>
                <a:latin typeface="Arial" pitchFamily="34" charset="0"/>
                <a:cs typeface="Arial" pitchFamily="34" charset="0"/>
              </a:rPr>
              <a:t>NPs </a:t>
            </a:r>
            <a:r>
              <a:rPr lang="en-US" sz="2200" dirty="0">
                <a:solidFill>
                  <a:srgbClr val="056594"/>
                </a:solidFill>
                <a:latin typeface="Arial" pitchFamily="34" charset="0"/>
                <a:cs typeface="Arial" pitchFamily="34" charset="0"/>
              </a:rPr>
              <a:t>are modeled with </a:t>
            </a:r>
            <a:r>
              <a:rPr lang="en-US" sz="2200" dirty="0" smtClean="0">
                <a:solidFill>
                  <a:srgbClr val="056594"/>
                </a:solidFill>
                <a:latin typeface="Arial" pitchFamily="34" charset="0"/>
                <a:cs typeface="Arial" pitchFamily="34" charset="0"/>
              </a:rPr>
              <a:t>physicians and PAs</a:t>
            </a:r>
          </a:p>
          <a:p>
            <a:pPr marL="0" indent="0">
              <a:buNone/>
              <a:defRPr/>
            </a:pPr>
            <a:r>
              <a:rPr lang="en-US" dirty="0" smtClean="0">
                <a:solidFill>
                  <a:srgbClr val="056594"/>
                </a:solidFill>
                <a:latin typeface="Arial" pitchFamily="34" charset="0"/>
                <a:cs typeface="Arial" pitchFamily="34" charset="0"/>
              </a:rPr>
              <a:t>Measures characteristics of: </a:t>
            </a:r>
            <a:r>
              <a:rPr lang="en-US" b="0" dirty="0">
                <a:solidFill>
                  <a:srgbClr val="056594"/>
                </a:solidFill>
                <a:latin typeface="Arial" pitchFamily="34" charset="0"/>
                <a:cs typeface="Arial" pitchFamily="34" charset="0"/>
              </a:rPr>
              <a:t>current nursing workforce, </a:t>
            </a:r>
            <a:r>
              <a:rPr lang="en-US" b="0" dirty="0" smtClean="0">
                <a:solidFill>
                  <a:srgbClr val="056594"/>
                </a:solidFill>
                <a:latin typeface="Arial" pitchFamily="34" charset="0"/>
                <a:cs typeface="Arial" pitchFamily="34" charset="0"/>
              </a:rPr>
              <a:t>new </a:t>
            </a:r>
            <a:r>
              <a:rPr lang="en-US" b="0" dirty="0">
                <a:solidFill>
                  <a:srgbClr val="056594"/>
                </a:solidFill>
                <a:latin typeface="Arial" pitchFamily="34" charset="0"/>
                <a:cs typeface="Arial" pitchFamily="34" charset="0"/>
              </a:rPr>
              <a:t>entrants</a:t>
            </a:r>
          </a:p>
          <a:p>
            <a:pPr marL="0" indent="0">
              <a:buNone/>
              <a:defRPr/>
            </a:pPr>
            <a:r>
              <a:rPr lang="en-US" dirty="0">
                <a:solidFill>
                  <a:srgbClr val="056594"/>
                </a:solidFill>
                <a:latin typeface="Arial" pitchFamily="34" charset="0"/>
                <a:cs typeface="Arial" pitchFamily="34" charset="0"/>
              </a:rPr>
              <a:t>Equations </a:t>
            </a:r>
            <a:r>
              <a:rPr lang="en-US" dirty="0" smtClean="0">
                <a:solidFill>
                  <a:srgbClr val="056594"/>
                </a:solidFill>
                <a:latin typeface="Arial" pitchFamily="34" charset="0"/>
                <a:cs typeface="Arial" pitchFamily="34" charset="0"/>
              </a:rPr>
              <a:t>predict: </a:t>
            </a:r>
            <a:r>
              <a:rPr lang="en-US" b="0" dirty="0">
                <a:solidFill>
                  <a:srgbClr val="056594"/>
                </a:solidFill>
                <a:latin typeface="Arial" pitchFamily="34" charset="0"/>
                <a:cs typeface="Arial" pitchFamily="34" charset="0"/>
              </a:rPr>
              <a:t>workforce participation, workforce </a:t>
            </a:r>
            <a:r>
              <a:rPr lang="en-US" b="0" dirty="0" smtClean="0">
                <a:solidFill>
                  <a:srgbClr val="056594"/>
                </a:solidFill>
                <a:latin typeface="Arial" pitchFamily="34" charset="0"/>
                <a:cs typeface="Arial" pitchFamily="34" charset="0"/>
              </a:rPr>
              <a:t>attrition</a:t>
            </a:r>
          </a:p>
          <a:p>
            <a:pPr marL="0" indent="0">
              <a:buNone/>
              <a:defRPr/>
            </a:pPr>
            <a:r>
              <a:rPr lang="en-US" dirty="0" smtClean="0">
                <a:solidFill>
                  <a:srgbClr val="056594"/>
                </a:solidFill>
                <a:latin typeface="Arial" pitchFamily="34" charset="0"/>
                <a:cs typeface="Arial" pitchFamily="34" charset="0"/>
              </a:rPr>
              <a:t>Minimum requirements in:</a:t>
            </a:r>
            <a:endParaRPr lang="en-US" dirty="0">
              <a:solidFill>
                <a:srgbClr val="056594"/>
              </a:solidFill>
              <a:latin typeface="Arial" pitchFamily="34" charset="0"/>
              <a:cs typeface="Arial" pitchFamily="34" charset="0"/>
            </a:endParaRP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US" b="0" dirty="0">
                <a:solidFill>
                  <a:srgbClr val="056594"/>
                </a:solidFill>
                <a:latin typeface="Arial" pitchFamily="34" charset="0"/>
                <a:cs typeface="Arial" pitchFamily="34" charset="0"/>
              </a:rPr>
              <a:t>Individual-level database 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US" b="0" dirty="0">
                <a:solidFill>
                  <a:srgbClr val="056594"/>
                </a:solidFill>
                <a:latin typeface="Arial" pitchFamily="34" charset="0"/>
                <a:cs typeface="Arial" pitchFamily="34" charset="0"/>
              </a:rPr>
              <a:t>Age, gender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US" b="0" dirty="0">
                <a:solidFill>
                  <a:srgbClr val="056594"/>
                </a:solidFill>
                <a:latin typeface="Arial" pitchFamily="34" charset="0"/>
                <a:cs typeface="Arial" pitchFamily="34" charset="0"/>
              </a:rPr>
              <a:t>Highest nursing education level</a:t>
            </a:r>
          </a:p>
          <a:p>
            <a:pPr marL="0" indent="0" eaLnBrk="1" fontAlgn="auto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en-US" sz="1600" i="1" kern="1200" dirty="0" smtClean="0">
                <a:solidFill>
                  <a:srgbClr val="056594"/>
                </a:solidFill>
                <a:latin typeface="Arial" pitchFamily="34" charset="0"/>
                <a:cs typeface="Arial" pitchFamily="34" charset="0"/>
              </a:rPr>
              <a:t>For more, visit  National Center for Health Workforce Analysis website:</a:t>
            </a:r>
          </a:p>
          <a:p>
            <a:pPr marL="457200" lvl="1" indent="0" eaLnBrk="1" fontAlgn="auto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en-US" sz="2200" kern="1200" dirty="0" smtClean="0">
                <a:solidFill>
                  <a:srgbClr val="056594"/>
                </a:solidFill>
                <a:latin typeface="Arial" pitchFamily="34" charset="0"/>
                <a:cs typeface="Arial" pitchFamily="34" charset="0"/>
                <a:hlinkClick r:id="rId2"/>
              </a:rPr>
              <a:t>http://bhw.hrsa.gov/healthworkforce/index.html</a:t>
            </a:r>
            <a:endParaRPr lang="en-US" sz="2200" kern="1200" dirty="0" smtClean="0">
              <a:solidFill>
                <a:srgbClr val="056594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  <a:defRPr/>
            </a:pPr>
            <a:endParaRPr lang="en-US" dirty="0">
              <a:solidFill>
                <a:srgbClr val="05659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804312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Revised National Sample Survey </a:t>
            </a:r>
            <a:br>
              <a:rPr lang="en-US" dirty="0" smtClean="0"/>
            </a:br>
            <a:r>
              <a:rPr lang="en-US" dirty="0" smtClean="0"/>
              <a:t>Registered Nurses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spcBef>
                <a:spcPts val="1200"/>
              </a:spcBef>
              <a:spcAft>
                <a:spcPts val="1200"/>
              </a:spcAft>
              <a:buNone/>
              <a:defRPr/>
            </a:pPr>
            <a:r>
              <a:rPr lang="en-US" sz="2800" dirty="0" smtClean="0">
                <a:solidFill>
                  <a:srgbClr val="056594"/>
                </a:solidFill>
                <a:latin typeface="Arial" pitchFamily="34" charset="0"/>
                <a:cs typeface="Arial" pitchFamily="34" charset="0"/>
              </a:rPr>
              <a:t>HRSA is bringing back the NSSRN!</a:t>
            </a:r>
            <a:endParaRPr lang="en-US" sz="2800" dirty="0">
              <a:solidFill>
                <a:srgbClr val="056594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  <a:defRPr/>
            </a:pPr>
            <a:r>
              <a:rPr lang="en-US" sz="2800" dirty="0" smtClean="0">
                <a:solidFill>
                  <a:srgbClr val="056594"/>
                </a:solidFill>
                <a:latin typeface="Arial" pitchFamily="34" charset="0"/>
                <a:cs typeface="Arial" pitchFamily="34" charset="0"/>
              </a:rPr>
              <a:t>Data will be collected by the Census Bureau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  <a:defRPr/>
            </a:pPr>
            <a:r>
              <a:rPr lang="en-US" sz="2800" dirty="0" smtClean="0">
                <a:solidFill>
                  <a:srgbClr val="056594"/>
                </a:solidFill>
                <a:latin typeface="Arial" pitchFamily="34" charset="0"/>
                <a:cs typeface="Arial" pitchFamily="34" charset="0"/>
              </a:rPr>
              <a:t>Plan to increase sample size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  <a:defRPr/>
            </a:pPr>
            <a:r>
              <a:rPr lang="en-US" sz="2800" dirty="0" smtClean="0">
                <a:solidFill>
                  <a:srgbClr val="056594"/>
                </a:solidFill>
                <a:latin typeface="Arial" pitchFamily="34" charset="0"/>
                <a:cs typeface="Arial" pitchFamily="34" charset="0"/>
              </a:rPr>
              <a:t>Plan to oversample:</a:t>
            </a:r>
            <a:endParaRPr lang="en-US" sz="2800" dirty="0">
              <a:solidFill>
                <a:srgbClr val="056594"/>
              </a:solidFill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–"/>
              <a:defRPr/>
            </a:pPr>
            <a:r>
              <a:rPr lang="en-US" sz="2800" dirty="0" smtClean="0">
                <a:solidFill>
                  <a:srgbClr val="056594"/>
                </a:solidFill>
                <a:latin typeface="Arial" pitchFamily="34" charset="0"/>
                <a:cs typeface="Arial" pitchFamily="34" charset="0"/>
              </a:rPr>
              <a:t>Diverse populations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–"/>
              <a:defRPr/>
            </a:pPr>
            <a:r>
              <a:rPr lang="en-US" sz="2800" dirty="0" smtClean="0">
                <a:solidFill>
                  <a:srgbClr val="056594"/>
                </a:solidFill>
                <a:latin typeface="Arial" pitchFamily="34" charset="0"/>
                <a:cs typeface="Arial" pitchFamily="34" charset="0"/>
              </a:rPr>
              <a:t>Nurses under 30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–"/>
              <a:defRPr/>
            </a:pPr>
            <a:r>
              <a:rPr lang="en-US" sz="2800" dirty="0" smtClean="0">
                <a:solidFill>
                  <a:srgbClr val="056594"/>
                </a:solidFill>
                <a:latin typeface="Arial" pitchFamily="34" charset="0"/>
                <a:cs typeface="Arial" pitchFamily="34" charset="0"/>
              </a:rPr>
              <a:t>Nurse practitioners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CA865-404D-4A57-9AC1-FD3038CC100D}" type="slidenum">
              <a:rPr lang="en-US" smtClean="0">
                <a:solidFill>
                  <a:prstClr val="white"/>
                </a:solidFill>
              </a:rPr>
              <a:pPr/>
              <a:t>29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5264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Behind the Research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160000"/>
              </a:lnSpc>
              <a:buNone/>
            </a:pPr>
            <a:r>
              <a:rPr lang="en-US" sz="4000" dirty="0" smtClean="0"/>
              <a:t>Research on progress in achieving Institute of Medicine recommendations was made possible by the Robert Wood Johnson Foundation.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217639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Featured Speaker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599" y="2476500"/>
            <a:ext cx="5477301" cy="3294815"/>
          </a:xfrm>
        </p:spPr>
        <p:txBody>
          <a:bodyPr/>
          <a:lstStyle/>
          <a:p>
            <a:pPr marL="0" lvl="0" indent="0">
              <a:buNone/>
            </a:pPr>
            <a:r>
              <a:rPr lang="en-US" sz="2600" b="1" dirty="0"/>
              <a:t>Carey McCarthy</a:t>
            </a:r>
            <a:r>
              <a:rPr lang="en-US" sz="2600" b="1" spc="-10" dirty="0"/>
              <a:t>, PhD, MPH, RN</a:t>
            </a:r>
            <a:br>
              <a:rPr lang="en-US" sz="2600" b="1" spc="-10" dirty="0"/>
            </a:br>
            <a:r>
              <a:rPr lang="en-US" sz="2200" dirty="0"/>
              <a:t>Director of Research</a:t>
            </a:r>
          </a:p>
          <a:p>
            <a:pPr marL="0" lvl="0" indent="0">
              <a:buNone/>
            </a:pPr>
            <a:r>
              <a:rPr lang="en-US" sz="2200" dirty="0"/>
              <a:t>National Council of State Boards of Nursing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050" name="Picture 2" descr="https://media.licdn.com/media/AAEAAQAAAAAAAARwAAAAJDczMTkyNDg4LWNmOGEtNDg3OC1iODYzLTU5ZWIwZDY5ODgz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7700" y="2088676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3014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NCSBN Research </a:t>
            </a:r>
            <a:r>
              <a:rPr lang="en-US" dirty="0" smtClean="0"/>
              <a:t>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The National Nursing Database</a:t>
            </a:r>
          </a:p>
          <a:p>
            <a:pPr marL="0" indent="0"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A Profile of Nursing Licensure in the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United States</a:t>
            </a:r>
          </a:p>
          <a:p>
            <a:pPr marL="0" indent="0"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  <a:hlinkClick r:id="rId2"/>
              </a:rPr>
              <a:t>https://www.ncsbn.org/national-nursing-database.htm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400" b="1" dirty="0">
                <a:latin typeface="Arial" pitchFamily="34" charset="0"/>
                <a:cs typeface="Arial" pitchFamily="34" charset="0"/>
              </a:rPr>
              <a:t>National Nursing Workforce Survey </a:t>
            </a: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000" u="sng" dirty="0" smtClean="0">
                <a:hlinkClick r:id="rId3"/>
              </a:rPr>
              <a:t>https</a:t>
            </a:r>
            <a:r>
              <a:rPr lang="en-US" sz="2000" u="sng" dirty="0">
                <a:hlinkClick r:id="rId3"/>
              </a:rPr>
              <a:t>://www.ncsbn.org/workforce.htm</a:t>
            </a:r>
            <a:r>
              <a:rPr lang="en-US" sz="2000" dirty="0"/>
              <a:t> </a:t>
            </a:r>
          </a:p>
          <a:p>
            <a:pPr marL="0" indent="0">
              <a:buNone/>
            </a:pP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999946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latin typeface="Arial" charset="0"/>
                <a:ea typeface="ＭＳ Ｐゴシック" pitchFamily="34" charset="-128"/>
                <a:cs typeface="Arial" charset="0"/>
              </a:rPr>
              <a:t>Questions or Comments?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523875" y="5661025"/>
            <a:ext cx="7934325" cy="1411288"/>
          </a:xfrm>
        </p:spPr>
        <p:txBody>
          <a:bodyPr/>
          <a:lstStyle/>
          <a:p>
            <a:pPr marL="0" indent="0" algn="ctr">
              <a:buFont typeface="Arial" charset="0"/>
              <a:buNone/>
            </a:pPr>
            <a:r>
              <a:rPr lang="en-US" altLang="en-US" sz="1800" dirty="0" smtClean="0">
                <a:latin typeface="Arial" charset="0"/>
                <a:ea typeface="ＭＳ Ｐゴシック" pitchFamily="34" charset="-128"/>
                <a:cs typeface="Arial" charset="0"/>
              </a:rPr>
              <a:t>You can find the recording, webinar summary, and additional resources by going to: </a:t>
            </a:r>
            <a:r>
              <a:rPr lang="en-US" altLang="en-US" sz="1800" u="sng" dirty="0" smtClean="0">
                <a:latin typeface="Arial" charset="0"/>
                <a:ea typeface="ＭＳ Ｐゴシック" pitchFamily="34" charset="-128"/>
                <a:cs typeface="Arial" charset="0"/>
              </a:rPr>
              <a:t>CampaignforAction.org/webinars</a:t>
            </a:r>
            <a:r>
              <a:rPr lang="en-US" altLang="en-US" sz="1800" dirty="0" smtClean="0">
                <a:latin typeface="Arial" charset="0"/>
                <a:ea typeface="ＭＳ Ｐゴシック" pitchFamily="34" charset="-128"/>
                <a:cs typeface="Arial" charset="0"/>
              </a:rPr>
              <a:t>. </a:t>
            </a:r>
          </a:p>
          <a:p>
            <a:pPr marL="0" indent="0">
              <a:buFont typeface="Arial" charset="0"/>
              <a:buNone/>
            </a:pPr>
            <a:endParaRPr lang="en-US" altLang="en-US" dirty="0" smtClean="0"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pic>
        <p:nvPicPr>
          <p:cNvPr id="31748" name="Content Placeholder 2" descr="C:\Documents and Settings\MPheulpin\Local Settings\Temporary Internet Files\Content.IE5\TIGW0HK7\MC900431512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0275" y="1162050"/>
            <a:ext cx="2614613" cy="261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9" name="Rectangle 6"/>
          <p:cNvSpPr>
            <a:spLocks noChangeArrowheads="1"/>
          </p:cNvSpPr>
          <p:nvPr/>
        </p:nvSpPr>
        <p:spPr bwMode="auto">
          <a:xfrm>
            <a:off x="457200" y="3976688"/>
            <a:ext cx="84074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0065A4"/>
                </a:solidFill>
                <a:latin typeface="Arial" charset="0"/>
                <a:ea typeface="ＭＳ Ｐゴシック" pitchFamily="34" charset="-128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rgbClr val="0065A4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rgbClr val="0065A4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rgbClr val="0065A4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400">
                <a:solidFill>
                  <a:srgbClr val="0065A4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0065A4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0065A4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0065A4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0065A4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defTabSz="457200" eaLnBrk="1" hangingPunct="1">
              <a:spcBef>
                <a:spcPct val="0"/>
              </a:spcBef>
              <a:buFontTx/>
              <a:buNone/>
            </a:pPr>
            <a:r>
              <a:rPr lang="en-US" altLang="en-US" b="1" dirty="0"/>
              <a:t>Press *1 on your telephone </a:t>
            </a:r>
            <a:r>
              <a:rPr lang="en-US" altLang="en-US" b="1" dirty="0" smtClean="0"/>
              <a:t>keypad </a:t>
            </a:r>
            <a:r>
              <a:rPr lang="en-US" altLang="en-US" b="1" dirty="0"/>
              <a:t>to ask a question  </a:t>
            </a:r>
          </a:p>
          <a:p>
            <a:pPr algn="ctr" defTabSz="457200" eaLnBrk="1" hangingPunct="1">
              <a:spcBef>
                <a:spcPct val="0"/>
              </a:spcBef>
              <a:buFontTx/>
              <a:buNone/>
            </a:pPr>
            <a:r>
              <a:rPr lang="en-US" altLang="en-US" b="1" dirty="0"/>
              <a:t>OR</a:t>
            </a:r>
          </a:p>
          <a:p>
            <a:pPr algn="ctr" defTabSz="457200" eaLnBrk="1" hangingPunct="1">
              <a:spcBef>
                <a:spcPct val="0"/>
              </a:spcBef>
              <a:buFontTx/>
              <a:buNone/>
            </a:pPr>
            <a:r>
              <a:rPr lang="en-US" altLang="en-US" b="1" dirty="0"/>
              <a:t>Use the “chat” feature to send “everyone” a </a:t>
            </a:r>
            <a:r>
              <a:rPr lang="en-US" altLang="en-US" b="1" dirty="0" smtClean="0"/>
              <a:t>question</a:t>
            </a:r>
            <a:r>
              <a:rPr lang="en-US" altLang="en-US" sz="2000" dirty="0" smtClean="0"/>
              <a:t>  </a:t>
            </a:r>
            <a:endParaRPr lang="en-US" altLang="en-US" sz="2000" dirty="0"/>
          </a:p>
        </p:txBody>
      </p:sp>
      <p:sp>
        <p:nvSpPr>
          <p:cNvPr id="31750" name="TextBox 5"/>
          <p:cNvSpPr txBox="1">
            <a:spLocks noChangeArrowheads="1"/>
          </p:cNvSpPr>
          <p:nvPr/>
        </p:nvSpPr>
        <p:spPr bwMode="auto">
          <a:xfrm>
            <a:off x="8153400" y="6400800"/>
            <a:ext cx="609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0065A4"/>
                </a:solidFill>
                <a:latin typeface="Arial" charset="0"/>
                <a:ea typeface="ＭＳ Ｐゴシック" pitchFamily="34" charset="-128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rgbClr val="0065A4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rgbClr val="0065A4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rgbClr val="0065A4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400">
                <a:solidFill>
                  <a:srgbClr val="0065A4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0065A4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0065A4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0065A4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0065A4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defTabSz="457200" eaLnBrk="1" hangingPunct="1">
              <a:spcBef>
                <a:spcPct val="0"/>
              </a:spcBef>
              <a:buFontTx/>
              <a:buNone/>
            </a:pPr>
            <a:fld id="{F061136F-0EB4-4BA6-B299-CCE67E518000}" type="slidenum">
              <a:rPr lang="en-US" altLang="en-US" sz="1800">
                <a:solidFill>
                  <a:srgbClr val="7C6A55"/>
                </a:solidFill>
              </a:rPr>
              <a:pPr defTabSz="457200" eaLnBrk="1" hangingPunct="1">
                <a:spcBef>
                  <a:spcPct val="0"/>
                </a:spcBef>
                <a:buFontTx/>
                <a:buNone/>
              </a:pPr>
              <a:t>32</a:t>
            </a:fld>
            <a:endParaRPr lang="en-US" altLang="en-US" sz="1800" dirty="0">
              <a:solidFill>
                <a:srgbClr val="7C6A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1402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0718" y="318454"/>
            <a:ext cx="7936326" cy="655213"/>
          </a:xfrm>
        </p:spPr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7543800" cy="4906963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sz="2000" dirty="0">
                <a:solidFill>
                  <a:schemeClr val="tx1"/>
                </a:solidFill>
                <a:latin typeface="+mn-lt"/>
                <a:cs typeface="Arial" panose="020B0604020202020204" pitchFamily="34" charset="0"/>
                <a:hlinkClick r:id="rId3"/>
              </a:rPr>
              <a:t>http://campaignforaction.org/resources/#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  <a:hlinkClick r:id="rId3"/>
              </a:rPr>
              <a:t>133,p=1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673"/>
          <a:stretch/>
        </p:blipFill>
        <p:spPr>
          <a:xfrm>
            <a:off x="710719" y="1962186"/>
            <a:ext cx="7936325" cy="373997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Oval 4"/>
          <p:cNvSpPr/>
          <p:nvPr/>
        </p:nvSpPr>
        <p:spPr>
          <a:xfrm>
            <a:off x="4664133" y="4940710"/>
            <a:ext cx="497803" cy="221226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683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0718" y="318454"/>
            <a:ext cx="7936326" cy="655213"/>
          </a:xfrm>
        </p:spPr>
        <p:txBody>
          <a:bodyPr>
            <a:normAutofit/>
          </a:bodyPr>
          <a:lstStyle/>
          <a:p>
            <a:r>
              <a:rPr lang="en-US" dirty="0" smtClean="0"/>
              <a:t>Research Winter-Spring Webinars 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2071303"/>
              </p:ext>
            </p:extLst>
          </p:nvPr>
        </p:nvGraphicFramePr>
        <p:xfrm>
          <a:off x="609600" y="1511563"/>
          <a:ext cx="8077200" cy="3980629"/>
        </p:xfrm>
        <a:graphic>
          <a:graphicData uri="http://schemas.openxmlformats.org/drawingml/2006/table">
            <a:tbl>
              <a:tblPr firstRow="1" firstCol="1" bandRow="1">
                <a:tableStyleId>{0E3FDE45-AF77-4B5C-9715-49D594BDF05E}</a:tableStyleId>
              </a:tblPr>
              <a:tblGrid>
                <a:gridCol w="2165131"/>
                <a:gridCol w="3397469"/>
                <a:gridCol w="2514600"/>
              </a:tblGrid>
              <a:tr h="40766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2016</a:t>
                      </a:r>
                      <a:endParaRPr lang="en-US" sz="2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Topic</a:t>
                      </a:r>
                      <a:endParaRPr lang="en-US" sz="2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Research</a:t>
                      </a:r>
                      <a:r>
                        <a:rPr lang="en-US" sz="2400" baseline="0" dirty="0" smtClean="0">
                          <a:effectLst/>
                        </a:rPr>
                        <a:t> Manager</a:t>
                      </a:r>
                      <a:endParaRPr lang="en-US" sz="2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494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effectLst/>
                        </a:rPr>
                        <a:t>​February 23</a:t>
                      </a:r>
                      <a:endParaRPr lang="en-US" sz="2400" b="0" baseline="30000" dirty="0" smtClean="0">
                        <a:effectLst/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>
                          <a:effectLst/>
                        </a:rPr>
                        <a:t>3 to 4 p.m. ET</a:t>
                      </a:r>
                      <a:r>
                        <a:rPr lang="en-US" sz="1800" b="0" baseline="0" dirty="0" smtClean="0">
                          <a:effectLst/>
                        </a:rPr>
                        <a:t> </a:t>
                      </a:r>
                      <a:endParaRPr lang="en-US" sz="18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​Scope of Practice</a:t>
                      </a:r>
                      <a:endParaRPr lang="en-US" sz="24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​Joanne </a:t>
                      </a:r>
                      <a:r>
                        <a:rPr lang="en-US" sz="2400" b="0" dirty="0" err="1">
                          <a:effectLst/>
                        </a:rPr>
                        <a:t>Spetz</a:t>
                      </a:r>
                      <a:endParaRPr lang="en-US" sz="24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8487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effectLst/>
                        </a:rPr>
                        <a:t>March 22 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>
                          <a:effectLst/>
                        </a:rPr>
                        <a:t>3 to</a:t>
                      </a:r>
                      <a:r>
                        <a:rPr lang="en-US" sz="1800" b="0" baseline="0" dirty="0" smtClean="0">
                          <a:effectLst/>
                        </a:rPr>
                        <a:t> </a:t>
                      </a:r>
                      <a:r>
                        <a:rPr lang="en-US" sz="1800" b="0" dirty="0" smtClean="0">
                          <a:effectLst/>
                        </a:rPr>
                        <a:t>4 p.m. ET</a:t>
                      </a:r>
                      <a:endParaRPr lang="en-US" sz="1600" b="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​Nursing </a:t>
                      </a:r>
                      <a:r>
                        <a:rPr lang="en-US" sz="2400" b="0" dirty="0" smtClean="0">
                          <a:effectLst/>
                        </a:rPr>
                        <a:t>Education</a:t>
                      </a:r>
                      <a:endParaRPr lang="en-US" sz="24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​Linda Aiken</a:t>
                      </a:r>
                      <a:endParaRPr lang="en-US" sz="24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8494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effectLst/>
                        </a:rPr>
                        <a:t>April 25 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>
                          <a:effectLst/>
                        </a:rPr>
                        <a:t>3 to 4 p.m. ET</a:t>
                      </a:r>
                      <a:endParaRPr lang="en-US" sz="1600" b="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​Partners in </a:t>
                      </a:r>
                      <a:r>
                        <a:rPr lang="en-US" sz="2400" b="0" dirty="0" smtClean="0">
                          <a:effectLst/>
                        </a:rPr>
                        <a:t>Redesigning Health Care</a:t>
                      </a:r>
                      <a:endParaRPr lang="en-US" sz="24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​Olga </a:t>
                      </a:r>
                      <a:r>
                        <a:rPr lang="en-US" sz="2400" b="0" dirty="0" err="1">
                          <a:effectLst/>
                        </a:rPr>
                        <a:t>Yakusheva</a:t>
                      </a:r>
                      <a:endParaRPr lang="en-US" sz="24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01241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effectLst/>
                        </a:rPr>
                        <a:t>May 23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effectLst/>
                        </a:rPr>
                        <a:t>3 to 4 p.m. ET</a:t>
                      </a:r>
                      <a:endParaRPr lang="en-US" sz="16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​Workforce Planning </a:t>
                      </a:r>
                      <a:endParaRPr lang="en-US" sz="24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​Erin </a:t>
                      </a:r>
                      <a:r>
                        <a:rPr lang="en-US" sz="2400" b="0" dirty="0" err="1">
                          <a:effectLst/>
                        </a:rPr>
                        <a:t>Fraher</a:t>
                      </a:r>
                      <a:endParaRPr lang="en-US" sz="24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6" name="Content Placeholder 4"/>
          <p:cNvSpPr>
            <a:spLocks noGrp="1"/>
          </p:cNvSpPr>
          <p:nvPr>
            <p:ph idx="1"/>
          </p:nvPr>
        </p:nvSpPr>
        <p:spPr>
          <a:xfrm>
            <a:off x="627996" y="5499536"/>
            <a:ext cx="8077200" cy="792163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sz="3600" b="1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See What You Missed: 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</a:rPr>
              <a:t>Archived </a:t>
            </a:r>
            <a:r>
              <a:rPr lang="en-US" sz="3600" b="1" dirty="0" smtClean="0">
                <a:solidFill>
                  <a:schemeClr val="accent6">
                    <a:lumMod val="75000"/>
                  </a:schemeClr>
                </a:solidFill>
              </a:rPr>
              <a:t>Webinars</a:t>
            </a:r>
            <a:endParaRPr lang="en-US" sz="3600" b="1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91551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Four Key Research Areas </a:t>
            </a: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14155501"/>
              </p:ext>
            </p:extLst>
          </p:nvPr>
        </p:nvGraphicFramePr>
        <p:xfrm>
          <a:off x="516835" y="1196009"/>
          <a:ext cx="8169965" cy="53571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4503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07326" y="2083704"/>
            <a:ext cx="5312380" cy="2839834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5500" b="1" dirty="0"/>
              <a:t>Erin Fraher, PhD, </a:t>
            </a:r>
            <a:r>
              <a:rPr lang="en-US" sz="5500" b="1" dirty="0" smtClean="0"/>
              <a:t>MPP</a:t>
            </a:r>
          </a:p>
          <a:p>
            <a:pPr marL="0" indent="0">
              <a:buNone/>
            </a:pPr>
            <a:endParaRPr lang="en-US" sz="4200" b="1" dirty="0"/>
          </a:p>
          <a:p>
            <a:pPr marL="0" indent="0">
              <a:buNone/>
            </a:pPr>
            <a:r>
              <a:rPr lang="en-US" sz="4400" dirty="0"/>
              <a:t>Assistant </a:t>
            </a:r>
            <a:r>
              <a:rPr lang="en-US" sz="4400" dirty="0" smtClean="0"/>
              <a:t>Professor, Departments </a:t>
            </a:r>
            <a:r>
              <a:rPr lang="en-US" sz="4400" dirty="0"/>
              <a:t>of </a:t>
            </a:r>
            <a:r>
              <a:rPr lang="en-US" sz="4400" dirty="0" smtClean="0"/>
              <a:t>Family Medicine and Surgery, School </a:t>
            </a:r>
            <a:r>
              <a:rPr lang="en-US" sz="4400" dirty="0"/>
              <a:t>of </a:t>
            </a:r>
            <a:r>
              <a:rPr lang="en-US" sz="4400" dirty="0" smtClean="0"/>
              <a:t>Medicine</a:t>
            </a:r>
          </a:p>
          <a:p>
            <a:pPr marL="0" indent="0">
              <a:buNone/>
            </a:pPr>
            <a:r>
              <a:rPr lang="en-US" sz="4400" dirty="0" smtClean="0"/>
              <a:t>Director, Program </a:t>
            </a:r>
            <a:r>
              <a:rPr lang="en-US" sz="4400" dirty="0"/>
              <a:t>on Health Workforce Research and Policy at Cecil G. </a:t>
            </a:r>
            <a:r>
              <a:rPr lang="en-US" sz="4400" dirty="0" err="1"/>
              <a:t>Sheps</a:t>
            </a:r>
            <a:r>
              <a:rPr lang="en-US" sz="4400" dirty="0"/>
              <a:t> Center for Health Services Research   </a:t>
            </a:r>
          </a:p>
          <a:p>
            <a:pPr marL="0" indent="0">
              <a:buNone/>
            </a:pPr>
            <a:r>
              <a:rPr lang="en-US" sz="4400" dirty="0" smtClean="0"/>
              <a:t>University </a:t>
            </a:r>
            <a:r>
              <a:rPr lang="en-US" sz="4400" dirty="0"/>
              <a:t>of North Carolina at </a:t>
            </a:r>
            <a:r>
              <a:rPr lang="en-US" sz="4400" dirty="0" smtClean="0"/>
              <a:t>Chapel </a:t>
            </a:r>
            <a:r>
              <a:rPr lang="en-US" sz="4400" dirty="0"/>
              <a:t>Hill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Presenter</a:t>
            </a:r>
            <a:endParaRPr lang="en-US"/>
          </a:p>
        </p:txBody>
      </p:sp>
      <p:pic>
        <p:nvPicPr>
          <p:cNvPr id="7" name="Picture 2" descr="Fraher-for-we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6452" y="2014229"/>
            <a:ext cx="2232540" cy="3088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084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Featured Speaker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524836"/>
            <a:ext cx="5149754" cy="3601327"/>
          </a:xfrm>
        </p:spPr>
        <p:txBody>
          <a:bodyPr/>
          <a:lstStyle/>
          <a:p>
            <a:pPr marL="0" lvl="0" indent="0">
              <a:buNone/>
            </a:pPr>
            <a:r>
              <a:rPr lang="en-US" sz="2600" b="1" dirty="0"/>
              <a:t>Michelle Washko, PhD</a:t>
            </a:r>
          </a:p>
          <a:p>
            <a:pPr marL="0" lvl="0" indent="0">
              <a:buNone/>
            </a:pPr>
            <a:r>
              <a:rPr lang="en-US" sz="2400" dirty="0"/>
              <a:t>Deputy Director</a:t>
            </a:r>
          </a:p>
          <a:p>
            <a:pPr marL="0" lvl="0" indent="0">
              <a:buNone/>
            </a:pPr>
            <a:r>
              <a:rPr lang="en-US" sz="2400" dirty="0"/>
              <a:t>National Center for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Health </a:t>
            </a:r>
            <a:r>
              <a:rPr lang="en-US" sz="2400" dirty="0"/>
              <a:t>Workforce </a:t>
            </a:r>
            <a:r>
              <a:rPr lang="en-US" sz="2400" dirty="0" smtClean="0"/>
              <a:t>Analysis,</a:t>
            </a:r>
            <a:endParaRPr lang="en-US" sz="2400" dirty="0"/>
          </a:p>
          <a:p>
            <a:pPr marL="0" lvl="0" indent="0">
              <a:buNone/>
            </a:pPr>
            <a:r>
              <a:rPr lang="en-US" sz="2400" dirty="0"/>
              <a:t>Health Resources and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Services </a:t>
            </a:r>
            <a:r>
              <a:rPr lang="en-US" sz="2400" dirty="0"/>
              <a:t>Administration</a:t>
            </a:r>
          </a:p>
          <a:p>
            <a:pPr marL="0" lv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AutoShape 2" descr="http://annualreport.ynhh.org/~/media/images/people/annualreport/leadershipfitzsimonssue.jpg?h=135&amp;la=en&amp;mw=115&amp;w=115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0" name="Picture 2" descr="https://www.livebelowtheline.com/media/W1siZiIsIjIwMTMvMDQvMjQvMTUvNTkvMTQvMzQ0L0hlYWRzaG90LmpwZyJdX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1966564"/>
            <a:ext cx="3048000" cy="304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4181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Featured Speaker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599" y="2476500"/>
            <a:ext cx="5477301" cy="3294815"/>
          </a:xfrm>
        </p:spPr>
        <p:txBody>
          <a:bodyPr/>
          <a:lstStyle/>
          <a:p>
            <a:pPr marL="0" lvl="0" indent="0">
              <a:buNone/>
            </a:pPr>
            <a:r>
              <a:rPr lang="en-US" sz="2600" b="1" dirty="0"/>
              <a:t>Carey McCarthy</a:t>
            </a:r>
            <a:r>
              <a:rPr lang="en-US" sz="2600" b="1" spc="-10" dirty="0"/>
              <a:t>, PhD, MPH, RN</a:t>
            </a:r>
            <a:br>
              <a:rPr lang="en-US" sz="2600" b="1" spc="-10" dirty="0"/>
            </a:br>
            <a:r>
              <a:rPr lang="en-US" sz="2200" dirty="0"/>
              <a:t>Director of Research</a:t>
            </a:r>
          </a:p>
          <a:p>
            <a:pPr marL="0" lvl="0" indent="0">
              <a:buNone/>
            </a:pPr>
            <a:r>
              <a:rPr lang="en-US" sz="2200" dirty="0"/>
              <a:t>National Council of State Boards of Nursing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050" name="Picture 2" descr="https://media.licdn.com/media/AAEAAQAAAAAAAARwAAAAJDczMTkyNDg4LWNmOGEtNDg3OC1iODYzLTU5ZWIwZDY5ODgz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7700" y="2088676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0500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150" dirty="0" smtClean="0"/>
              <a:t>Workforce planning </a:t>
            </a:r>
            <a:endParaRPr lang="en-US" sz="415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Erin Fraher, PhD, MPP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356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0718" y="318454"/>
            <a:ext cx="7936326" cy="655213"/>
          </a:xfrm>
        </p:spPr>
        <p:txBody>
          <a:bodyPr/>
          <a:lstStyle/>
          <a:p>
            <a:r>
              <a:rPr lang="en-US" dirty="0" smtClean="0"/>
              <a:t>Recommendation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0474" y="1361661"/>
            <a:ext cx="6485214" cy="3860041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4400" i="1" dirty="0"/>
              <a:t>Effective workforce planning and </a:t>
            </a:r>
            <a:endParaRPr lang="en-US" sz="4400" i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4400" i="1" dirty="0" smtClean="0"/>
              <a:t>policymaking </a:t>
            </a:r>
            <a:r>
              <a:rPr lang="en-US" sz="4400" i="1" dirty="0"/>
              <a:t>require better data collection and an improved information </a:t>
            </a:r>
            <a:r>
              <a:rPr lang="en-US" sz="4400" i="1" dirty="0" smtClean="0"/>
              <a:t>infrastructure.</a:t>
            </a:r>
            <a:r>
              <a:rPr lang="en-US" sz="4400" dirty="0" smtClean="0"/>
              <a:t> </a:t>
            </a:r>
            <a:endParaRPr lang="en-US" sz="4400" i="1" dirty="0"/>
          </a:p>
          <a:p>
            <a:pPr marL="0" indent="0">
              <a:buNone/>
            </a:pPr>
            <a:endParaRPr lang="en-US" sz="4400" i="1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1647" y="1493239"/>
            <a:ext cx="1147171" cy="172076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1932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15637</TotalTime>
  <Words>1442</Words>
  <Application>Microsoft Office PowerPoint</Application>
  <PresentationFormat>On-screen Show (4:3)</PresentationFormat>
  <Paragraphs>246</Paragraphs>
  <Slides>34</Slides>
  <Notes>25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Office Theme</vt:lpstr>
      <vt:lpstr>PowerPoint Presentation</vt:lpstr>
      <vt:lpstr>Moderator</vt:lpstr>
      <vt:lpstr>Behind the Research </vt:lpstr>
      <vt:lpstr>Four Key Research Areas </vt:lpstr>
      <vt:lpstr>Presenter</vt:lpstr>
      <vt:lpstr>Featured Speaker</vt:lpstr>
      <vt:lpstr>Featured Speaker</vt:lpstr>
      <vt:lpstr>Workforce planning </vt:lpstr>
      <vt:lpstr>Recommendation</vt:lpstr>
      <vt:lpstr>Recommendations</vt:lpstr>
      <vt:lpstr>Webinar Overview</vt:lpstr>
      <vt:lpstr>Why Data Are Critical</vt:lpstr>
      <vt:lpstr>Tracking Educational Mobility</vt:lpstr>
      <vt:lpstr>Tracking Education Mobility: A Case Study</vt:lpstr>
      <vt:lpstr>Tracking Education Mobility: A Case Study</vt:lpstr>
      <vt:lpstr>Monitoring Workforce Supply</vt:lpstr>
      <vt:lpstr>Galvanize Action to Increase Diversity</vt:lpstr>
      <vt:lpstr>Case Study Tracking Diversity in NC</vt:lpstr>
      <vt:lpstr>Case Study Tracking Diversity in NC</vt:lpstr>
      <vt:lpstr>Progress Update: Federal Efforts (1)</vt:lpstr>
      <vt:lpstr>Progress Update: Federal Efforts (2)</vt:lpstr>
      <vt:lpstr>Federal-State Partnerships</vt:lpstr>
      <vt:lpstr>Progress: State Efforts</vt:lpstr>
      <vt:lpstr>Good Start, Action Still Needed</vt:lpstr>
      <vt:lpstr>Take-Away Message</vt:lpstr>
      <vt:lpstr>So Now You’re Ready To Do This…</vt:lpstr>
      <vt:lpstr>Featured Speaker</vt:lpstr>
      <vt:lpstr>HRSA’s Health Workforce  Microsimulation Model</vt:lpstr>
      <vt:lpstr>Revised National Sample Survey  Registered Nurses</vt:lpstr>
      <vt:lpstr>Featured Speaker</vt:lpstr>
      <vt:lpstr>NCSBN Research Sources</vt:lpstr>
      <vt:lpstr>Questions or Comments?</vt:lpstr>
      <vt:lpstr>Resources</vt:lpstr>
      <vt:lpstr>Research Winter-Spring Webinars </vt:lpstr>
    </vt:vector>
  </TitlesOfParts>
  <Company>IQ Solutions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Jessica Koman</dc:creator>
  <cp:lastModifiedBy>Aidan McCallion</cp:lastModifiedBy>
  <cp:revision>579</cp:revision>
  <cp:lastPrinted>2016-04-29T21:25:50Z</cp:lastPrinted>
  <dcterms:created xsi:type="dcterms:W3CDTF">2012-11-19T19:53:57Z</dcterms:created>
  <dcterms:modified xsi:type="dcterms:W3CDTF">2016-05-18T14:04:19Z</dcterms:modified>
</cp:coreProperties>
</file>